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7.xml" ContentType="application/vnd.openxmlformats-officedocument.drawingml.chart+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rawings/drawing3.xml" ContentType="application/vnd.openxmlformats-officedocument.drawingml.chartshape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charts/chart10.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9" r:id="rId1"/>
  </p:sldMasterIdLst>
  <p:notesMasterIdLst>
    <p:notesMasterId r:id="rId62"/>
  </p:notesMasterIdLst>
  <p:sldIdLst>
    <p:sldId id="256" r:id="rId2"/>
    <p:sldId id="281" r:id="rId3"/>
    <p:sldId id="257" r:id="rId4"/>
    <p:sldId id="309" r:id="rId5"/>
    <p:sldId id="310" r:id="rId6"/>
    <p:sldId id="301" r:id="rId7"/>
    <p:sldId id="302" r:id="rId8"/>
    <p:sldId id="258" r:id="rId9"/>
    <p:sldId id="311" r:id="rId10"/>
    <p:sldId id="259" r:id="rId11"/>
    <p:sldId id="260" r:id="rId12"/>
    <p:sldId id="331" r:id="rId13"/>
    <p:sldId id="312" r:id="rId14"/>
    <p:sldId id="261" r:id="rId15"/>
    <p:sldId id="329" r:id="rId16"/>
    <p:sldId id="262" r:id="rId17"/>
    <p:sldId id="276" r:id="rId18"/>
    <p:sldId id="280" r:id="rId19"/>
    <p:sldId id="283" r:id="rId20"/>
    <p:sldId id="314" r:id="rId21"/>
    <p:sldId id="282" r:id="rId22"/>
    <p:sldId id="315" r:id="rId23"/>
    <p:sldId id="316" r:id="rId24"/>
    <p:sldId id="317" r:id="rId25"/>
    <p:sldId id="263" r:id="rId26"/>
    <p:sldId id="265" r:id="rId27"/>
    <p:sldId id="267" r:id="rId28"/>
    <p:sldId id="319" r:id="rId29"/>
    <p:sldId id="320" r:id="rId30"/>
    <p:sldId id="305" r:id="rId31"/>
    <p:sldId id="321" r:id="rId32"/>
    <p:sldId id="322" r:id="rId33"/>
    <p:sldId id="323" r:id="rId34"/>
    <p:sldId id="324" r:id="rId35"/>
    <p:sldId id="325" r:id="rId36"/>
    <p:sldId id="271" r:id="rId37"/>
    <p:sldId id="272" r:id="rId38"/>
    <p:sldId id="285" r:id="rId39"/>
    <p:sldId id="286" r:id="rId40"/>
    <p:sldId id="287" r:id="rId41"/>
    <p:sldId id="288" r:id="rId42"/>
    <p:sldId id="306" r:id="rId43"/>
    <p:sldId id="289" r:id="rId44"/>
    <p:sldId id="290" r:id="rId45"/>
    <p:sldId id="273" r:id="rId46"/>
    <p:sldId id="291" r:id="rId47"/>
    <p:sldId id="292" r:id="rId48"/>
    <p:sldId id="332" r:id="rId49"/>
    <p:sldId id="293" r:id="rId50"/>
    <p:sldId id="295" r:id="rId51"/>
    <p:sldId id="296" r:id="rId52"/>
    <p:sldId id="297" r:id="rId53"/>
    <p:sldId id="298" r:id="rId54"/>
    <p:sldId id="299" r:id="rId55"/>
    <p:sldId id="307" r:id="rId56"/>
    <p:sldId id="333" r:id="rId57"/>
    <p:sldId id="326" r:id="rId58"/>
    <p:sldId id="327" r:id="rId59"/>
    <p:sldId id="328" r:id="rId60"/>
    <p:sldId id="334" r:id="rId61"/>
  </p:sldIdLst>
  <p:sldSz cx="9144000" cy="6858000" type="screen4x3"/>
  <p:notesSz cx="6858000" cy="9144000"/>
  <p:defaultTextStyle>
    <a:defPPr>
      <a:defRPr lang="ru-RU"/>
    </a:defPPr>
    <a:lvl1pPr algn="l" rtl="0" fontAlgn="base">
      <a:spcBef>
        <a:spcPct val="0"/>
      </a:spcBef>
      <a:spcAft>
        <a:spcPct val="0"/>
      </a:spcAft>
      <a:defRPr kumimoji="1" kern="1200">
        <a:solidFill>
          <a:schemeClr val="tx1"/>
        </a:solidFill>
        <a:latin typeface="Arial" charset="0"/>
        <a:ea typeface="+mn-ea"/>
        <a:cs typeface="+mn-cs"/>
      </a:defRPr>
    </a:lvl1pPr>
    <a:lvl2pPr marL="457200" algn="l" rtl="0" fontAlgn="base">
      <a:spcBef>
        <a:spcPct val="0"/>
      </a:spcBef>
      <a:spcAft>
        <a:spcPct val="0"/>
      </a:spcAft>
      <a:defRPr kumimoji="1" kern="1200">
        <a:solidFill>
          <a:schemeClr val="tx1"/>
        </a:solidFill>
        <a:latin typeface="Arial" charset="0"/>
        <a:ea typeface="+mn-ea"/>
        <a:cs typeface="+mn-cs"/>
      </a:defRPr>
    </a:lvl2pPr>
    <a:lvl3pPr marL="914400" algn="l" rtl="0" fontAlgn="base">
      <a:spcBef>
        <a:spcPct val="0"/>
      </a:spcBef>
      <a:spcAft>
        <a:spcPct val="0"/>
      </a:spcAft>
      <a:defRPr kumimoji="1" kern="1200">
        <a:solidFill>
          <a:schemeClr val="tx1"/>
        </a:solidFill>
        <a:latin typeface="Arial" charset="0"/>
        <a:ea typeface="+mn-ea"/>
        <a:cs typeface="+mn-cs"/>
      </a:defRPr>
    </a:lvl3pPr>
    <a:lvl4pPr marL="1371600" algn="l" rtl="0" fontAlgn="base">
      <a:spcBef>
        <a:spcPct val="0"/>
      </a:spcBef>
      <a:spcAft>
        <a:spcPct val="0"/>
      </a:spcAft>
      <a:defRPr kumimoji="1" kern="1200">
        <a:solidFill>
          <a:schemeClr val="tx1"/>
        </a:solidFill>
        <a:latin typeface="Arial" charset="0"/>
        <a:ea typeface="+mn-ea"/>
        <a:cs typeface="+mn-cs"/>
      </a:defRPr>
    </a:lvl4pPr>
    <a:lvl5pPr marL="1828800" algn="l" rtl="0" fontAlgn="base">
      <a:spcBef>
        <a:spcPct val="0"/>
      </a:spcBef>
      <a:spcAft>
        <a:spcPct val="0"/>
      </a:spcAft>
      <a:defRPr kumimoji="1" kern="1200">
        <a:solidFill>
          <a:schemeClr val="tx1"/>
        </a:solidFill>
        <a:latin typeface="Arial" charset="0"/>
        <a:ea typeface="+mn-ea"/>
        <a:cs typeface="+mn-cs"/>
      </a:defRPr>
    </a:lvl5pPr>
    <a:lvl6pPr marL="2286000" algn="l" defTabSz="914400" rtl="0" eaLnBrk="1" latinLnBrk="0" hangingPunct="1">
      <a:defRPr kumimoji="1" kern="1200">
        <a:solidFill>
          <a:schemeClr val="tx1"/>
        </a:solidFill>
        <a:latin typeface="Arial" charset="0"/>
        <a:ea typeface="+mn-ea"/>
        <a:cs typeface="+mn-cs"/>
      </a:defRPr>
    </a:lvl6pPr>
    <a:lvl7pPr marL="2743200" algn="l" defTabSz="914400" rtl="0" eaLnBrk="1" latinLnBrk="0" hangingPunct="1">
      <a:defRPr kumimoji="1" kern="1200">
        <a:solidFill>
          <a:schemeClr val="tx1"/>
        </a:solidFill>
        <a:latin typeface="Arial" charset="0"/>
        <a:ea typeface="+mn-ea"/>
        <a:cs typeface="+mn-cs"/>
      </a:defRPr>
    </a:lvl7pPr>
    <a:lvl8pPr marL="3200400" algn="l" defTabSz="914400" rtl="0" eaLnBrk="1" latinLnBrk="0" hangingPunct="1">
      <a:defRPr kumimoji="1" kern="1200">
        <a:solidFill>
          <a:schemeClr val="tx1"/>
        </a:solidFill>
        <a:latin typeface="Arial" charset="0"/>
        <a:ea typeface="+mn-ea"/>
        <a:cs typeface="+mn-cs"/>
      </a:defRPr>
    </a:lvl8pPr>
    <a:lvl9pPr marL="3657600" algn="l" defTabSz="914400" rtl="0" eaLnBrk="1" latinLnBrk="0" hangingPunct="1">
      <a:defRPr kumimoji="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9D28"/>
    <a:srgbClr val="E8DDE9"/>
    <a:srgbClr val="8553A3"/>
    <a:srgbClr val="25FB8B"/>
    <a:srgbClr val="FF00FF"/>
    <a:srgbClr val="FFFF00"/>
    <a:srgbClr val="008000"/>
    <a:srgbClr val="000000"/>
  </p:clrMru>
</p:presentationPr>
</file>

<file path=ppt/tableStyles.xml><?xml version="1.0" encoding="utf-8"?>
<a:tblStyleLst xmlns:a="http://schemas.openxmlformats.org/drawingml/2006/main" def="{5C22544A-7EE6-4342-B048-85BDC9FD1C3A}">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8" autoAdjust="0"/>
  </p:normalViewPr>
  <p:slideViewPr>
    <p:cSldViewPr>
      <p:cViewPr>
        <p:scale>
          <a:sx n="100" d="100"/>
          <a:sy n="100" d="100"/>
        </p:scale>
        <p:origin x="-210" y="-90"/>
      </p:cViewPr>
      <p:guideLst>
        <p:guide orient="horz" pos="2160"/>
        <p:guide pos="2880"/>
      </p:guideLst>
    </p:cSldViewPr>
  </p:slideViewPr>
  <p:outlineViewPr>
    <p:cViewPr>
      <p:scale>
        <a:sx n="33" d="100"/>
        <a:sy n="33" d="100"/>
      </p:scale>
      <p:origin x="0" y="6654"/>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Office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Office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Office_Excel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AngAx val="1"/>
    </c:view3D>
    <c:sideWall>
      <c:spPr>
        <a:scene3d>
          <a:camera prst="orthographicFront"/>
          <a:lightRig rig="threePt" dir="t"/>
        </a:scene3d>
        <a:sp3d>
          <a:bevelT/>
        </a:sp3d>
      </c:spPr>
    </c:sideWall>
    <c:backWall>
      <c:spPr>
        <a:scene3d>
          <a:camera prst="orthographicFront"/>
          <a:lightRig rig="threePt" dir="t"/>
        </a:scene3d>
        <a:sp3d>
          <a:bevelT/>
        </a:sp3d>
      </c:spPr>
    </c:backWall>
    <c:plotArea>
      <c:layout/>
      <c:bar3DChart>
        <c:barDir val="col"/>
        <c:grouping val="clustered"/>
        <c:ser>
          <c:idx val="0"/>
          <c:order val="0"/>
          <c:tx>
            <c:strRef>
              <c:f>Лист1!$B$1</c:f>
              <c:strCache>
                <c:ptCount val="1"/>
                <c:pt idx="0">
                  <c:v>2017</c:v>
                </c:pt>
              </c:strCache>
            </c:strRef>
          </c:tx>
          <c:spPr>
            <a:scene3d>
              <a:camera prst="orthographicFront"/>
              <a:lightRig rig="threePt" dir="t"/>
            </a:scene3d>
            <a:sp3d>
              <a:bevelT w="101600" prst="riblet"/>
            </a:sp3d>
          </c:spPr>
          <c:cat>
            <c:strRef>
              <c:f>Лист1!$A$2:$A$8</c:f>
              <c:strCache>
                <c:ptCount val="7"/>
                <c:pt idx="0">
                  <c:v>Налог на доходы физических лиц</c:v>
                </c:pt>
                <c:pt idx="1">
                  <c:v>Акцизы</c:v>
                </c:pt>
                <c:pt idx="2">
                  <c:v>Единый налог на вмененный доход</c:v>
                </c:pt>
                <c:pt idx="3">
                  <c:v>Налог, взимаемый в связи с применением патентной системы налогообложения</c:v>
                </c:pt>
                <c:pt idx="4">
                  <c:v>Налог на имущество физических лиц</c:v>
                </c:pt>
                <c:pt idx="5">
                  <c:v>Земельный налог</c:v>
                </c:pt>
                <c:pt idx="6">
                  <c:v>Государственная пошлина</c:v>
                </c:pt>
              </c:strCache>
            </c:strRef>
          </c:cat>
          <c:val>
            <c:numRef>
              <c:f>Лист1!$B$2:$B$8</c:f>
              <c:numCache>
                <c:formatCode>General</c:formatCode>
                <c:ptCount val="7"/>
                <c:pt idx="0">
                  <c:v>589562</c:v>
                </c:pt>
                <c:pt idx="1">
                  <c:v>8765</c:v>
                </c:pt>
                <c:pt idx="2">
                  <c:v>104527</c:v>
                </c:pt>
                <c:pt idx="3">
                  <c:v>6399</c:v>
                </c:pt>
                <c:pt idx="4">
                  <c:v>23748</c:v>
                </c:pt>
                <c:pt idx="5">
                  <c:v>207865</c:v>
                </c:pt>
                <c:pt idx="6">
                  <c:v>19814</c:v>
                </c:pt>
              </c:numCache>
            </c:numRef>
          </c:val>
        </c:ser>
        <c:ser>
          <c:idx val="1"/>
          <c:order val="1"/>
          <c:tx>
            <c:strRef>
              <c:f>Лист1!$C$1</c:f>
              <c:strCache>
                <c:ptCount val="1"/>
                <c:pt idx="0">
                  <c:v>2018</c:v>
                </c:pt>
              </c:strCache>
            </c:strRef>
          </c:tx>
          <c:spPr>
            <a:solidFill>
              <a:srgbClr val="FF0000"/>
            </a:solidFill>
            <a:scene3d>
              <a:camera prst="orthographicFront"/>
              <a:lightRig rig="threePt" dir="t"/>
            </a:scene3d>
            <a:sp3d>
              <a:bevelT w="101600" prst="riblet"/>
            </a:sp3d>
          </c:spPr>
          <c:cat>
            <c:strRef>
              <c:f>Лист1!$A$2:$A$8</c:f>
              <c:strCache>
                <c:ptCount val="7"/>
                <c:pt idx="0">
                  <c:v>Налог на доходы физических лиц</c:v>
                </c:pt>
                <c:pt idx="1">
                  <c:v>Акцизы</c:v>
                </c:pt>
                <c:pt idx="2">
                  <c:v>Единый налог на вмененный доход</c:v>
                </c:pt>
                <c:pt idx="3">
                  <c:v>Налог, взимаемый в связи с применением патентной системы налогообложения</c:v>
                </c:pt>
                <c:pt idx="4">
                  <c:v>Налог на имущество физических лиц</c:v>
                </c:pt>
                <c:pt idx="5">
                  <c:v>Земельный налог</c:v>
                </c:pt>
                <c:pt idx="6">
                  <c:v>Государственная пошлина</c:v>
                </c:pt>
              </c:strCache>
            </c:strRef>
          </c:cat>
          <c:val>
            <c:numRef>
              <c:f>Лист1!$C$2:$C$8</c:f>
              <c:numCache>
                <c:formatCode>General</c:formatCode>
                <c:ptCount val="7"/>
                <c:pt idx="0">
                  <c:v>608959</c:v>
                </c:pt>
                <c:pt idx="1">
                  <c:v>9642</c:v>
                </c:pt>
                <c:pt idx="2">
                  <c:v>92843</c:v>
                </c:pt>
                <c:pt idx="3">
                  <c:v>7693</c:v>
                </c:pt>
                <c:pt idx="4">
                  <c:v>23999</c:v>
                </c:pt>
                <c:pt idx="5">
                  <c:v>165580</c:v>
                </c:pt>
                <c:pt idx="6">
                  <c:v>19964</c:v>
                </c:pt>
              </c:numCache>
            </c:numRef>
          </c:val>
        </c:ser>
        <c:gapWidth val="27"/>
        <c:shape val="cylinder"/>
        <c:axId val="94759168"/>
        <c:axId val="92471296"/>
        <c:axId val="0"/>
      </c:bar3DChart>
      <c:catAx>
        <c:axId val="94759168"/>
        <c:scaling>
          <c:orientation val="minMax"/>
        </c:scaling>
        <c:axPos val="b"/>
        <c:tickLblPos val="nextTo"/>
        <c:txPr>
          <a:bodyPr rot="840000"/>
          <a:lstStyle/>
          <a:p>
            <a:pPr>
              <a:defRPr sz="1200"/>
            </a:pPr>
            <a:endParaRPr lang="ru-RU"/>
          </a:p>
        </c:txPr>
        <c:crossAx val="92471296"/>
        <c:crosses val="autoZero"/>
        <c:auto val="1"/>
        <c:lblAlgn val="ctr"/>
        <c:lblOffset val="100"/>
        <c:tickLblSkip val="1"/>
      </c:catAx>
      <c:valAx>
        <c:axId val="92471296"/>
        <c:scaling>
          <c:orientation val="minMax"/>
          <c:max val="600000"/>
        </c:scaling>
        <c:axPos val="l"/>
        <c:majorGridlines/>
        <c:numFmt formatCode="General" sourceLinked="1"/>
        <c:tickLblPos val="none"/>
        <c:txPr>
          <a:bodyPr rot="600000"/>
          <a:lstStyle/>
          <a:p>
            <a:pPr>
              <a:defRPr sz="1400"/>
            </a:pPr>
            <a:endParaRPr lang="ru-RU"/>
          </a:p>
        </c:txPr>
        <c:crossAx val="94759168"/>
        <c:crosses val="autoZero"/>
        <c:crossBetween val="between"/>
        <c:majorUnit val="100000"/>
      </c:valAx>
    </c:plotArea>
    <c:legend>
      <c:legendPos val="r"/>
      <c:layout/>
    </c:legend>
    <c:plotVisOnly val="1"/>
  </c:chart>
  <c:txPr>
    <a:bodyPr/>
    <a:lstStyle/>
    <a:p>
      <a:pPr>
        <a:defRPr sz="1800"/>
      </a:pPr>
      <a:endParaRPr lang="ru-RU"/>
    </a:p>
  </c:txPr>
  <c:externalData r:id="rId1"/>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manualLayout>
          <c:layoutTarget val="inner"/>
          <c:xMode val="edge"/>
          <c:yMode val="edge"/>
          <c:x val="0.45554660593267465"/>
          <c:y val="1.3395136124115605E-2"/>
          <c:w val="0.6076224199210537"/>
          <c:h val="0.886360903640805"/>
        </c:manualLayout>
      </c:layout>
      <c:bar3DChart>
        <c:barDir val="bar"/>
        <c:grouping val="clustered"/>
        <c:ser>
          <c:idx val="0"/>
          <c:order val="0"/>
          <c:tx>
            <c:strRef>
              <c:f>Лист1!$B$1</c:f>
              <c:strCache>
                <c:ptCount val="1"/>
                <c:pt idx="0">
                  <c:v>План</c:v>
                </c:pt>
              </c:strCache>
            </c:strRef>
          </c:tx>
          <c:spPr>
            <a:solidFill>
              <a:srgbClr val="C00000"/>
            </a:solidFill>
            <a:scene3d>
              <a:camera prst="orthographicFront"/>
              <a:lightRig rig="threePt" dir="t"/>
            </a:scene3d>
            <a:sp3d>
              <a:bevelT prst="relaxedInset"/>
            </a:sp3d>
          </c:spPr>
          <c:dLbls>
            <c:dLbl>
              <c:idx val="0"/>
              <c:layout>
                <c:manualLayout>
                  <c:x val="6.0297193949010505E-3"/>
                  <c:y val="0"/>
                </c:manualLayout>
              </c:layout>
              <c:showVal val="1"/>
            </c:dLbl>
            <c:dLbl>
              <c:idx val="1"/>
              <c:layout>
                <c:manualLayout>
                  <c:x val="2.1104017882153898E-2"/>
                  <c:y val="2.2325226873526052E-3"/>
                </c:manualLayout>
              </c:layout>
              <c:showVal val="1"/>
            </c:dLbl>
            <c:dLbl>
              <c:idx val="2"/>
              <c:layout>
                <c:manualLayout>
                  <c:x val="9.0445790923514516E-3"/>
                  <c:y val="-4.092910978489559E-17"/>
                </c:manualLayout>
              </c:layout>
              <c:showVal val="1"/>
            </c:dLbl>
            <c:dLbl>
              <c:idx val="3"/>
              <c:layout>
                <c:manualLayout>
                  <c:x val="1.5074298487252599E-2"/>
                  <c:y val="-2.0464554892447798E-17"/>
                </c:manualLayout>
              </c:layout>
              <c:showVal val="1"/>
            </c:dLbl>
            <c:showVal val="1"/>
          </c:dLbls>
          <c:cat>
            <c:strRef>
              <c:f>Лист1!$A$2:$A$5</c:f>
              <c:strCache>
                <c:ptCount val="4"/>
                <c:pt idx="0">
                  <c:v>Жилищное хозяйство</c:v>
                </c:pt>
                <c:pt idx="1">
                  <c:v>Коммунальное хозяйство</c:v>
                </c:pt>
                <c:pt idx="2">
                  <c:v>Благоустройство</c:v>
                </c:pt>
                <c:pt idx="3">
                  <c:v>Другие вопросы в области жилищно-коммунального хозяйства</c:v>
                </c:pt>
              </c:strCache>
            </c:strRef>
          </c:cat>
          <c:val>
            <c:numRef>
              <c:f>Лист1!$B$2:$B$5</c:f>
              <c:numCache>
                <c:formatCode>#,##0</c:formatCode>
                <c:ptCount val="4"/>
                <c:pt idx="0">
                  <c:v>38025</c:v>
                </c:pt>
                <c:pt idx="1">
                  <c:v>81380</c:v>
                </c:pt>
                <c:pt idx="2">
                  <c:v>156472</c:v>
                </c:pt>
                <c:pt idx="3">
                  <c:v>14402</c:v>
                </c:pt>
              </c:numCache>
            </c:numRef>
          </c:val>
        </c:ser>
        <c:ser>
          <c:idx val="1"/>
          <c:order val="1"/>
          <c:tx>
            <c:strRef>
              <c:f>Лист1!$C$1</c:f>
              <c:strCache>
                <c:ptCount val="1"/>
                <c:pt idx="0">
                  <c:v>Факт</c:v>
                </c:pt>
              </c:strCache>
            </c:strRef>
          </c:tx>
          <c:spPr>
            <a:solidFill>
              <a:srgbClr val="FFFF00"/>
            </a:solidFill>
            <a:scene3d>
              <a:camera prst="orthographicFront"/>
              <a:lightRig rig="threePt" dir="t"/>
            </a:scene3d>
            <a:sp3d>
              <a:bevelT w="139700" prst="cross"/>
            </a:sp3d>
          </c:spPr>
          <c:dLbls>
            <c:dLbl>
              <c:idx val="0"/>
              <c:layout>
                <c:manualLayout>
                  <c:x val="1.3566868638527367E-2"/>
                  <c:y val="6.6975680620578034E-3"/>
                </c:manualLayout>
              </c:layout>
              <c:showVal val="1"/>
            </c:dLbl>
            <c:dLbl>
              <c:idx val="1"/>
              <c:layout>
                <c:manualLayout>
                  <c:x val="3.0148596974505198E-2"/>
                  <c:y val="8.9300907494104034E-3"/>
                </c:manualLayout>
              </c:layout>
              <c:showVal val="1"/>
            </c:dLbl>
            <c:dLbl>
              <c:idx val="2"/>
              <c:layout>
                <c:manualLayout>
                  <c:x val="2.4118877579604209E-2"/>
                  <c:y val="-4.4650453747052017E-3"/>
                </c:manualLayout>
              </c:layout>
              <c:showVal val="1"/>
            </c:dLbl>
            <c:dLbl>
              <c:idx val="3"/>
              <c:layout>
                <c:manualLayout>
                  <c:x val="1.6581728335977895E-2"/>
                  <c:y val="-4.4650453747052017E-3"/>
                </c:manualLayout>
              </c:layout>
              <c:showVal val="1"/>
            </c:dLbl>
            <c:showVal val="1"/>
          </c:dLbls>
          <c:cat>
            <c:strRef>
              <c:f>Лист1!$A$2:$A$5</c:f>
              <c:strCache>
                <c:ptCount val="4"/>
                <c:pt idx="0">
                  <c:v>Жилищное хозяйство</c:v>
                </c:pt>
                <c:pt idx="1">
                  <c:v>Коммунальное хозяйство</c:v>
                </c:pt>
                <c:pt idx="2">
                  <c:v>Благоустройство</c:v>
                </c:pt>
                <c:pt idx="3">
                  <c:v>Другие вопросы в области жилищно-коммунального хозяйства</c:v>
                </c:pt>
              </c:strCache>
            </c:strRef>
          </c:cat>
          <c:val>
            <c:numRef>
              <c:f>Лист1!$C$2:$C$5</c:f>
              <c:numCache>
                <c:formatCode>#,##0</c:formatCode>
                <c:ptCount val="4"/>
                <c:pt idx="0">
                  <c:v>34363</c:v>
                </c:pt>
                <c:pt idx="1">
                  <c:v>77335</c:v>
                </c:pt>
                <c:pt idx="2">
                  <c:v>149761</c:v>
                </c:pt>
                <c:pt idx="3">
                  <c:v>14246</c:v>
                </c:pt>
              </c:numCache>
            </c:numRef>
          </c:val>
        </c:ser>
        <c:dLbls>
          <c:showVal val="1"/>
        </c:dLbls>
        <c:shape val="box"/>
        <c:axId val="100115200"/>
        <c:axId val="100116736"/>
        <c:axId val="0"/>
      </c:bar3DChart>
      <c:catAx>
        <c:axId val="100115200"/>
        <c:scaling>
          <c:orientation val="minMax"/>
        </c:scaling>
        <c:axPos val="l"/>
        <c:tickLblPos val="nextTo"/>
        <c:crossAx val="100116736"/>
        <c:crosses val="autoZero"/>
        <c:auto val="1"/>
        <c:lblAlgn val="ctr"/>
        <c:lblOffset val="100"/>
      </c:catAx>
      <c:valAx>
        <c:axId val="100116736"/>
        <c:scaling>
          <c:orientation val="minMax"/>
        </c:scaling>
        <c:axPos val="b"/>
        <c:majorGridlines/>
        <c:numFmt formatCode="#,##0" sourceLinked="1"/>
        <c:tickLblPos val="nextTo"/>
        <c:crossAx val="100115200"/>
        <c:crosses val="autoZero"/>
        <c:crossBetween val="between"/>
      </c:valAx>
    </c:plotArea>
    <c:legend>
      <c:legendPos val="r"/>
      <c:layout>
        <c:manualLayout>
          <c:xMode val="edge"/>
          <c:yMode val="edge"/>
          <c:x val="1.5572818594712583E-4"/>
          <c:y val="0"/>
          <c:w val="9.460558513441536E-2"/>
          <c:h val="0.11698805617941185"/>
        </c:manualLayout>
      </c:layout>
    </c:legend>
    <c:plotVisOnly val="1"/>
  </c:chart>
  <c:txPr>
    <a:bodyPr/>
    <a:lstStyle/>
    <a:p>
      <a:pPr>
        <a:defRPr sz="1800"/>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chart>
    <c:title>
      <c:layout/>
    </c:title>
    <c:view3D>
      <c:perspective val="30"/>
    </c:view3D>
    <c:plotArea>
      <c:layout>
        <c:manualLayout>
          <c:layoutTarget val="inner"/>
          <c:xMode val="edge"/>
          <c:yMode val="edge"/>
          <c:x val="3.2334370255156855E-2"/>
          <c:y val="0.11051574803149609"/>
          <c:w val="0.93533125948968665"/>
          <c:h val="0.73041658464566594"/>
        </c:manualLayout>
      </c:layout>
      <c:bar3DChart>
        <c:barDir val="col"/>
        <c:grouping val="standard"/>
        <c:ser>
          <c:idx val="0"/>
          <c:order val="0"/>
          <c:tx>
            <c:strRef>
              <c:f>Лист1!$B$1</c:f>
              <c:strCache>
                <c:ptCount val="1"/>
                <c:pt idx="0">
                  <c:v>2018</c:v>
                </c:pt>
              </c:strCache>
            </c:strRef>
          </c:tx>
          <c:spPr>
            <a:effectLst>
              <a:outerShdw blurRad="152400" dist="317500" dir="5400000" sx="90000" sy="-19000" rotWithShape="0">
                <a:prstClr val="black">
                  <a:alpha val="15000"/>
                </a:prstClr>
              </a:outerShdw>
            </a:effectLst>
            <a:scene3d>
              <a:camera prst="orthographicFront"/>
              <a:lightRig rig="threePt" dir="t"/>
            </a:scene3d>
            <a:sp3d>
              <a:bevelT w="139700" h="139700" prst="divot"/>
            </a:sp3d>
          </c:spPr>
          <c:dPt>
            <c:idx val="0"/>
            <c:spPr>
              <a:solidFill>
                <a:schemeClr val="accent3">
                  <a:lumMod val="60000"/>
                  <a:lumOff val="40000"/>
                </a:schemeClr>
              </a:solidFill>
              <a:effectLst>
                <a:outerShdw blurRad="152400" dist="317500" dir="5400000" sx="90000" sy="-19000" rotWithShape="0">
                  <a:prstClr val="black">
                    <a:alpha val="15000"/>
                  </a:prstClr>
                </a:outerShdw>
              </a:effectLst>
              <a:scene3d>
                <a:camera prst="orthographicFront"/>
                <a:lightRig rig="threePt" dir="t"/>
              </a:scene3d>
              <a:sp3d>
                <a:bevelT w="139700" h="139700" prst="divot"/>
              </a:sp3d>
            </c:spPr>
          </c:dPt>
          <c:dPt>
            <c:idx val="1"/>
            <c:spPr>
              <a:solidFill>
                <a:srgbClr val="FFC000"/>
              </a:solidFill>
              <a:effectLst>
                <a:outerShdw blurRad="152400" dist="317500" dir="5400000" sx="90000" sy="-19000" rotWithShape="0">
                  <a:prstClr val="black">
                    <a:alpha val="15000"/>
                  </a:prstClr>
                </a:outerShdw>
              </a:effectLst>
              <a:scene3d>
                <a:camera prst="orthographicFront"/>
                <a:lightRig rig="threePt" dir="t"/>
              </a:scene3d>
              <a:sp3d>
                <a:bevelT w="139700" h="139700" prst="divot"/>
              </a:sp3d>
            </c:spPr>
          </c:dPt>
          <c:dLbls>
            <c:dLbl>
              <c:idx val="0"/>
              <c:layout>
                <c:manualLayout>
                  <c:x val="6.955408710456272E-2"/>
                  <c:y val="-2.0083517290349403E-2"/>
                </c:manualLayout>
              </c:layout>
              <c:showVal val="1"/>
            </c:dLbl>
            <c:dLbl>
              <c:idx val="1"/>
              <c:layout>
                <c:manualLayout>
                  <c:x val="3.2292969012832691E-2"/>
                  <c:y val="-4.7241774723443423E-2"/>
                </c:manualLayout>
              </c:layout>
              <c:showVal val="1"/>
            </c:dLbl>
            <c:showVal val="1"/>
          </c:dLbls>
          <c:cat>
            <c:strRef>
              <c:f>Лист1!$A$2:$A$3</c:f>
              <c:strCache>
                <c:ptCount val="2"/>
                <c:pt idx="0">
                  <c:v>План</c:v>
                </c:pt>
                <c:pt idx="1">
                  <c:v>Факт</c:v>
                </c:pt>
              </c:strCache>
            </c:strRef>
          </c:cat>
          <c:val>
            <c:numRef>
              <c:f>Лист1!$B$2:$B$3</c:f>
              <c:numCache>
                <c:formatCode>#,##0</c:formatCode>
                <c:ptCount val="2"/>
                <c:pt idx="0">
                  <c:v>126707</c:v>
                </c:pt>
                <c:pt idx="1">
                  <c:v>122546</c:v>
                </c:pt>
              </c:numCache>
            </c:numRef>
          </c:val>
        </c:ser>
        <c:dLbls>
          <c:showVal val="1"/>
        </c:dLbls>
        <c:shape val="cylinder"/>
        <c:axId val="100261888"/>
        <c:axId val="100263424"/>
        <c:axId val="100054784"/>
      </c:bar3DChart>
      <c:catAx>
        <c:axId val="100261888"/>
        <c:scaling>
          <c:orientation val="minMax"/>
        </c:scaling>
        <c:axPos val="b"/>
        <c:tickLblPos val="nextTo"/>
        <c:crossAx val="100263424"/>
        <c:crosses val="autoZero"/>
        <c:auto val="1"/>
        <c:lblAlgn val="ctr"/>
        <c:lblOffset val="100"/>
      </c:catAx>
      <c:valAx>
        <c:axId val="100263424"/>
        <c:scaling>
          <c:orientation val="minMax"/>
        </c:scaling>
        <c:delete val="1"/>
        <c:axPos val="l"/>
        <c:majorGridlines/>
        <c:numFmt formatCode="#,##0" sourceLinked="1"/>
        <c:tickLblPos val="none"/>
        <c:crossAx val="100261888"/>
        <c:crosses val="autoZero"/>
        <c:crossBetween val="between"/>
      </c:valAx>
      <c:serAx>
        <c:axId val="100054784"/>
        <c:scaling>
          <c:orientation val="minMax"/>
        </c:scaling>
        <c:delete val="1"/>
        <c:axPos val="b"/>
        <c:tickLblPos val="none"/>
        <c:crossAx val="100263424"/>
        <c:crosses val="autoZero"/>
      </c:serAx>
    </c:plotArea>
    <c:plotVisOnly val="1"/>
  </c:chart>
  <c:txPr>
    <a:bodyPr/>
    <a:lstStyle/>
    <a:p>
      <a:pPr>
        <a:defRPr sz="1800"/>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u-RU"/>
  <c:chart>
    <c:view3D>
      <c:perspective val="30"/>
    </c:view3D>
    <c:plotArea>
      <c:layout/>
      <c:bar3DChart>
        <c:barDir val="col"/>
        <c:grouping val="standard"/>
        <c:ser>
          <c:idx val="0"/>
          <c:order val="0"/>
          <c:tx>
            <c:strRef>
              <c:f>Лист1!$B$1</c:f>
              <c:strCache>
                <c:ptCount val="1"/>
                <c:pt idx="0">
                  <c:v>Факт</c:v>
                </c:pt>
              </c:strCache>
            </c:strRef>
          </c:tx>
          <c:spPr>
            <a:solidFill>
              <a:srgbClr val="E8DDE9"/>
            </a:solidFill>
            <a:scene3d>
              <a:camera prst="orthographicFront"/>
              <a:lightRig rig="threePt" dir="t"/>
            </a:scene3d>
            <a:sp3d>
              <a:bevelT w="114300" prst="artDeco"/>
            </a:sp3d>
          </c:spPr>
          <c:dLbls>
            <c:dLbl>
              <c:idx val="0"/>
              <c:layout>
                <c:manualLayout>
                  <c:x val="-4.6823705920581524E-3"/>
                  <c:y val="-2.0093601374592193E-2"/>
                </c:manualLayout>
              </c:layout>
              <c:showVal val="1"/>
            </c:dLbl>
            <c:dLbl>
              <c:idx val="1"/>
              <c:layout>
                <c:manualLayout>
                  <c:x val="-3.1215803947054234E-3"/>
                  <c:y val="-5.2745703608304495E-2"/>
                </c:manualLayout>
              </c:layout>
              <c:showVal val="1"/>
            </c:dLbl>
            <c:showVal val="1"/>
          </c:dLbls>
          <c:cat>
            <c:strRef>
              <c:f>Лист1!$A$2:$A$3</c:f>
              <c:strCache>
                <c:ptCount val="2"/>
                <c:pt idx="0">
                  <c:v>Защита населения и территории от ЧС природного и техногенного характера, гражданская оборона</c:v>
                </c:pt>
                <c:pt idx="1">
                  <c:v>Другие вопросы в области национальной безопасности и правоохранительной деятельности</c:v>
                </c:pt>
              </c:strCache>
            </c:strRef>
          </c:cat>
          <c:val>
            <c:numRef>
              <c:f>Лист1!$B$2:$B$3</c:f>
              <c:numCache>
                <c:formatCode>#,##0</c:formatCode>
                <c:ptCount val="2"/>
                <c:pt idx="0">
                  <c:v>30821</c:v>
                </c:pt>
                <c:pt idx="1">
                  <c:v>1018</c:v>
                </c:pt>
              </c:numCache>
            </c:numRef>
          </c:val>
        </c:ser>
        <c:ser>
          <c:idx val="1"/>
          <c:order val="1"/>
          <c:tx>
            <c:strRef>
              <c:f>Лист1!$C$1</c:f>
              <c:strCache>
                <c:ptCount val="1"/>
                <c:pt idx="0">
                  <c:v>План</c:v>
                </c:pt>
              </c:strCache>
            </c:strRef>
          </c:tx>
          <c:spPr>
            <a:solidFill>
              <a:schemeClr val="tx2">
                <a:lumMod val="60000"/>
                <a:lumOff val="40000"/>
              </a:schemeClr>
            </a:solidFill>
            <a:scene3d>
              <a:camera prst="orthographicFront"/>
              <a:lightRig rig="threePt" dir="t"/>
            </a:scene3d>
            <a:sp3d>
              <a:bevelT w="114300" prst="artDeco"/>
            </a:sp3d>
          </c:spPr>
          <c:dLbls>
            <c:dLbl>
              <c:idx val="0"/>
              <c:layout>
                <c:manualLayout>
                  <c:x val="0"/>
                  <c:y val="-1.2558500859120122E-2"/>
                </c:manualLayout>
              </c:layout>
              <c:showVal val="1"/>
            </c:dLbl>
            <c:dLbl>
              <c:idx val="1"/>
              <c:layout>
                <c:manualLayout>
                  <c:x val="7.803950986763542E-3"/>
                  <c:y val="-3.0140402061888283E-2"/>
                </c:manualLayout>
              </c:layout>
              <c:showVal val="1"/>
            </c:dLbl>
            <c:showVal val="1"/>
          </c:dLbls>
          <c:cat>
            <c:strRef>
              <c:f>Лист1!$A$2:$A$3</c:f>
              <c:strCache>
                <c:ptCount val="2"/>
                <c:pt idx="0">
                  <c:v>Защита населения и территории от ЧС природного и техногенного характера, гражданская оборона</c:v>
                </c:pt>
                <c:pt idx="1">
                  <c:v>Другие вопросы в области национальной безопасности и правоохранительной деятельности</c:v>
                </c:pt>
              </c:strCache>
            </c:strRef>
          </c:cat>
          <c:val>
            <c:numRef>
              <c:f>Лист1!$C$2:$C$3</c:f>
              <c:numCache>
                <c:formatCode>#,##0</c:formatCode>
                <c:ptCount val="2"/>
                <c:pt idx="0">
                  <c:v>32461</c:v>
                </c:pt>
                <c:pt idx="1">
                  <c:v>1030</c:v>
                </c:pt>
              </c:numCache>
            </c:numRef>
          </c:val>
        </c:ser>
        <c:dLbls>
          <c:showVal val="1"/>
        </c:dLbls>
        <c:shape val="cylinder"/>
        <c:axId val="100377344"/>
        <c:axId val="100378880"/>
        <c:axId val="100397504"/>
      </c:bar3DChart>
      <c:catAx>
        <c:axId val="100377344"/>
        <c:scaling>
          <c:orientation val="minMax"/>
        </c:scaling>
        <c:axPos val="b"/>
        <c:tickLblPos val="nextTo"/>
        <c:txPr>
          <a:bodyPr/>
          <a:lstStyle/>
          <a:p>
            <a:pPr>
              <a:defRPr sz="1400"/>
            </a:pPr>
            <a:endParaRPr lang="ru-RU"/>
          </a:p>
        </c:txPr>
        <c:crossAx val="100378880"/>
        <c:crosses val="autoZero"/>
        <c:auto val="1"/>
        <c:lblAlgn val="ctr"/>
        <c:lblOffset val="100"/>
      </c:catAx>
      <c:valAx>
        <c:axId val="100378880"/>
        <c:scaling>
          <c:orientation val="minMax"/>
        </c:scaling>
        <c:delete val="1"/>
        <c:axPos val="l"/>
        <c:majorGridlines/>
        <c:numFmt formatCode="#,##0" sourceLinked="1"/>
        <c:tickLblPos val="none"/>
        <c:crossAx val="100377344"/>
        <c:crosses val="autoZero"/>
        <c:crossBetween val="between"/>
      </c:valAx>
      <c:serAx>
        <c:axId val="100397504"/>
        <c:scaling>
          <c:orientation val="minMax"/>
        </c:scaling>
        <c:axPos val="b"/>
        <c:tickLblPos val="nextTo"/>
        <c:crossAx val="100378880"/>
        <c:crosses val="autoZero"/>
      </c:serAx>
    </c:plotArea>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AngAx val="1"/>
    </c:view3D>
    <c:plotArea>
      <c:layout/>
      <c:bar3DChart>
        <c:barDir val="bar"/>
        <c:grouping val="stacked"/>
        <c:ser>
          <c:idx val="0"/>
          <c:order val="0"/>
          <c:tx>
            <c:strRef>
              <c:f>Лист1!$B$1</c:f>
              <c:strCache>
                <c:ptCount val="1"/>
                <c:pt idx="0">
                  <c:v>Столбец1</c:v>
                </c:pt>
              </c:strCache>
            </c:strRef>
          </c:tx>
          <c:spPr>
            <a:solidFill>
              <a:schemeClr val="accent6">
                <a:lumMod val="40000"/>
                <a:lumOff val="60000"/>
              </a:schemeClr>
            </a:solidFill>
          </c:spPr>
          <c:dPt>
            <c:idx val="3"/>
            <c:spPr>
              <a:solidFill>
                <a:schemeClr val="accent6">
                  <a:lumMod val="40000"/>
                  <a:lumOff val="60000"/>
                </a:schemeClr>
              </a:solidFill>
              <a:effectLst/>
              <a:scene3d>
                <a:camera prst="orthographicFront"/>
                <a:lightRig rig="threePt" dir="t"/>
              </a:scene3d>
              <a:sp3d>
                <a:bevelT/>
              </a:sp3d>
            </c:spPr>
          </c:dPt>
          <c:cat>
            <c:strRef>
              <c:f>Лист1!$A$2:$A$4</c:f>
              <c:strCache>
                <c:ptCount val="3"/>
                <c:pt idx="0">
                  <c:v>Заседания межведомственной комиссии по вопросам оплаты труда</c:v>
                </c:pt>
                <c:pt idx="1">
                  <c:v>Заседания межведомственной комиссии по мобилизации доходов</c:v>
                </c:pt>
                <c:pt idx="2">
                  <c:v>Заседания комиссии по вопросам взыскания задолженности за аренду</c:v>
                </c:pt>
              </c:strCache>
            </c:strRef>
          </c:cat>
          <c:val>
            <c:numRef>
              <c:f>Лист1!$B$2:$B$4</c:f>
              <c:numCache>
                <c:formatCode>General</c:formatCode>
                <c:ptCount val="3"/>
                <c:pt idx="0">
                  <c:v>2</c:v>
                </c:pt>
                <c:pt idx="1">
                  <c:v>4</c:v>
                </c:pt>
                <c:pt idx="2">
                  <c:v>3</c:v>
                </c:pt>
              </c:numCache>
            </c:numRef>
          </c:val>
        </c:ser>
        <c:dLbls>
          <c:showVal val="1"/>
        </c:dLbls>
        <c:shape val="cylinder"/>
        <c:axId val="95696000"/>
        <c:axId val="95697536"/>
        <c:axId val="0"/>
      </c:bar3DChart>
      <c:catAx>
        <c:axId val="95696000"/>
        <c:scaling>
          <c:orientation val="minMax"/>
        </c:scaling>
        <c:axPos val="l"/>
        <c:tickLblPos val="nextTo"/>
        <c:crossAx val="95697536"/>
        <c:crosses val="autoZero"/>
        <c:auto val="1"/>
        <c:lblAlgn val="ctr"/>
        <c:lblOffset val="100"/>
      </c:catAx>
      <c:valAx>
        <c:axId val="95697536"/>
        <c:scaling>
          <c:orientation val="minMax"/>
        </c:scaling>
        <c:axPos val="b"/>
        <c:majorGridlines/>
        <c:numFmt formatCode="General" sourceLinked="1"/>
        <c:tickLblPos val="nextTo"/>
        <c:crossAx val="95696000"/>
        <c:crosses val="autoZero"/>
        <c:crossBetween val="between"/>
      </c:valAx>
    </c:plotArea>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AngAx val="1"/>
    </c:view3D>
    <c:plotArea>
      <c:layout/>
      <c:bar3DChart>
        <c:barDir val="bar"/>
        <c:grouping val="stacked"/>
        <c:ser>
          <c:idx val="0"/>
          <c:order val="0"/>
          <c:tx>
            <c:strRef>
              <c:f>Лист1!$B$1</c:f>
              <c:strCache>
                <c:ptCount val="1"/>
                <c:pt idx="0">
                  <c:v>Ряд 1</c:v>
                </c:pt>
              </c:strCache>
            </c:strRef>
          </c:tx>
          <c:spPr>
            <a:solidFill>
              <a:schemeClr val="accent6">
                <a:lumMod val="20000"/>
                <a:lumOff val="80000"/>
              </a:schemeClr>
            </a:solidFill>
          </c:spPr>
          <c:cat>
            <c:strRef>
              <c:f>Лист1!$A$2:$A$5</c:f>
              <c:strCache>
                <c:ptCount val="4"/>
                <c:pt idx="0">
                  <c:v>Проверки соблюдения земельного законодательства</c:v>
                </c:pt>
                <c:pt idx="1">
                  <c:v>Предписание об устранении нарушений земельного законодательства</c:v>
                </c:pt>
                <c:pt idx="2">
                  <c:v>Проверки исполнения ранее выданных предписаний по земельному законодательству </c:v>
                </c:pt>
                <c:pt idx="3">
                  <c:v>Досудебные предупреждения должникам по договорам аренды земельных участков</c:v>
                </c:pt>
              </c:strCache>
            </c:strRef>
          </c:cat>
          <c:val>
            <c:numRef>
              <c:f>Лист1!$B$2:$B$5</c:f>
              <c:numCache>
                <c:formatCode>General</c:formatCode>
                <c:ptCount val="4"/>
                <c:pt idx="0">
                  <c:v>205</c:v>
                </c:pt>
                <c:pt idx="1">
                  <c:v>72</c:v>
                </c:pt>
                <c:pt idx="2">
                  <c:v>67</c:v>
                </c:pt>
                <c:pt idx="3">
                  <c:v>456</c:v>
                </c:pt>
              </c:numCache>
            </c:numRef>
          </c:val>
        </c:ser>
        <c:dLbls>
          <c:showVal val="1"/>
        </c:dLbls>
        <c:shape val="cylinder"/>
        <c:axId val="95746688"/>
        <c:axId val="95551872"/>
        <c:axId val="0"/>
      </c:bar3DChart>
      <c:catAx>
        <c:axId val="95746688"/>
        <c:scaling>
          <c:orientation val="minMax"/>
        </c:scaling>
        <c:axPos val="l"/>
        <c:tickLblPos val="nextTo"/>
        <c:crossAx val="95551872"/>
        <c:crosses val="autoZero"/>
        <c:auto val="1"/>
        <c:lblAlgn val="ctr"/>
        <c:lblOffset val="100"/>
      </c:catAx>
      <c:valAx>
        <c:axId val="95551872"/>
        <c:scaling>
          <c:orientation val="minMax"/>
        </c:scaling>
        <c:axPos val="b"/>
        <c:majorGridlines/>
        <c:numFmt formatCode="General" sourceLinked="1"/>
        <c:tickLblPos val="nextTo"/>
        <c:crossAx val="95746688"/>
        <c:crosses val="autoZero"/>
        <c:crossBetween val="between"/>
      </c:valAx>
    </c:plotArea>
    <c:plotVisOnly val="1"/>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perspective val="30"/>
    </c:view3D>
    <c:plotArea>
      <c:layout>
        <c:manualLayout>
          <c:layoutTarget val="inner"/>
          <c:xMode val="edge"/>
          <c:yMode val="edge"/>
          <c:x val="0"/>
          <c:y val="1.419444561441279E-2"/>
          <c:w val="0.98653139620289099"/>
          <c:h val="0.89947827212839149"/>
        </c:manualLayout>
      </c:layout>
      <c:bar3DChart>
        <c:barDir val="col"/>
        <c:grouping val="standard"/>
        <c:ser>
          <c:idx val="0"/>
          <c:order val="0"/>
          <c:tx>
            <c:strRef>
              <c:f>Лист1!$B$1</c:f>
              <c:strCache>
                <c:ptCount val="1"/>
                <c:pt idx="0">
                  <c:v>Значения Y</c:v>
                </c:pt>
              </c:strCache>
            </c:strRef>
          </c:tx>
          <c:dPt>
            <c:idx val="0"/>
            <c:bubble3D val="1"/>
            <c:spPr>
              <a:effectLst>
                <a:innerShdw blurRad="114300">
                  <a:prstClr val="black"/>
                </a:innerShdw>
              </a:effectLst>
            </c:spPr>
          </c:dPt>
          <c:dPt>
            <c:idx val="1"/>
            <c:bubble3D val="1"/>
            <c:spPr>
              <a:solidFill>
                <a:srgbClr val="FF0000"/>
              </a:solidFill>
              <a:effectLst>
                <a:innerShdw blurRad="114300">
                  <a:prstClr val="black"/>
                </a:innerShdw>
              </a:effectLst>
            </c:spPr>
          </c:dPt>
          <c:cat>
            <c:strRef>
              <c:f>Лист1!$A$2:$A$3</c:f>
              <c:strCache>
                <c:ptCount val="2"/>
                <c:pt idx="0">
                  <c:v>план</c:v>
                </c:pt>
                <c:pt idx="1">
                  <c:v>факт</c:v>
                </c:pt>
              </c:strCache>
            </c:strRef>
          </c:cat>
          <c:val>
            <c:numRef>
              <c:f>Лист1!$B$2:$B$3</c:f>
              <c:numCache>
                <c:formatCode>General</c:formatCode>
                <c:ptCount val="2"/>
                <c:pt idx="0">
                  <c:v>2786069</c:v>
                </c:pt>
                <c:pt idx="1">
                  <c:v>2749828</c:v>
                </c:pt>
              </c:numCache>
            </c:numRef>
          </c:val>
          <c:bubble3D val="1"/>
        </c:ser>
        <c:shape val="cone"/>
        <c:axId val="98580352"/>
        <c:axId val="98581888"/>
        <c:axId val="95733504"/>
      </c:bar3DChart>
      <c:catAx>
        <c:axId val="98580352"/>
        <c:scaling>
          <c:orientation val="minMax"/>
        </c:scaling>
        <c:axPos val="b"/>
        <c:numFmt formatCode="General" sourceLinked="1"/>
        <c:tickLblPos val="nextTo"/>
        <c:crossAx val="98581888"/>
        <c:crosses val="autoZero"/>
        <c:auto val="1"/>
        <c:lblAlgn val="ctr"/>
        <c:lblOffset val="100"/>
      </c:catAx>
      <c:valAx>
        <c:axId val="98581888"/>
        <c:scaling>
          <c:orientation val="minMax"/>
        </c:scaling>
        <c:delete val="1"/>
        <c:axPos val="l"/>
        <c:majorGridlines/>
        <c:numFmt formatCode="#,##0" sourceLinked="0"/>
        <c:tickLblPos val="none"/>
        <c:crossAx val="98580352"/>
        <c:crosses val="autoZero"/>
        <c:crossBetween val="between"/>
      </c:valAx>
      <c:serAx>
        <c:axId val="95733504"/>
        <c:scaling>
          <c:orientation val="minMax"/>
        </c:scaling>
        <c:delete val="1"/>
        <c:axPos val="b"/>
        <c:tickLblPos val="none"/>
        <c:crossAx val="98581888"/>
        <c:crosses val="autoZero"/>
      </c:serAx>
    </c:plotArea>
    <c:plotVisOnly val="1"/>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ru-RU"/>
  <c:chart>
    <c:title>
      <c:layout>
        <c:manualLayout>
          <c:xMode val="edge"/>
          <c:yMode val="edge"/>
          <c:x val="0.46246499676674258"/>
          <c:y val="0"/>
        </c:manualLayout>
      </c:layout>
    </c:title>
    <c:view3D>
      <c:rotX val="30"/>
      <c:perspective val="30"/>
    </c:view3D>
    <c:plotArea>
      <c:layout>
        <c:manualLayout>
          <c:layoutTarget val="inner"/>
          <c:xMode val="edge"/>
          <c:yMode val="edge"/>
          <c:x val="6.0005203600359686E-2"/>
          <c:y val="0.19602683035218321"/>
          <c:w val="0.57476590920097193"/>
          <c:h val="0.71342147499484254"/>
        </c:manualLayout>
      </c:layout>
      <c:pie3DChart>
        <c:varyColors val="1"/>
        <c:ser>
          <c:idx val="0"/>
          <c:order val="0"/>
          <c:tx>
            <c:strRef>
              <c:f>Лист1!$B$1</c:f>
              <c:strCache>
                <c:ptCount val="1"/>
                <c:pt idx="0">
                  <c:v>2018</c:v>
                </c:pt>
              </c:strCache>
            </c:strRef>
          </c:tx>
          <c:dPt>
            <c:idx val="0"/>
            <c:spPr>
              <a:solidFill>
                <a:schemeClr val="accent3">
                  <a:lumMod val="60000"/>
                  <a:lumOff val="40000"/>
                </a:schemeClr>
              </a:solidFill>
            </c:spPr>
          </c:dPt>
          <c:dPt>
            <c:idx val="2"/>
            <c:spPr>
              <a:solidFill>
                <a:srgbClr val="00B050"/>
              </a:solidFill>
            </c:spPr>
          </c:dPt>
          <c:dPt>
            <c:idx val="3"/>
            <c:spPr>
              <a:solidFill>
                <a:srgbClr val="FFFF00"/>
              </a:solidFill>
            </c:spPr>
          </c:dPt>
          <c:dPt>
            <c:idx val="4"/>
            <c:spPr>
              <a:solidFill>
                <a:srgbClr val="FF00FF"/>
              </a:solidFill>
            </c:spPr>
          </c:dPt>
          <c:dLbls>
            <c:dLbl>
              <c:idx val="0"/>
              <c:layout/>
              <c:dLblPos val="bestFit"/>
              <c:showVal val="1"/>
            </c:dLbl>
            <c:dLbl>
              <c:idx val="1"/>
              <c:layout/>
              <c:dLblPos val="bestFit"/>
              <c:showVal val="1"/>
            </c:dLbl>
            <c:dLbl>
              <c:idx val="2"/>
              <c:layout/>
              <c:dLblPos val="bestFit"/>
              <c:showVal val="1"/>
            </c:dLbl>
            <c:dLbl>
              <c:idx val="3"/>
              <c:layout>
                <c:manualLayout>
                  <c:x val="4.4024904165444113E-2"/>
                  <c:y val="4.2827582649547034E-3"/>
                </c:manualLayout>
              </c:layout>
              <c:dLblPos val="bestFit"/>
              <c:showVal val="1"/>
            </c:dLbl>
            <c:dLbl>
              <c:idx val="4"/>
              <c:layout>
                <c:manualLayout>
                  <c:x val="8.8895037303547544E-2"/>
                  <c:y val="-3.2087208564128096E-3"/>
                </c:manualLayout>
              </c:layout>
              <c:dLblPos val="bestFit"/>
              <c:showVal val="1"/>
            </c:dLbl>
            <c:delete val="1"/>
            <c:txPr>
              <a:bodyPr/>
              <a:lstStyle/>
              <a:p>
                <a:pPr>
                  <a:defRPr>
                    <a:latin typeface="Arial" pitchFamily="34" charset="0"/>
                    <a:cs typeface="Arial" pitchFamily="34" charset="0"/>
                  </a:defRPr>
                </a:pPr>
                <a:endParaRPr lang="ru-RU"/>
              </a:p>
            </c:txPr>
          </c:dLbls>
          <c:cat>
            <c:strRef>
              <c:f>Лист1!$A$2:$A$6</c:f>
              <c:strCache>
                <c:ptCount val="5"/>
                <c:pt idx="0">
                  <c:v>Дошкольное образование</c:v>
                </c:pt>
                <c:pt idx="1">
                  <c:v>Общее образование</c:v>
                </c:pt>
                <c:pt idx="2">
                  <c:v>Дополнительное образование детей</c:v>
                </c:pt>
                <c:pt idx="3">
                  <c:v>Молодежная политика и оздоровление детей</c:v>
                </c:pt>
                <c:pt idx="4">
                  <c:v>Другие вопросы в области образования</c:v>
                </c:pt>
              </c:strCache>
            </c:strRef>
          </c:cat>
          <c:val>
            <c:numRef>
              <c:f>Лист1!$B$2:$B$6</c:f>
              <c:numCache>
                <c:formatCode>#,##0</c:formatCode>
                <c:ptCount val="5"/>
                <c:pt idx="0">
                  <c:v>727778</c:v>
                </c:pt>
                <c:pt idx="1">
                  <c:v>622242</c:v>
                </c:pt>
                <c:pt idx="2">
                  <c:v>108981</c:v>
                </c:pt>
                <c:pt idx="3">
                  <c:v>29516</c:v>
                </c:pt>
                <c:pt idx="4">
                  <c:v>73606</c:v>
                </c:pt>
              </c:numCache>
            </c:numRef>
          </c:val>
        </c:ser>
      </c:pie3DChart>
    </c:plotArea>
    <c:legend>
      <c:legendPos val="r"/>
      <c:layout>
        <c:manualLayout>
          <c:xMode val="edge"/>
          <c:yMode val="edge"/>
          <c:x val="0.64888024934383526"/>
          <c:y val="3.9567913385826811E-2"/>
          <c:w val="0.33861975065616801"/>
          <c:h val="0.93762992125984546"/>
        </c:manualLayout>
      </c:layout>
      <c:spPr>
        <a:solidFill>
          <a:schemeClr val="accent6">
            <a:lumMod val="60000"/>
            <a:lumOff val="40000"/>
          </a:schemeClr>
        </a:solidFill>
      </c:spPr>
      <c:txPr>
        <a:bodyPr/>
        <a:lstStyle/>
        <a:p>
          <a:pPr>
            <a:defRPr sz="1400">
              <a:latin typeface="Times New Roman" pitchFamily="18" charset="0"/>
              <a:cs typeface="Times New Roman" pitchFamily="18" charset="0"/>
            </a:defRPr>
          </a:pPr>
          <a:endParaRPr lang="ru-RU"/>
        </a:p>
      </c:txPr>
    </c:legend>
    <c:plotVisOnly val="1"/>
  </c:chart>
  <c:txPr>
    <a:bodyPr/>
    <a:lstStyle/>
    <a:p>
      <a:pPr>
        <a:defRPr sz="1800"/>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view3D>
      <c:perspective val="30"/>
    </c:view3D>
    <c:plotArea>
      <c:layout/>
      <c:bar3DChart>
        <c:barDir val="col"/>
        <c:grouping val="standard"/>
        <c:ser>
          <c:idx val="0"/>
          <c:order val="0"/>
          <c:tx>
            <c:strRef>
              <c:f>Лист1!$B$1</c:f>
              <c:strCache>
                <c:ptCount val="1"/>
                <c:pt idx="0">
                  <c:v>Факт</c:v>
                </c:pt>
              </c:strCache>
            </c:strRef>
          </c:tx>
          <c:spPr>
            <a:scene3d>
              <a:camera prst="orthographicFront"/>
              <a:lightRig rig="threePt" dir="t"/>
            </a:scene3d>
            <a:sp3d>
              <a:bevelT w="139700" h="139700" prst="divot"/>
            </a:sp3d>
          </c:spPr>
          <c:dLbls>
            <c:dLbl>
              <c:idx val="0"/>
              <c:layout>
                <c:manualLayout>
                  <c:x val="-1.6581728335977999E-2"/>
                  <c:y val="-1.9596588033428473E-2"/>
                </c:manualLayout>
              </c:layout>
              <c:showVal val="1"/>
            </c:dLbl>
            <c:dLbl>
              <c:idx val="1"/>
              <c:layout>
                <c:manualLayout>
                  <c:x val="3.0148596974505209E-3"/>
                  <c:y val="-4.8991470083570972E-2"/>
                </c:manualLayout>
              </c:layout>
              <c:showVal val="1"/>
            </c:dLbl>
            <c:txPr>
              <a:bodyPr/>
              <a:lstStyle/>
              <a:p>
                <a:pPr>
                  <a:defRPr b="1"/>
                </a:pPr>
                <a:endParaRPr lang="ru-RU"/>
              </a:p>
            </c:txPr>
            <c:showVal val="1"/>
          </c:dLbls>
          <c:cat>
            <c:strRef>
              <c:f>Лист1!$A$2:$A$3</c:f>
              <c:strCache>
                <c:ptCount val="2"/>
                <c:pt idx="0">
                  <c:v>Культура</c:v>
                </c:pt>
                <c:pt idx="1">
                  <c:v>Другие вопросы в области культуры, кинематографии</c:v>
                </c:pt>
              </c:strCache>
            </c:strRef>
          </c:cat>
          <c:val>
            <c:numRef>
              <c:f>Лист1!$B$2:$B$3</c:f>
              <c:numCache>
                <c:formatCode>#,##0</c:formatCode>
                <c:ptCount val="2"/>
                <c:pt idx="0">
                  <c:v>150334</c:v>
                </c:pt>
                <c:pt idx="1">
                  <c:v>6850</c:v>
                </c:pt>
              </c:numCache>
            </c:numRef>
          </c:val>
        </c:ser>
        <c:ser>
          <c:idx val="1"/>
          <c:order val="1"/>
          <c:tx>
            <c:strRef>
              <c:f>Лист1!$C$1</c:f>
              <c:strCache>
                <c:ptCount val="1"/>
                <c:pt idx="0">
                  <c:v>План</c:v>
                </c:pt>
              </c:strCache>
            </c:strRef>
          </c:tx>
          <c:spPr>
            <a:solidFill>
              <a:srgbClr val="FF0000"/>
            </a:solidFill>
            <a:scene3d>
              <a:camera prst="orthographicFront"/>
              <a:lightRig rig="threePt" dir="t"/>
            </a:scene3d>
            <a:sp3d>
              <a:bevelT w="139700" h="139700" prst="divot"/>
            </a:sp3d>
          </c:spPr>
          <c:dLbls>
            <c:dLbl>
              <c:idx val="0"/>
              <c:layout>
                <c:manualLayout>
                  <c:x val="1.7801431154114207E-2"/>
                  <c:y val="-7.2421502280744969E-3"/>
                </c:manualLayout>
              </c:layout>
              <c:showVal val="1"/>
            </c:dLbl>
            <c:dLbl>
              <c:idx val="1"/>
              <c:layout>
                <c:manualLayout>
                  <c:x val="9.0445790923515609E-3"/>
                  <c:y val="-3.4294029058499674E-2"/>
                </c:manualLayout>
              </c:layout>
              <c:showVal val="1"/>
            </c:dLbl>
            <c:txPr>
              <a:bodyPr/>
              <a:lstStyle/>
              <a:p>
                <a:pPr>
                  <a:defRPr b="1"/>
                </a:pPr>
                <a:endParaRPr lang="ru-RU"/>
              </a:p>
            </c:txPr>
            <c:showVal val="1"/>
          </c:dLbls>
          <c:cat>
            <c:strRef>
              <c:f>Лист1!$A$2:$A$3</c:f>
              <c:strCache>
                <c:ptCount val="2"/>
                <c:pt idx="0">
                  <c:v>Культура</c:v>
                </c:pt>
                <c:pt idx="1">
                  <c:v>Другие вопросы в области культуры, кинематографии</c:v>
                </c:pt>
              </c:strCache>
            </c:strRef>
          </c:cat>
          <c:val>
            <c:numRef>
              <c:f>Лист1!$C$2:$C$3</c:f>
              <c:numCache>
                <c:formatCode>#,##0</c:formatCode>
                <c:ptCount val="2"/>
                <c:pt idx="0">
                  <c:v>151312</c:v>
                </c:pt>
                <c:pt idx="1">
                  <c:v>7008</c:v>
                </c:pt>
              </c:numCache>
            </c:numRef>
          </c:val>
        </c:ser>
        <c:dLbls>
          <c:showVal val="1"/>
        </c:dLbls>
        <c:shape val="cylinder"/>
        <c:axId val="99596160"/>
        <c:axId val="99597696"/>
        <c:axId val="98614336"/>
      </c:bar3DChart>
      <c:catAx>
        <c:axId val="99596160"/>
        <c:scaling>
          <c:orientation val="minMax"/>
        </c:scaling>
        <c:axPos val="b"/>
        <c:tickLblPos val="nextTo"/>
        <c:crossAx val="99597696"/>
        <c:crosses val="autoZero"/>
        <c:auto val="1"/>
        <c:lblAlgn val="ctr"/>
        <c:lblOffset val="100"/>
      </c:catAx>
      <c:valAx>
        <c:axId val="99597696"/>
        <c:scaling>
          <c:orientation val="minMax"/>
        </c:scaling>
        <c:delete val="1"/>
        <c:axPos val="l"/>
        <c:majorGridlines/>
        <c:numFmt formatCode="#,##0" sourceLinked="1"/>
        <c:tickLblPos val="none"/>
        <c:crossAx val="99596160"/>
        <c:crosses val="autoZero"/>
        <c:crossBetween val="between"/>
      </c:valAx>
      <c:serAx>
        <c:axId val="98614336"/>
        <c:scaling>
          <c:orientation val="minMax"/>
        </c:scaling>
        <c:delete val="1"/>
        <c:axPos val="b"/>
        <c:tickLblPos val="none"/>
        <c:crossAx val="99597696"/>
        <c:crosses val="autoZero"/>
      </c:serAx>
    </c:plotArea>
    <c:legend>
      <c:legendPos val="r"/>
      <c:layout/>
    </c:legend>
    <c:plotVisOnly val="1"/>
  </c:chart>
  <c:txPr>
    <a:bodyPr/>
    <a:lstStyle/>
    <a:p>
      <a:pPr>
        <a:defRPr sz="1800"/>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title>
      <c:layout/>
    </c:title>
    <c:plotArea>
      <c:layout>
        <c:manualLayout>
          <c:layoutTarget val="inner"/>
          <c:xMode val="edge"/>
          <c:yMode val="edge"/>
          <c:x val="0"/>
          <c:y val="4.8103733731482412E-2"/>
          <c:w val="0.62030756913143659"/>
          <c:h val="0.9153319007915105"/>
        </c:manualLayout>
      </c:layout>
      <c:pieChart>
        <c:varyColors val="1"/>
        <c:ser>
          <c:idx val="0"/>
          <c:order val="0"/>
          <c:tx>
            <c:strRef>
              <c:f>Лист1!$B$1</c:f>
              <c:strCache>
                <c:ptCount val="1"/>
                <c:pt idx="0">
                  <c:v>                </c:v>
                </c:pt>
              </c:strCache>
            </c:strRef>
          </c:tx>
          <c:spPr>
            <a:ln w="3175">
              <a:solidFill>
                <a:srgbClr val="000000"/>
              </a:solidFill>
            </a:ln>
          </c:spPr>
          <c:dPt>
            <c:idx val="0"/>
            <c:spPr>
              <a:solidFill>
                <a:srgbClr val="7030A0"/>
              </a:solidFill>
              <a:ln w="3175">
                <a:solidFill>
                  <a:srgbClr val="000000"/>
                </a:solidFill>
              </a:ln>
            </c:spPr>
          </c:dPt>
          <c:dPt>
            <c:idx val="1"/>
            <c:explosion val="32"/>
            <c:spPr>
              <a:solidFill>
                <a:srgbClr val="00B0F0"/>
              </a:solidFill>
              <a:ln w="3175">
                <a:solidFill>
                  <a:srgbClr val="000000"/>
                </a:solidFill>
              </a:ln>
            </c:spPr>
          </c:dPt>
          <c:dPt>
            <c:idx val="2"/>
            <c:explosion val="32"/>
            <c:spPr>
              <a:solidFill>
                <a:srgbClr val="00B050"/>
              </a:solidFill>
              <a:ln w="3175">
                <a:solidFill>
                  <a:srgbClr val="000000"/>
                </a:solidFill>
              </a:ln>
            </c:spPr>
          </c:dPt>
          <c:dPt>
            <c:idx val="3"/>
            <c:explosion val="32"/>
            <c:spPr>
              <a:solidFill>
                <a:srgbClr val="FF0000"/>
              </a:solidFill>
              <a:ln w="3175">
                <a:solidFill>
                  <a:srgbClr val="000000"/>
                </a:solidFill>
              </a:ln>
            </c:spPr>
          </c:dPt>
          <c:dPt>
            <c:idx val="4"/>
            <c:spPr>
              <a:solidFill>
                <a:srgbClr val="E8DDE9"/>
              </a:solidFill>
              <a:ln w="3175">
                <a:solidFill>
                  <a:srgbClr val="000000"/>
                </a:solidFill>
              </a:ln>
            </c:spPr>
          </c:dPt>
          <c:dPt>
            <c:idx val="5"/>
            <c:spPr>
              <a:solidFill>
                <a:srgbClr val="D89D28"/>
              </a:solidFill>
              <a:ln w="3175">
                <a:solidFill>
                  <a:srgbClr val="000000"/>
                </a:solidFill>
              </a:ln>
            </c:spPr>
          </c:dPt>
          <c:dPt>
            <c:idx val="7"/>
            <c:spPr>
              <a:solidFill>
                <a:srgbClr val="FF00FF"/>
              </a:solidFill>
              <a:ln w="3175">
                <a:solidFill>
                  <a:srgbClr val="000000"/>
                </a:solidFill>
              </a:ln>
            </c:spPr>
          </c:dPt>
          <c:dPt>
            <c:idx val="9"/>
            <c:spPr>
              <a:solidFill>
                <a:srgbClr val="FFFF00"/>
              </a:solidFill>
              <a:ln w="3175">
                <a:solidFill>
                  <a:srgbClr val="000000"/>
                </a:solidFill>
              </a:ln>
            </c:spPr>
          </c:dPt>
          <c:dPt>
            <c:idx val="10"/>
            <c:explosion val="29"/>
            <c:spPr>
              <a:solidFill>
                <a:srgbClr val="25FB8B"/>
              </a:solidFill>
              <a:ln w="3175">
                <a:solidFill>
                  <a:srgbClr val="000000"/>
                </a:solidFill>
              </a:ln>
            </c:spPr>
          </c:dPt>
          <c:dPt>
            <c:idx val="12"/>
            <c:spPr>
              <a:solidFill>
                <a:srgbClr val="008000"/>
              </a:solidFill>
              <a:ln w="3175">
                <a:solidFill>
                  <a:srgbClr val="000000"/>
                </a:solidFill>
              </a:ln>
            </c:spPr>
          </c:dPt>
          <c:cat>
            <c:strRef>
              <c:f>Лист1!$A$2:$A$12</c:f>
              <c:strCache>
                <c:ptCount val="11"/>
                <c:pt idx="0">
                  <c:v>Обеспечение жильем 2 инвалидов - 1 259</c:v>
                </c:pt>
                <c:pt idx="1">
                  <c:v>Жилищные субсидии 1 работнику бюджетной сферы    - 891</c:v>
                </c:pt>
                <c:pt idx="2">
                  <c:v>Социальные выплаты на приобретение (строительство) жилья для 2 многодетных семей - 1 576</c:v>
                </c:pt>
                <c:pt idx="3">
                  <c:v>Социальные выплаты на приобретение (строительство) жилья 17 молодым семьям - 14 618</c:v>
                </c:pt>
                <c:pt idx="4">
                  <c:v>Компенсация стоимости единых социальных проездных билетов - 14 937 </c:v>
                </c:pt>
                <c:pt idx="5">
                  <c:v>Льготные месячные проездные билеты для учащихся - 5 576</c:v>
                </c:pt>
                <c:pt idx="6">
                  <c:v>Приобретение жилых помещений для 17 детей-сирот - 12 641</c:v>
                </c:pt>
                <c:pt idx="7">
                  <c:v>Компенсация части родительской платы за присмотр и уход за детьми в ДОУ - 60 330</c:v>
                </c:pt>
                <c:pt idx="8">
                  <c:v>Содержание ребенка в семье опекуна и приемной семье - 26 432</c:v>
                </c:pt>
                <c:pt idx="9">
                  <c:v>Социальная поддержка 104 детей-инвалидов дошкольного возраста - 1 404</c:v>
                </c:pt>
                <c:pt idx="10">
                  <c:v>Оказание других видов социальной помощи - 18 519</c:v>
                </c:pt>
              </c:strCache>
            </c:strRef>
          </c:cat>
          <c:val>
            <c:numRef>
              <c:f>Лист1!$B$2:$B$12</c:f>
              <c:numCache>
                <c:formatCode>General</c:formatCode>
                <c:ptCount val="11"/>
                <c:pt idx="0">
                  <c:v>1259</c:v>
                </c:pt>
                <c:pt idx="1">
                  <c:v>891</c:v>
                </c:pt>
                <c:pt idx="2">
                  <c:v>1576</c:v>
                </c:pt>
                <c:pt idx="3">
                  <c:v>14618</c:v>
                </c:pt>
                <c:pt idx="4">
                  <c:v>14937</c:v>
                </c:pt>
                <c:pt idx="5">
                  <c:v>5576</c:v>
                </c:pt>
                <c:pt idx="6">
                  <c:v>12641</c:v>
                </c:pt>
                <c:pt idx="7">
                  <c:v>60330</c:v>
                </c:pt>
                <c:pt idx="8">
                  <c:v>26432</c:v>
                </c:pt>
                <c:pt idx="9">
                  <c:v>1404</c:v>
                </c:pt>
                <c:pt idx="10">
                  <c:v>18519</c:v>
                </c:pt>
              </c:numCache>
            </c:numRef>
          </c:val>
        </c:ser>
        <c:firstSliceAng val="0"/>
      </c:pieChart>
      <c:spPr>
        <a:noFill/>
      </c:spPr>
    </c:plotArea>
    <c:legend>
      <c:legendPos val="r"/>
      <c:legendEntry>
        <c:idx val="0"/>
        <c:txPr>
          <a:bodyPr/>
          <a:lstStyle/>
          <a:p>
            <a:pPr>
              <a:defRPr sz="1200">
                <a:solidFill>
                  <a:schemeClr val="tx1"/>
                </a:solidFill>
                <a:latin typeface="Times New Roman" pitchFamily="18" charset="0"/>
                <a:cs typeface="Times New Roman" pitchFamily="18" charset="0"/>
              </a:defRPr>
            </a:pPr>
            <a:endParaRPr lang="ru-RU"/>
          </a:p>
        </c:txPr>
      </c:legendEntry>
      <c:legendEntry>
        <c:idx val="1"/>
        <c:txPr>
          <a:bodyPr/>
          <a:lstStyle/>
          <a:p>
            <a:pPr>
              <a:defRPr sz="1200">
                <a:solidFill>
                  <a:schemeClr val="tx1"/>
                </a:solidFill>
                <a:latin typeface="Times New Roman" pitchFamily="18" charset="0"/>
                <a:cs typeface="Times New Roman" pitchFamily="18" charset="0"/>
              </a:defRPr>
            </a:pPr>
            <a:endParaRPr lang="ru-RU"/>
          </a:p>
        </c:txPr>
      </c:legendEntry>
      <c:legendEntry>
        <c:idx val="2"/>
        <c:txPr>
          <a:bodyPr/>
          <a:lstStyle/>
          <a:p>
            <a:pPr>
              <a:defRPr sz="1200">
                <a:solidFill>
                  <a:schemeClr val="tx1"/>
                </a:solidFill>
                <a:latin typeface="Times New Roman" pitchFamily="18" charset="0"/>
                <a:cs typeface="Times New Roman" pitchFamily="18" charset="0"/>
              </a:defRPr>
            </a:pPr>
            <a:endParaRPr lang="ru-RU"/>
          </a:p>
        </c:txPr>
      </c:legendEntry>
      <c:legendEntry>
        <c:idx val="3"/>
        <c:txPr>
          <a:bodyPr/>
          <a:lstStyle/>
          <a:p>
            <a:pPr>
              <a:defRPr sz="1200">
                <a:solidFill>
                  <a:schemeClr val="tx1"/>
                </a:solidFill>
                <a:latin typeface="Times New Roman" pitchFamily="18" charset="0"/>
                <a:cs typeface="Times New Roman" pitchFamily="18" charset="0"/>
              </a:defRPr>
            </a:pPr>
            <a:endParaRPr lang="ru-RU"/>
          </a:p>
        </c:txPr>
      </c:legendEntry>
      <c:legendEntry>
        <c:idx val="4"/>
        <c:txPr>
          <a:bodyPr/>
          <a:lstStyle/>
          <a:p>
            <a:pPr>
              <a:defRPr sz="1200">
                <a:solidFill>
                  <a:schemeClr val="tx1"/>
                </a:solidFill>
                <a:latin typeface="Times New Roman" pitchFamily="18" charset="0"/>
                <a:cs typeface="Times New Roman" pitchFamily="18" charset="0"/>
              </a:defRPr>
            </a:pPr>
            <a:endParaRPr lang="ru-RU"/>
          </a:p>
        </c:txPr>
      </c:legendEntry>
      <c:legendEntry>
        <c:idx val="5"/>
        <c:txPr>
          <a:bodyPr/>
          <a:lstStyle/>
          <a:p>
            <a:pPr>
              <a:defRPr sz="1200">
                <a:solidFill>
                  <a:schemeClr val="tx1"/>
                </a:solidFill>
                <a:latin typeface="Times New Roman" pitchFamily="18" charset="0"/>
                <a:cs typeface="Times New Roman" pitchFamily="18" charset="0"/>
              </a:defRPr>
            </a:pPr>
            <a:endParaRPr lang="ru-RU"/>
          </a:p>
        </c:txPr>
      </c:legendEntry>
      <c:legendEntry>
        <c:idx val="6"/>
        <c:txPr>
          <a:bodyPr/>
          <a:lstStyle/>
          <a:p>
            <a:pPr>
              <a:defRPr sz="1200">
                <a:solidFill>
                  <a:schemeClr val="tx1"/>
                </a:solidFill>
                <a:latin typeface="Times New Roman" pitchFamily="18" charset="0"/>
                <a:cs typeface="Times New Roman" pitchFamily="18" charset="0"/>
              </a:defRPr>
            </a:pPr>
            <a:endParaRPr lang="ru-RU"/>
          </a:p>
        </c:txPr>
      </c:legendEntry>
      <c:legendEntry>
        <c:idx val="7"/>
        <c:txPr>
          <a:bodyPr/>
          <a:lstStyle/>
          <a:p>
            <a:pPr>
              <a:defRPr sz="1200">
                <a:solidFill>
                  <a:schemeClr val="tx1"/>
                </a:solidFill>
                <a:latin typeface="Times New Roman" pitchFamily="18" charset="0"/>
                <a:cs typeface="Times New Roman" pitchFamily="18" charset="0"/>
              </a:defRPr>
            </a:pPr>
            <a:endParaRPr lang="ru-RU"/>
          </a:p>
        </c:txPr>
      </c:legendEntry>
      <c:legendEntry>
        <c:idx val="8"/>
        <c:txPr>
          <a:bodyPr/>
          <a:lstStyle/>
          <a:p>
            <a:pPr>
              <a:defRPr sz="1200">
                <a:solidFill>
                  <a:schemeClr val="tx1"/>
                </a:solidFill>
                <a:latin typeface="Times New Roman" pitchFamily="18" charset="0"/>
                <a:cs typeface="Times New Roman" pitchFamily="18" charset="0"/>
              </a:defRPr>
            </a:pPr>
            <a:endParaRPr lang="ru-RU"/>
          </a:p>
        </c:txPr>
      </c:legendEntry>
      <c:legendEntry>
        <c:idx val="9"/>
        <c:txPr>
          <a:bodyPr/>
          <a:lstStyle/>
          <a:p>
            <a:pPr>
              <a:defRPr sz="1200">
                <a:solidFill>
                  <a:schemeClr val="tx1"/>
                </a:solidFill>
                <a:latin typeface="Times New Roman" pitchFamily="18" charset="0"/>
                <a:cs typeface="Times New Roman" pitchFamily="18" charset="0"/>
              </a:defRPr>
            </a:pPr>
            <a:endParaRPr lang="ru-RU"/>
          </a:p>
        </c:txPr>
      </c:legendEntry>
      <c:legendEntry>
        <c:idx val="10"/>
        <c:txPr>
          <a:bodyPr/>
          <a:lstStyle/>
          <a:p>
            <a:pPr>
              <a:defRPr sz="1200">
                <a:solidFill>
                  <a:schemeClr val="tx1"/>
                </a:solidFill>
                <a:latin typeface="Times New Roman" pitchFamily="18" charset="0"/>
                <a:cs typeface="Times New Roman" pitchFamily="18" charset="0"/>
              </a:defRPr>
            </a:pPr>
            <a:endParaRPr lang="ru-RU"/>
          </a:p>
        </c:txPr>
      </c:legendEntry>
      <c:layout>
        <c:manualLayout>
          <c:xMode val="edge"/>
          <c:yMode val="edge"/>
          <c:x val="0.6523664537774081"/>
          <c:y val="0"/>
          <c:w val="0.33770604919012681"/>
          <c:h val="0.99964841304895724"/>
        </c:manualLayout>
      </c:layout>
      <c:txPr>
        <a:bodyPr/>
        <a:lstStyle/>
        <a:p>
          <a:pPr>
            <a:defRPr sz="1200">
              <a:solidFill>
                <a:schemeClr val="tx1"/>
              </a:solidFill>
              <a:latin typeface="Times New Roman" pitchFamily="18" charset="0"/>
              <a:cs typeface="Times New Roman" pitchFamily="18" charset="0"/>
            </a:defRPr>
          </a:pPr>
          <a:endParaRPr lang="ru-RU"/>
        </a:p>
      </c:txPr>
    </c:legend>
    <c:plotVisOnly val="1"/>
  </c:chart>
  <c:txPr>
    <a:bodyPr/>
    <a:lstStyle/>
    <a:p>
      <a:pPr>
        <a:defRPr sz="1800"/>
      </a:pPr>
      <a:endParaRPr lang="ru-RU"/>
    </a:p>
  </c:txPr>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bar3DChart>
        <c:barDir val="bar"/>
        <c:grouping val="clustered"/>
        <c:ser>
          <c:idx val="0"/>
          <c:order val="0"/>
          <c:tx>
            <c:strRef>
              <c:f>Лист1!$B$1</c:f>
              <c:strCache>
                <c:ptCount val="1"/>
                <c:pt idx="0">
                  <c:v>Факт</c:v>
                </c:pt>
              </c:strCache>
            </c:strRef>
          </c:tx>
          <c:spPr>
            <a:scene3d>
              <a:camera prst="orthographicFront"/>
              <a:lightRig rig="threePt" dir="t"/>
            </a:scene3d>
            <a:sp3d>
              <a:bevelT w="114300" prst="artDeco"/>
            </a:sp3d>
          </c:spPr>
          <c:dLbls>
            <c:dLbl>
              <c:idx val="0"/>
              <c:layout>
                <c:manualLayout>
                  <c:x val="1.0552008941076822E-2"/>
                  <c:y val="0"/>
                </c:manualLayout>
              </c:layout>
              <c:showVal val="1"/>
            </c:dLbl>
            <c:dLbl>
              <c:idx val="1"/>
              <c:layout>
                <c:manualLayout>
                  <c:x val="1.6581728335977999E-2"/>
                  <c:y val="-4.5810205792429989E-3"/>
                </c:manualLayout>
              </c:layout>
              <c:showVal val="1"/>
            </c:dLbl>
            <c:dLbl>
              <c:idx val="2"/>
              <c:layout>
                <c:manualLayout>
                  <c:x val="1.6581728335977888E-2"/>
                  <c:y val="0"/>
                </c:manualLayout>
              </c:layout>
              <c:showVal val="1"/>
            </c:dLbl>
            <c:showVal val="1"/>
          </c:dLbls>
          <c:cat>
            <c:strRef>
              <c:f>Лист1!$A$2:$A$4</c:f>
              <c:strCache>
                <c:ptCount val="3"/>
                <c:pt idx="0">
                  <c:v>Реконструкция трибун и мотобольного поля</c:v>
                </c:pt>
                <c:pt idx="1">
                  <c:v>Организация , проведение и участие в спортивно-массовых мероприятиях</c:v>
                </c:pt>
                <c:pt idx="2">
                  <c:v>Обеспечение деятельности муниципальных учреждений</c:v>
                </c:pt>
              </c:strCache>
            </c:strRef>
          </c:cat>
          <c:val>
            <c:numRef>
              <c:f>Лист1!$B$2:$B$4</c:f>
              <c:numCache>
                <c:formatCode>General</c:formatCode>
                <c:ptCount val="3"/>
                <c:pt idx="0">
                  <c:v>62780</c:v>
                </c:pt>
                <c:pt idx="1">
                  <c:v>1464</c:v>
                </c:pt>
                <c:pt idx="2">
                  <c:v>82118</c:v>
                </c:pt>
              </c:numCache>
            </c:numRef>
          </c:val>
        </c:ser>
        <c:ser>
          <c:idx val="1"/>
          <c:order val="1"/>
          <c:tx>
            <c:strRef>
              <c:f>Лист1!$C$1</c:f>
              <c:strCache>
                <c:ptCount val="1"/>
                <c:pt idx="0">
                  <c:v>План</c:v>
                </c:pt>
              </c:strCache>
            </c:strRef>
          </c:tx>
          <c:spPr>
            <a:solidFill>
              <a:srgbClr val="25FB8B"/>
            </a:solidFill>
            <a:scene3d>
              <a:camera prst="orthographicFront"/>
              <a:lightRig rig="threePt" dir="t"/>
            </a:scene3d>
            <a:sp3d>
              <a:bevelT w="101600" prst="riblet"/>
            </a:sp3d>
          </c:spPr>
          <c:dLbls>
            <c:dLbl>
              <c:idx val="0"/>
              <c:layout>
                <c:manualLayout>
                  <c:x val="1.8089158184703021E-2"/>
                  <c:y val="0"/>
                </c:manualLayout>
              </c:layout>
              <c:showVal val="1"/>
            </c:dLbl>
            <c:dLbl>
              <c:idx val="1"/>
              <c:layout>
                <c:manualLayout>
                  <c:x val="1.5074298487252599E-2"/>
                  <c:y val="2.2905102896215177E-3"/>
                </c:manualLayout>
              </c:layout>
              <c:showVal val="1"/>
            </c:dLbl>
            <c:dLbl>
              <c:idx val="2"/>
              <c:layout>
                <c:manualLayout>
                  <c:x val="1.6581728335977888E-2"/>
                  <c:y val="-2.2905102896215177E-3"/>
                </c:manualLayout>
              </c:layout>
              <c:showVal val="1"/>
            </c:dLbl>
            <c:showVal val="1"/>
          </c:dLbls>
          <c:cat>
            <c:strRef>
              <c:f>Лист1!$A$2:$A$4</c:f>
              <c:strCache>
                <c:ptCount val="3"/>
                <c:pt idx="0">
                  <c:v>Реконструкция трибун и мотобольного поля</c:v>
                </c:pt>
                <c:pt idx="1">
                  <c:v>Организация , проведение и участие в спортивно-массовых мероприятиях</c:v>
                </c:pt>
                <c:pt idx="2">
                  <c:v>Обеспечение деятельности муниципальных учреждений</c:v>
                </c:pt>
              </c:strCache>
            </c:strRef>
          </c:cat>
          <c:val>
            <c:numRef>
              <c:f>Лист1!$C$2:$C$4</c:f>
              <c:numCache>
                <c:formatCode>General</c:formatCode>
                <c:ptCount val="3"/>
                <c:pt idx="0">
                  <c:v>62780</c:v>
                </c:pt>
                <c:pt idx="1">
                  <c:v>1464</c:v>
                </c:pt>
                <c:pt idx="2">
                  <c:v>82118</c:v>
                </c:pt>
              </c:numCache>
            </c:numRef>
          </c:val>
        </c:ser>
        <c:dLbls>
          <c:showVal val="1"/>
        </c:dLbls>
        <c:shape val="box"/>
        <c:axId val="99911168"/>
        <c:axId val="99912704"/>
        <c:axId val="0"/>
      </c:bar3DChart>
      <c:catAx>
        <c:axId val="99911168"/>
        <c:scaling>
          <c:orientation val="minMax"/>
        </c:scaling>
        <c:axPos val="l"/>
        <c:tickLblPos val="nextTo"/>
        <c:txPr>
          <a:bodyPr/>
          <a:lstStyle/>
          <a:p>
            <a:pPr>
              <a:defRPr sz="1600" b="1"/>
            </a:pPr>
            <a:endParaRPr lang="ru-RU"/>
          </a:p>
        </c:txPr>
        <c:crossAx val="99912704"/>
        <c:crosses val="autoZero"/>
        <c:auto val="1"/>
        <c:lblAlgn val="l"/>
        <c:lblOffset val="100"/>
      </c:catAx>
      <c:valAx>
        <c:axId val="99912704"/>
        <c:scaling>
          <c:orientation val="minMax"/>
        </c:scaling>
        <c:axPos val="b"/>
        <c:majorGridlines/>
        <c:numFmt formatCode="General" sourceLinked="1"/>
        <c:tickLblPos val="nextTo"/>
        <c:crossAx val="99911168"/>
        <c:crosses val="autoZero"/>
        <c:crossBetween val="between"/>
      </c:valAx>
    </c:plotArea>
    <c:legend>
      <c:legendPos val="l"/>
      <c:layout>
        <c:manualLayout>
          <c:xMode val="edge"/>
          <c:yMode val="edge"/>
          <c:x val="7.2356543717364734E-3"/>
          <c:y val="0.16843673213798852"/>
          <c:w val="0.11652050235159091"/>
          <c:h val="0.168376313165781"/>
        </c:manualLayout>
      </c:layout>
    </c:legend>
    <c:plotVisOnly val="1"/>
  </c:chart>
  <c:txPr>
    <a:bodyPr/>
    <a:lstStyle/>
    <a:p>
      <a:pPr>
        <a:defRPr sz="1800"/>
      </a:pPr>
      <a:endParaRPr lang="ru-RU"/>
    </a:p>
  </c:txPr>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view3D>
      <c:rAngAx val="1"/>
    </c:view3D>
    <c:plotArea>
      <c:layout>
        <c:manualLayout>
          <c:layoutTarget val="inner"/>
          <c:xMode val="edge"/>
          <c:yMode val="edge"/>
          <c:x val="0.38118310928415605"/>
          <c:y val="2.4250777691367641E-2"/>
          <c:w val="0.5531965198311295"/>
          <c:h val="0.88778139234529563"/>
        </c:manualLayout>
      </c:layout>
      <c:bar3DChart>
        <c:barDir val="bar"/>
        <c:grouping val="clustered"/>
        <c:ser>
          <c:idx val="0"/>
          <c:order val="0"/>
          <c:tx>
            <c:strRef>
              <c:f>Лист1!$B$1</c:f>
              <c:strCache>
                <c:ptCount val="1"/>
                <c:pt idx="0">
                  <c:v>План</c:v>
                </c:pt>
              </c:strCache>
            </c:strRef>
          </c:tx>
          <c:spPr>
            <a:solidFill>
              <a:srgbClr val="8553A3"/>
            </a:solidFill>
            <a:scene3d>
              <a:camera prst="orthographicFront"/>
              <a:lightRig rig="threePt" dir="t"/>
            </a:scene3d>
            <a:sp3d>
              <a:bevelT prst="angle"/>
            </a:sp3d>
          </c:spPr>
          <c:dLbls>
            <c:dLbl>
              <c:idx val="0"/>
              <c:layout>
                <c:manualLayout>
                  <c:x val="8.8184646150428342E-3"/>
                  <c:y val="6.6138484612821031E-3"/>
                </c:manualLayout>
              </c:layout>
              <c:showVal val="1"/>
            </c:dLbl>
            <c:dLbl>
              <c:idx val="1"/>
              <c:layout>
                <c:manualLayout>
                  <c:x val="1.0288208717549902E-2"/>
                  <c:y val="1.1023080768803532E-2"/>
                </c:manualLayout>
              </c:layout>
              <c:showVal val="1"/>
            </c:dLbl>
            <c:dLbl>
              <c:idx val="2"/>
              <c:layout>
                <c:manualLayout>
                  <c:x val="1.3227696922564158E-2"/>
                  <c:y val="-8.8184646150428342E-3"/>
                </c:manualLayout>
              </c:layout>
              <c:tx>
                <c:rich>
                  <a:bodyPr/>
                  <a:lstStyle/>
                  <a:p>
                    <a:r>
                      <a:rPr lang="ru-RU" dirty="0" smtClean="0"/>
                      <a:t> 1</a:t>
                    </a:r>
                    <a:r>
                      <a:rPr lang="ru-RU" baseline="0" dirty="0" smtClean="0"/>
                      <a:t> 730</a:t>
                    </a:r>
                    <a:endParaRPr lang="en-US" dirty="0"/>
                  </a:p>
                </c:rich>
              </c:tx>
              <c:showVal val="1"/>
            </c:dLbl>
            <c:dLbl>
              <c:idx val="3"/>
              <c:layout>
                <c:manualLayout>
                  <c:x val="-2.4985649742621192E-2"/>
                  <c:y val="5.5115403844017627E-2"/>
                </c:manualLayout>
              </c:layout>
              <c:tx>
                <c:rich>
                  <a:bodyPr/>
                  <a:lstStyle/>
                  <a:p>
                    <a:r>
                      <a:rPr lang="ru-RU" dirty="0" smtClean="0"/>
                      <a:t>  </a:t>
                    </a:r>
                    <a:r>
                      <a:rPr lang="en-US" dirty="0" smtClean="0"/>
                      <a:t>2</a:t>
                    </a:r>
                    <a:r>
                      <a:rPr lang="ru-RU" dirty="0" smtClean="0"/>
                      <a:t>7</a:t>
                    </a:r>
                    <a:r>
                      <a:rPr lang="en-US" dirty="0" smtClean="0"/>
                      <a:t>1</a:t>
                    </a:r>
                    <a:r>
                      <a:rPr lang="ru-RU" dirty="0" smtClean="0"/>
                      <a:t> 615</a:t>
                    </a:r>
                    <a:endParaRPr lang="en-US" dirty="0"/>
                  </a:p>
                </c:rich>
              </c:tx>
              <c:showVal val="1"/>
            </c:dLbl>
            <c:dLbl>
              <c:idx val="4"/>
              <c:layout>
                <c:manualLayout>
                  <c:x val="1.1757952820057031E-2"/>
                  <c:y val="0"/>
                </c:manualLayout>
              </c:layout>
              <c:tx>
                <c:rich>
                  <a:bodyPr/>
                  <a:lstStyle/>
                  <a:p>
                    <a:r>
                      <a:rPr lang="ru-RU" dirty="0" smtClean="0"/>
                      <a:t>  4 901</a:t>
                    </a:r>
                    <a:endParaRPr lang="en-US" dirty="0"/>
                  </a:p>
                </c:rich>
              </c:tx>
              <c:showVal val="1"/>
            </c:dLbl>
            <c:showVal val="1"/>
          </c:dLbls>
          <c:cat>
            <c:strRef>
              <c:f>Лист1!$A$2:$A$6</c:f>
              <c:strCache>
                <c:ptCount val="5"/>
                <c:pt idx="0">
                  <c:v>Общеэкономические вопросы</c:v>
                </c:pt>
                <c:pt idx="1">
                  <c:v>Сельское хозяйство и рыболовство</c:v>
                </c:pt>
                <c:pt idx="2">
                  <c:v>Транспорт</c:v>
                </c:pt>
                <c:pt idx="3">
                  <c:v>Дорожное хозяйство</c:v>
                </c:pt>
                <c:pt idx="4">
                  <c:v>Другие вопросы в области национальной экономики</c:v>
                </c:pt>
              </c:strCache>
            </c:strRef>
          </c:cat>
          <c:val>
            <c:numRef>
              <c:f>Лист1!$B$2:$B$6</c:f>
              <c:numCache>
                <c:formatCode>#,##0</c:formatCode>
                <c:ptCount val="5"/>
                <c:pt idx="0">
                  <c:v>500</c:v>
                </c:pt>
                <c:pt idx="1">
                  <c:v>1205</c:v>
                </c:pt>
                <c:pt idx="2">
                  <c:v>1730</c:v>
                </c:pt>
                <c:pt idx="3">
                  <c:v>271615</c:v>
                </c:pt>
                <c:pt idx="4">
                  <c:v>4901</c:v>
                </c:pt>
              </c:numCache>
            </c:numRef>
          </c:val>
        </c:ser>
        <c:ser>
          <c:idx val="1"/>
          <c:order val="1"/>
          <c:tx>
            <c:strRef>
              <c:f>Лист1!$C$1</c:f>
              <c:strCache>
                <c:ptCount val="1"/>
                <c:pt idx="0">
                  <c:v>Факт</c:v>
                </c:pt>
              </c:strCache>
            </c:strRef>
          </c:tx>
          <c:spPr>
            <a:solidFill>
              <a:schemeClr val="accent2">
                <a:lumMod val="60000"/>
                <a:lumOff val="40000"/>
              </a:schemeClr>
            </a:solidFill>
            <a:scene3d>
              <a:camera prst="orthographicFront"/>
              <a:lightRig rig="threePt" dir="t"/>
            </a:scene3d>
            <a:sp3d>
              <a:bevelT w="152400" h="50800" prst="softRound"/>
            </a:sp3d>
          </c:spPr>
          <c:dLbls>
            <c:dLbl>
              <c:idx val="0"/>
              <c:layout>
                <c:manualLayout>
                  <c:x val="1.0288208717549848E-2"/>
                  <c:y val="4.409232307521418E-3"/>
                </c:manualLayout>
              </c:layout>
              <c:showVal val="1"/>
            </c:dLbl>
            <c:dLbl>
              <c:idx val="1"/>
              <c:layout>
                <c:manualLayout>
                  <c:x val="1.0288208717549848E-2"/>
                  <c:y val="8.8184646150428342E-3"/>
                </c:manualLayout>
              </c:layout>
              <c:showVal val="1"/>
            </c:dLbl>
            <c:dLbl>
              <c:idx val="2"/>
              <c:layout>
                <c:manualLayout>
                  <c:x val="1.7636929230085543E-2"/>
                  <c:y val="0"/>
                </c:manualLayout>
              </c:layout>
              <c:showVal val="1"/>
            </c:dLbl>
            <c:dLbl>
              <c:idx val="3"/>
              <c:layout>
                <c:manualLayout>
                  <c:x val="1.7636929230085623E-2"/>
                  <c:y val="-6.6138484612821031E-3"/>
                </c:manualLayout>
              </c:layout>
              <c:tx>
                <c:rich>
                  <a:bodyPr/>
                  <a:lstStyle/>
                  <a:p>
                    <a:r>
                      <a:rPr lang="ru-RU" dirty="0" smtClean="0"/>
                      <a:t> 270 268</a:t>
                    </a:r>
                    <a:endParaRPr lang="en-US" dirty="0"/>
                  </a:p>
                </c:rich>
              </c:tx>
              <c:showVal val="1"/>
            </c:dLbl>
            <c:dLbl>
              <c:idx val="4"/>
              <c:layout>
                <c:manualLayout>
                  <c:x val="1.1757952820057031E-2"/>
                  <c:y val="-4.4092323075213971E-3"/>
                </c:manualLayout>
              </c:layout>
              <c:tx>
                <c:rich>
                  <a:bodyPr/>
                  <a:lstStyle/>
                  <a:p>
                    <a:r>
                      <a:rPr lang="ru-RU" dirty="0" smtClean="0"/>
                      <a:t>  4</a:t>
                    </a:r>
                    <a:r>
                      <a:rPr lang="ru-RU" baseline="0" dirty="0" smtClean="0"/>
                      <a:t> 858</a:t>
                    </a:r>
                    <a:endParaRPr lang="en-US" dirty="0"/>
                  </a:p>
                </c:rich>
              </c:tx>
              <c:showVal val="1"/>
            </c:dLbl>
            <c:showVal val="1"/>
          </c:dLbls>
          <c:cat>
            <c:strRef>
              <c:f>Лист1!$A$2:$A$6</c:f>
              <c:strCache>
                <c:ptCount val="5"/>
                <c:pt idx="0">
                  <c:v>Общеэкономические вопросы</c:v>
                </c:pt>
                <c:pt idx="1">
                  <c:v>Сельское хозяйство и рыболовство</c:v>
                </c:pt>
                <c:pt idx="2">
                  <c:v>Транспорт</c:v>
                </c:pt>
                <c:pt idx="3">
                  <c:v>Дорожное хозяйство</c:v>
                </c:pt>
                <c:pt idx="4">
                  <c:v>Другие вопросы в области национальной экономики</c:v>
                </c:pt>
              </c:strCache>
            </c:strRef>
          </c:cat>
          <c:val>
            <c:numRef>
              <c:f>Лист1!$C$2:$C$6</c:f>
              <c:numCache>
                <c:formatCode>#,##0</c:formatCode>
                <c:ptCount val="5"/>
                <c:pt idx="0">
                  <c:v>500</c:v>
                </c:pt>
                <c:pt idx="1">
                  <c:v>598</c:v>
                </c:pt>
                <c:pt idx="2">
                  <c:v>1729</c:v>
                </c:pt>
                <c:pt idx="3">
                  <c:v>270268</c:v>
                </c:pt>
                <c:pt idx="4">
                  <c:v>4858</c:v>
                </c:pt>
              </c:numCache>
            </c:numRef>
          </c:val>
        </c:ser>
        <c:dLbls>
          <c:showVal val="1"/>
        </c:dLbls>
        <c:shape val="cylinder"/>
        <c:axId val="100058240"/>
        <c:axId val="100059776"/>
        <c:axId val="0"/>
      </c:bar3DChart>
      <c:catAx>
        <c:axId val="100058240"/>
        <c:scaling>
          <c:orientation val="minMax"/>
        </c:scaling>
        <c:axPos val="l"/>
        <c:tickLblPos val="nextTo"/>
        <c:txPr>
          <a:bodyPr/>
          <a:lstStyle/>
          <a:p>
            <a:pPr>
              <a:defRPr sz="1600" b="1"/>
            </a:pPr>
            <a:endParaRPr lang="ru-RU"/>
          </a:p>
        </c:txPr>
        <c:crossAx val="100059776"/>
        <c:crosses val="autoZero"/>
        <c:auto val="1"/>
        <c:lblAlgn val="ctr"/>
        <c:lblOffset val="100"/>
      </c:catAx>
      <c:valAx>
        <c:axId val="100059776"/>
        <c:scaling>
          <c:orientation val="minMax"/>
        </c:scaling>
        <c:axPos val="b"/>
        <c:majorGridlines/>
        <c:numFmt formatCode="#,##0" sourceLinked="0"/>
        <c:tickLblPos val="nextTo"/>
        <c:crossAx val="100058240"/>
        <c:crosses val="autoZero"/>
        <c:crossBetween val="between"/>
      </c:valAx>
    </c:plotArea>
    <c:legend>
      <c:legendPos val="r"/>
      <c:layout>
        <c:manualLayout>
          <c:xMode val="edge"/>
          <c:yMode val="edge"/>
          <c:x val="0"/>
          <c:y val="0.44983352544161759"/>
          <c:w val="0.10755436895900454"/>
          <c:h val="0.12237911065437145"/>
        </c:manualLayout>
      </c:layout>
    </c:legend>
    <c:plotVisOnly val="1"/>
  </c:chart>
  <c:txPr>
    <a:bodyPr/>
    <a:lstStyle/>
    <a:p>
      <a:pPr>
        <a:defRPr sz="1800"/>
      </a:pPr>
      <a:endParaRPr lang="ru-RU"/>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EE7742-48EF-4D20-9C42-D007E1729DEC}" type="doc">
      <dgm:prSet loTypeId="urn:microsoft.com/office/officeart/2005/8/layout/list1" loCatId="list" qsTypeId="urn:microsoft.com/office/officeart/2005/8/quickstyle/simple1#1" qsCatId="simple" csTypeId="urn:microsoft.com/office/officeart/2005/8/colors/accent1_2#1" csCatId="accent1" phldr="1"/>
      <dgm:spPr/>
      <dgm:t>
        <a:bodyPr/>
        <a:lstStyle/>
        <a:p>
          <a:endParaRPr lang="ru-RU"/>
        </a:p>
      </dgm:t>
    </dgm:pt>
    <dgm:pt modelId="{9181E8B8-CA16-4E97-9319-33EEA0659C93}">
      <dgm:prSet phldrT="[Текст]"/>
      <dgm:spPr>
        <a:solidFill>
          <a:srgbClr val="FFFF00"/>
        </a:solidFill>
        <a:scene3d>
          <a:camera prst="orthographicFront"/>
          <a:lightRig rig="threePt" dir="t"/>
        </a:scene3d>
        <a:sp3d>
          <a:bevelT prst="angle"/>
        </a:sp3d>
      </dgm:spPr>
      <dgm:t>
        <a:bodyPr/>
        <a:lstStyle/>
        <a:p>
          <a:r>
            <a:rPr lang="ru-RU" dirty="0">
              <a:solidFill>
                <a:srgbClr val="002060"/>
              </a:solidFill>
              <a:latin typeface="Arial" pitchFamily="34" charset="0"/>
              <a:cs typeface="Arial" pitchFamily="34" charset="0"/>
            </a:rPr>
            <a:t>Доходы бюджета в </a:t>
          </a:r>
          <a:r>
            <a:rPr lang="ru-RU" dirty="0" smtClean="0">
              <a:solidFill>
                <a:srgbClr val="002060"/>
              </a:solidFill>
              <a:latin typeface="Arial" pitchFamily="34" charset="0"/>
              <a:cs typeface="Arial" pitchFamily="34" charset="0"/>
            </a:rPr>
            <a:t>2018 </a:t>
          </a:r>
          <a:r>
            <a:rPr lang="ru-RU" dirty="0">
              <a:solidFill>
                <a:srgbClr val="002060"/>
              </a:solidFill>
              <a:latin typeface="Arial" pitchFamily="34" charset="0"/>
              <a:cs typeface="Arial" pitchFamily="34" charset="0"/>
            </a:rPr>
            <a:t>году </a:t>
          </a:r>
          <a:r>
            <a:rPr lang="ru-RU" dirty="0" smtClean="0">
              <a:solidFill>
                <a:srgbClr val="002060"/>
              </a:solidFill>
              <a:latin typeface="Arial" pitchFamily="34" charset="0"/>
              <a:cs typeface="Arial" pitchFamily="34" charset="0"/>
            </a:rPr>
            <a:t>– 2 642 255 </a:t>
          </a:r>
          <a:r>
            <a:rPr lang="ru-RU" dirty="0">
              <a:solidFill>
                <a:srgbClr val="002060"/>
              </a:solidFill>
              <a:latin typeface="Arial" pitchFamily="34" charset="0"/>
              <a:cs typeface="Arial" pitchFamily="34" charset="0"/>
            </a:rPr>
            <a:t>тыс.руб.</a:t>
          </a:r>
        </a:p>
      </dgm:t>
    </dgm:pt>
    <dgm:pt modelId="{ACB098C7-FF57-4146-8975-DC2A78E7DEAF}" type="parTrans" cxnId="{7E35E689-0BD0-40D3-B9CE-51D0686ED143}">
      <dgm:prSet/>
      <dgm:spPr/>
      <dgm:t>
        <a:bodyPr/>
        <a:lstStyle/>
        <a:p>
          <a:endParaRPr lang="ru-RU"/>
        </a:p>
      </dgm:t>
    </dgm:pt>
    <dgm:pt modelId="{048D2A75-B3AB-4C9E-BAB7-8E1FB43C727B}" type="sibTrans" cxnId="{7E35E689-0BD0-40D3-B9CE-51D0686ED143}">
      <dgm:prSet/>
      <dgm:spPr/>
      <dgm:t>
        <a:bodyPr/>
        <a:lstStyle/>
        <a:p>
          <a:endParaRPr lang="ru-RU"/>
        </a:p>
      </dgm:t>
    </dgm:pt>
    <dgm:pt modelId="{6CBF051A-D560-4353-82EB-411050D5CD62}">
      <dgm:prSet phldrT="[Текст]"/>
      <dgm:spPr>
        <a:solidFill>
          <a:schemeClr val="accent5">
            <a:lumMod val="60000"/>
            <a:lumOff val="40000"/>
          </a:schemeClr>
        </a:solidFill>
        <a:scene3d>
          <a:camera prst="orthographicFront"/>
          <a:lightRig rig="threePt" dir="t"/>
        </a:scene3d>
        <a:sp3d>
          <a:bevelT w="152400" h="50800" prst="softRound"/>
        </a:sp3d>
      </dgm:spPr>
      <dgm:t>
        <a:bodyPr/>
        <a:lstStyle/>
        <a:p>
          <a:r>
            <a:rPr lang="ru-RU" dirty="0">
              <a:solidFill>
                <a:schemeClr val="tx1"/>
              </a:solidFill>
              <a:latin typeface="Arial" pitchFamily="34" charset="0"/>
              <a:cs typeface="Arial" pitchFamily="34" charset="0"/>
            </a:rPr>
            <a:t>Налоговые доходы </a:t>
          </a:r>
          <a:r>
            <a:rPr lang="ru-RU" dirty="0" smtClean="0">
              <a:solidFill>
                <a:schemeClr val="tx1"/>
              </a:solidFill>
              <a:latin typeface="Arial" pitchFamily="34" charset="0"/>
              <a:cs typeface="Arial" pitchFamily="34" charset="0"/>
            </a:rPr>
            <a:t>– 928 679 </a:t>
          </a:r>
          <a:r>
            <a:rPr lang="ru-RU" dirty="0">
              <a:solidFill>
                <a:schemeClr val="tx1"/>
              </a:solidFill>
              <a:latin typeface="Arial" pitchFamily="34" charset="0"/>
              <a:cs typeface="Arial" pitchFamily="34" charset="0"/>
            </a:rPr>
            <a:t>тыс.руб.</a:t>
          </a:r>
        </a:p>
      </dgm:t>
    </dgm:pt>
    <dgm:pt modelId="{BD446888-EDED-4AE9-8206-3C3E7F200C09}" type="parTrans" cxnId="{1544704E-0722-467B-B586-D4F0D2E3E3D0}">
      <dgm:prSet/>
      <dgm:spPr/>
      <dgm:t>
        <a:bodyPr/>
        <a:lstStyle/>
        <a:p>
          <a:endParaRPr lang="ru-RU"/>
        </a:p>
      </dgm:t>
    </dgm:pt>
    <dgm:pt modelId="{DD2B09FF-4FE1-442F-887A-BD1B1F553A7E}" type="sibTrans" cxnId="{1544704E-0722-467B-B586-D4F0D2E3E3D0}">
      <dgm:prSet/>
      <dgm:spPr/>
      <dgm:t>
        <a:bodyPr/>
        <a:lstStyle/>
        <a:p>
          <a:endParaRPr lang="ru-RU"/>
        </a:p>
      </dgm:t>
    </dgm:pt>
    <dgm:pt modelId="{25E48617-7467-4A73-823B-29E5DCD8C86E}">
      <dgm:prSet phldrT="[Текст]"/>
      <dgm:spPr>
        <a:solidFill>
          <a:schemeClr val="accent5">
            <a:lumMod val="60000"/>
            <a:lumOff val="40000"/>
          </a:schemeClr>
        </a:solidFill>
        <a:scene3d>
          <a:camera prst="orthographicFront"/>
          <a:lightRig rig="threePt" dir="t"/>
        </a:scene3d>
        <a:sp3d>
          <a:bevelT w="152400" h="50800" prst="softRound"/>
        </a:sp3d>
      </dgm:spPr>
      <dgm:t>
        <a:bodyPr/>
        <a:lstStyle/>
        <a:p>
          <a:r>
            <a:rPr lang="ru-RU" dirty="0">
              <a:solidFill>
                <a:schemeClr val="tx1"/>
              </a:solidFill>
              <a:latin typeface="Arial" pitchFamily="34" charset="0"/>
              <a:cs typeface="Arial" pitchFamily="34" charset="0"/>
            </a:rPr>
            <a:t>Неналоговые доходы </a:t>
          </a:r>
          <a:r>
            <a:rPr lang="ru-RU" dirty="0" smtClean="0">
              <a:solidFill>
                <a:schemeClr val="tx1"/>
              </a:solidFill>
              <a:latin typeface="Arial" pitchFamily="34" charset="0"/>
              <a:cs typeface="Arial" pitchFamily="34" charset="0"/>
            </a:rPr>
            <a:t>– 137 814 </a:t>
          </a:r>
          <a:r>
            <a:rPr lang="ru-RU" dirty="0">
              <a:solidFill>
                <a:schemeClr val="tx1"/>
              </a:solidFill>
              <a:latin typeface="Arial" pitchFamily="34" charset="0"/>
              <a:cs typeface="Arial" pitchFamily="34" charset="0"/>
            </a:rPr>
            <a:t>тыс.руб.</a:t>
          </a:r>
        </a:p>
      </dgm:t>
    </dgm:pt>
    <dgm:pt modelId="{E1655950-BD78-4EDC-BFF8-4EF0AE3ACB56}" type="parTrans" cxnId="{31552880-FC35-4670-BEF1-86E3821641E2}">
      <dgm:prSet/>
      <dgm:spPr/>
      <dgm:t>
        <a:bodyPr/>
        <a:lstStyle/>
        <a:p>
          <a:endParaRPr lang="ru-RU"/>
        </a:p>
      </dgm:t>
    </dgm:pt>
    <dgm:pt modelId="{E57010CB-9E01-40E6-A817-077C0D13CE8A}" type="sibTrans" cxnId="{31552880-FC35-4670-BEF1-86E3821641E2}">
      <dgm:prSet/>
      <dgm:spPr/>
      <dgm:t>
        <a:bodyPr/>
        <a:lstStyle/>
        <a:p>
          <a:endParaRPr lang="ru-RU"/>
        </a:p>
      </dgm:t>
    </dgm:pt>
    <dgm:pt modelId="{051936C0-2260-4B70-8610-3A66E0AF9C45}">
      <dgm:prSet/>
      <dgm:spPr>
        <a:solidFill>
          <a:schemeClr val="accent5">
            <a:lumMod val="60000"/>
            <a:lumOff val="40000"/>
          </a:schemeClr>
        </a:solidFill>
        <a:scene3d>
          <a:camera prst="orthographicFront"/>
          <a:lightRig rig="threePt" dir="t"/>
        </a:scene3d>
        <a:sp3d>
          <a:bevelT w="152400" h="50800" prst="softRound"/>
        </a:sp3d>
      </dgm:spPr>
      <dgm:t>
        <a:bodyPr/>
        <a:lstStyle/>
        <a:p>
          <a:r>
            <a:rPr lang="ru-RU" dirty="0">
              <a:solidFill>
                <a:schemeClr val="tx1"/>
              </a:solidFill>
              <a:latin typeface="Arial" pitchFamily="34" charset="0"/>
              <a:cs typeface="Arial" pitchFamily="34" charset="0"/>
            </a:rPr>
            <a:t>Безвозмездные поступления - 1 </a:t>
          </a:r>
          <a:r>
            <a:rPr lang="ru-RU" dirty="0" smtClean="0">
              <a:solidFill>
                <a:schemeClr val="tx1"/>
              </a:solidFill>
              <a:latin typeface="Arial" pitchFamily="34" charset="0"/>
              <a:cs typeface="Arial" pitchFamily="34" charset="0"/>
            </a:rPr>
            <a:t>575 762 </a:t>
          </a:r>
          <a:r>
            <a:rPr lang="ru-RU" dirty="0">
              <a:solidFill>
                <a:schemeClr val="tx1"/>
              </a:solidFill>
              <a:latin typeface="Arial" pitchFamily="34" charset="0"/>
              <a:cs typeface="Arial" pitchFamily="34" charset="0"/>
            </a:rPr>
            <a:t>тыс.руб</a:t>
          </a:r>
          <a:r>
            <a:rPr lang="ru-RU" dirty="0">
              <a:solidFill>
                <a:schemeClr val="tx1"/>
              </a:solidFill>
            </a:rPr>
            <a:t>.</a:t>
          </a:r>
        </a:p>
      </dgm:t>
    </dgm:pt>
    <dgm:pt modelId="{8BEF7707-38AD-4F9C-A67C-6486A3272CD9}" type="parTrans" cxnId="{C38F61DA-A79D-45A6-BE26-B67BAE4A53EB}">
      <dgm:prSet/>
      <dgm:spPr/>
      <dgm:t>
        <a:bodyPr/>
        <a:lstStyle/>
        <a:p>
          <a:endParaRPr lang="ru-RU"/>
        </a:p>
      </dgm:t>
    </dgm:pt>
    <dgm:pt modelId="{C2F1FF3B-C2DC-48C8-AD5A-B5214214F458}" type="sibTrans" cxnId="{C38F61DA-A79D-45A6-BE26-B67BAE4A53EB}">
      <dgm:prSet/>
      <dgm:spPr/>
      <dgm:t>
        <a:bodyPr/>
        <a:lstStyle/>
        <a:p>
          <a:endParaRPr lang="ru-RU"/>
        </a:p>
      </dgm:t>
    </dgm:pt>
    <dgm:pt modelId="{6B64F7A1-17C9-4E3E-8F0F-E1D5F77CD5C0}" type="pres">
      <dgm:prSet presAssocID="{C3EE7742-48EF-4D20-9C42-D007E1729DEC}" presName="linear" presStyleCnt="0">
        <dgm:presLayoutVars>
          <dgm:dir/>
          <dgm:animLvl val="lvl"/>
          <dgm:resizeHandles val="exact"/>
        </dgm:presLayoutVars>
      </dgm:prSet>
      <dgm:spPr/>
      <dgm:t>
        <a:bodyPr/>
        <a:lstStyle/>
        <a:p>
          <a:endParaRPr lang="ru-RU"/>
        </a:p>
      </dgm:t>
    </dgm:pt>
    <dgm:pt modelId="{346BA808-DE77-4D03-B3A6-EF1E3B0E3B97}" type="pres">
      <dgm:prSet presAssocID="{9181E8B8-CA16-4E97-9319-33EEA0659C93}" presName="parentLin" presStyleCnt="0"/>
      <dgm:spPr/>
    </dgm:pt>
    <dgm:pt modelId="{EE9A618F-E8E3-4014-B4A8-FD4F626F1D49}" type="pres">
      <dgm:prSet presAssocID="{9181E8B8-CA16-4E97-9319-33EEA0659C93}" presName="parentLeftMargin" presStyleLbl="node1" presStyleIdx="0" presStyleCnt="4"/>
      <dgm:spPr/>
      <dgm:t>
        <a:bodyPr/>
        <a:lstStyle/>
        <a:p>
          <a:endParaRPr lang="ru-RU"/>
        </a:p>
      </dgm:t>
    </dgm:pt>
    <dgm:pt modelId="{F732A981-3D5F-4538-AEA0-FB67AE1B0EFF}" type="pres">
      <dgm:prSet presAssocID="{9181E8B8-CA16-4E97-9319-33EEA0659C93}" presName="parentText" presStyleLbl="node1" presStyleIdx="0" presStyleCnt="4" custScaleX="97336" custScaleY="235447" custLinFactNeighborX="98">
        <dgm:presLayoutVars>
          <dgm:chMax val="0"/>
          <dgm:bulletEnabled val="1"/>
        </dgm:presLayoutVars>
      </dgm:prSet>
      <dgm:spPr/>
      <dgm:t>
        <a:bodyPr/>
        <a:lstStyle/>
        <a:p>
          <a:endParaRPr lang="ru-RU"/>
        </a:p>
      </dgm:t>
    </dgm:pt>
    <dgm:pt modelId="{A4798055-8F57-4E6D-9572-E1E2B402A7DD}" type="pres">
      <dgm:prSet presAssocID="{9181E8B8-CA16-4E97-9319-33EEA0659C93}" presName="negativeSpace" presStyleCnt="0"/>
      <dgm:spPr/>
    </dgm:pt>
    <dgm:pt modelId="{234916C5-E1F0-484D-A8D8-02A2C6568CBF}" type="pres">
      <dgm:prSet presAssocID="{9181E8B8-CA16-4E97-9319-33EEA0659C93}" presName="childText" presStyleLbl="conFgAcc1" presStyleIdx="0" presStyleCnt="4">
        <dgm:presLayoutVars>
          <dgm:bulletEnabled val="1"/>
        </dgm:presLayoutVars>
      </dgm:prSet>
      <dgm:spPr>
        <a:solidFill>
          <a:schemeClr val="accent1">
            <a:lumMod val="60000"/>
            <a:lumOff val="40000"/>
            <a:alpha val="90000"/>
          </a:schemeClr>
        </a:solidFill>
        <a:scene3d>
          <a:camera prst="orthographicFront"/>
          <a:lightRig rig="threePt" dir="t"/>
        </a:scene3d>
        <a:sp3d>
          <a:bevelT w="139700" h="139700" prst="divot"/>
        </a:sp3d>
      </dgm:spPr>
      <dgm:t>
        <a:bodyPr/>
        <a:lstStyle/>
        <a:p>
          <a:endParaRPr lang="ru-RU"/>
        </a:p>
      </dgm:t>
    </dgm:pt>
    <dgm:pt modelId="{5E024DD6-F839-4FB9-8EBD-FB22436A904F}" type="pres">
      <dgm:prSet presAssocID="{048D2A75-B3AB-4C9E-BAB7-8E1FB43C727B}" presName="spaceBetweenRectangles" presStyleCnt="0"/>
      <dgm:spPr/>
    </dgm:pt>
    <dgm:pt modelId="{0EEED258-9D67-421A-832F-ED0BA0377267}" type="pres">
      <dgm:prSet presAssocID="{6CBF051A-D560-4353-82EB-411050D5CD62}" presName="parentLin" presStyleCnt="0"/>
      <dgm:spPr/>
    </dgm:pt>
    <dgm:pt modelId="{4276EE09-AE15-42C0-9712-2808AAA2C198}" type="pres">
      <dgm:prSet presAssocID="{6CBF051A-D560-4353-82EB-411050D5CD62}" presName="parentLeftMargin" presStyleLbl="node1" presStyleIdx="0" presStyleCnt="4"/>
      <dgm:spPr/>
      <dgm:t>
        <a:bodyPr/>
        <a:lstStyle/>
        <a:p>
          <a:endParaRPr lang="ru-RU"/>
        </a:p>
      </dgm:t>
    </dgm:pt>
    <dgm:pt modelId="{6858C47D-43EB-4C96-BF47-3694B0C4342B}" type="pres">
      <dgm:prSet presAssocID="{6CBF051A-D560-4353-82EB-411050D5CD62}" presName="parentText" presStyleLbl="node1" presStyleIdx="1" presStyleCnt="4">
        <dgm:presLayoutVars>
          <dgm:chMax val="0"/>
          <dgm:bulletEnabled val="1"/>
        </dgm:presLayoutVars>
      </dgm:prSet>
      <dgm:spPr/>
      <dgm:t>
        <a:bodyPr/>
        <a:lstStyle/>
        <a:p>
          <a:endParaRPr lang="ru-RU"/>
        </a:p>
      </dgm:t>
    </dgm:pt>
    <dgm:pt modelId="{67C0D5F0-F8C9-4338-A058-492E9397E850}" type="pres">
      <dgm:prSet presAssocID="{6CBF051A-D560-4353-82EB-411050D5CD62}" presName="negativeSpace" presStyleCnt="0"/>
      <dgm:spPr/>
    </dgm:pt>
    <dgm:pt modelId="{D51ED628-8C9D-43B5-8102-020C2419719B}" type="pres">
      <dgm:prSet presAssocID="{6CBF051A-D560-4353-82EB-411050D5CD62}" presName="childText" presStyleLbl="conFgAcc1" presStyleIdx="1" presStyleCnt="4">
        <dgm:presLayoutVars>
          <dgm:bulletEnabled val="1"/>
        </dgm:presLayoutVars>
      </dgm:prSet>
      <dgm:spPr>
        <a:solidFill>
          <a:schemeClr val="accent1">
            <a:lumMod val="60000"/>
            <a:lumOff val="40000"/>
            <a:alpha val="90000"/>
          </a:schemeClr>
        </a:solidFill>
        <a:scene3d>
          <a:camera prst="orthographicFront"/>
          <a:lightRig rig="threePt" dir="t"/>
        </a:scene3d>
        <a:sp3d>
          <a:bevelT w="139700" h="139700" prst="divot"/>
        </a:sp3d>
      </dgm:spPr>
      <dgm:t>
        <a:bodyPr/>
        <a:lstStyle/>
        <a:p>
          <a:endParaRPr lang="ru-RU"/>
        </a:p>
      </dgm:t>
    </dgm:pt>
    <dgm:pt modelId="{2B9137D4-DBF6-417F-9C1B-BFFE7228ED9A}" type="pres">
      <dgm:prSet presAssocID="{DD2B09FF-4FE1-442F-887A-BD1B1F553A7E}" presName="spaceBetweenRectangles" presStyleCnt="0"/>
      <dgm:spPr/>
    </dgm:pt>
    <dgm:pt modelId="{29AEAE01-48A0-4FEE-968C-D5E09C145B8F}" type="pres">
      <dgm:prSet presAssocID="{25E48617-7467-4A73-823B-29E5DCD8C86E}" presName="parentLin" presStyleCnt="0"/>
      <dgm:spPr/>
    </dgm:pt>
    <dgm:pt modelId="{931BF696-4242-4580-8CA2-1F031F40D9BC}" type="pres">
      <dgm:prSet presAssocID="{25E48617-7467-4A73-823B-29E5DCD8C86E}" presName="parentLeftMargin" presStyleLbl="node1" presStyleIdx="1" presStyleCnt="4"/>
      <dgm:spPr/>
      <dgm:t>
        <a:bodyPr/>
        <a:lstStyle/>
        <a:p>
          <a:endParaRPr lang="ru-RU"/>
        </a:p>
      </dgm:t>
    </dgm:pt>
    <dgm:pt modelId="{4F26F6B1-5EDA-4E35-B6FC-0E8C932FAEEA}" type="pres">
      <dgm:prSet presAssocID="{25E48617-7467-4A73-823B-29E5DCD8C86E}" presName="parentText" presStyleLbl="node1" presStyleIdx="2" presStyleCnt="4">
        <dgm:presLayoutVars>
          <dgm:chMax val="0"/>
          <dgm:bulletEnabled val="1"/>
        </dgm:presLayoutVars>
      </dgm:prSet>
      <dgm:spPr/>
      <dgm:t>
        <a:bodyPr/>
        <a:lstStyle/>
        <a:p>
          <a:endParaRPr lang="ru-RU"/>
        </a:p>
      </dgm:t>
    </dgm:pt>
    <dgm:pt modelId="{23D77286-5F65-4501-8D9E-D828D29A4B07}" type="pres">
      <dgm:prSet presAssocID="{25E48617-7467-4A73-823B-29E5DCD8C86E}" presName="negativeSpace" presStyleCnt="0"/>
      <dgm:spPr/>
    </dgm:pt>
    <dgm:pt modelId="{0377AF04-01C0-4B31-8FB4-6210940DD2B7}" type="pres">
      <dgm:prSet presAssocID="{25E48617-7467-4A73-823B-29E5DCD8C86E}" presName="childText" presStyleLbl="conFgAcc1" presStyleIdx="2" presStyleCnt="4">
        <dgm:presLayoutVars>
          <dgm:bulletEnabled val="1"/>
        </dgm:presLayoutVars>
      </dgm:prSet>
      <dgm:spPr>
        <a:solidFill>
          <a:schemeClr val="accent1">
            <a:lumMod val="60000"/>
            <a:lumOff val="40000"/>
            <a:alpha val="90000"/>
          </a:schemeClr>
        </a:solidFill>
        <a:scene3d>
          <a:camera prst="orthographicFront"/>
          <a:lightRig rig="threePt" dir="t"/>
        </a:scene3d>
        <a:sp3d>
          <a:bevelT w="139700" h="139700" prst="divot"/>
        </a:sp3d>
      </dgm:spPr>
      <dgm:t>
        <a:bodyPr/>
        <a:lstStyle/>
        <a:p>
          <a:endParaRPr lang="ru-RU"/>
        </a:p>
      </dgm:t>
    </dgm:pt>
    <dgm:pt modelId="{415154A7-52D1-4C89-A057-B0FF0C90E8D6}" type="pres">
      <dgm:prSet presAssocID="{E57010CB-9E01-40E6-A817-077C0D13CE8A}" presName="spaceBetweenRectangles" presStyleCnt="0"/>
      <dgm:spPr/>
    </dgm:pt>
    <dgm:pt modelId="{4D5A04CE-AFF3-4C78-BC26-A023B1E99112}" type="pres">
      <dgm:prSet presAssocID="{051936C0-2260-4B70-8610-3A66E0AF9C45}" presName="parentLin" presStyleCnt="0"/>
      <dgm:spPr/>
    </dgm:pt>
    <dgm:pt modelId="{7836EEB1-11EA-43E6-A13F-E3DA25B9A40D}" type="pres">
      <dgm:prSet presAssocID="{051936C0-2260-4B70-8610-3A66E0AF9C45}" presName="parentLeftMargin" presStyleLbl="node1" presStyleIdx="2" presStyleCnt="4"/>
      <dgm:spPr/>
      <dgm:t>
        <a:bodyPr/>
        <a:lstStyle/>
        <a:p>
          <a:endParaRPr lang="ru-RU"/>
        </a:p>
      </dgm:t>
    </dgm:pt>
    <dgm:pt modelId="{8B6D344B-1B70-41F4-89F6-711BE7EBD3D3}" type="pres">
      <dgm:prSet presAssocID="{051936C0-2260-4B70-8610-3A66E0AF9C45}" presName="parentText" presStyleLbl="node1" presStyleIdx="3" presStyleCnt="4">
        <dgm:presLayoutVars>
          <dgm:chMax val="0"/>
          <dgm:bulletEnabled val="1"/>
        </dgm:presLayoutVars>
      </dgm:prSet>
      <dgm:spPr/>
      <dgm:t>
        <a:bodyPr/>
        <a:lstStyle/>
        <a:p>
          <a:endParaRPr lang="ru-RU"/>
        </a:p>
      </dgm:t>
    </dgm:pt>
    <dgm:pt modelId="{0A2B462F-8A91-4E2F-9F8C-850680C2E069}" type="pres">
      <dgm:prSet presAssocID="{051936C0-2260-4B70-8610-3A66E0AF9C45}" presName="negativeSpace" presStyleCnt="0"/>
      <dgm:spPr/>
    </dgm:pt>
    <dgm:pt modelId="{BC76A46D-B040-44D4-B322-D1462D5E8687}" type="pres">
      <dgm:prSet presAssocID="{051936C0-2260-4B70-8610-3A66E0AF9C45}" presName="childText" presStyleLbl="conFgAcc1" presStyleIdx="3" presStyleCnt="4">
        <dgm:presLayoutVars>
          <dgm:bulletEnabled val="1"/>
        </dgm:presLayoutVars>
      </dgm:prSet>
      <dgm:spPr>
        <a:solidFill>
          <a:schemeClr val="accent1">
            <a:lumMod val="60000"/>
            <a:lumOff val="40000"/>
            <a:alpha val="90000"/>
          </a:schemeClr>
        </a:solidFill>
        <a:scene3d>
          <a:camera prst="orthographicFront"/>
          <a:lightRig rig="threePt" dir="t"/>
        </a:scene3d>
        <a:sp3d>
          <a:bevelT w="139700" h="139700" prst="divot"/>
        </a:sp3d>
      </dgm:spPr>
      <dgm:t>
        <a:bodyPr/>
        <a:lstStyle/>
        <a:p>
          <a:endParaRPr lang="ru-RU"/>
        </a:p>
      </dgm:t>
    </dgm:pt>
  </dgm:ptLst>
  <dgm:cxnLst>
    <dgm:cxn modelId="{1544704E-0722-467B-B586-D4F0D2E3E3D0}" srcId="{C3EE7742-48EF-4D20-9C42-D007E1729DEC}" destId="{6CBF051A-D560-4353-82EB-411050D5CD62}" srcOrd="1" destOrd="0" parTransId="{BD446888-EDED-4AE9-8206-3C3E7F200C09}" sibTransId="{DD2B09FF-4FE1-442F-887A-BD1B1F553A7E}"/>
    <dgm:cxn modelId="{31552880-FC35-4670-BEF1-86E3821641E2}" srcId="{C3EE7742-48EF-4D20-9C42-D007E1729DEC}" destId="{25E48617-7467-4A73-823B-29E5DCD8C86E}" srcOrd="2" destOrd="0" parTransId="{E1655950-BD78-4EDC-BFF8-4EF0AE3ACB56}" sibTransId="{E57010CB-9E01-40E6-A817-077C0D13CE8A}"/>
    <dgm:cxn modelId="{048BAB7D-577F-4F36-A9F7-0537B4F0D412}" type="presOf" srcId="{9181E8B8-CA16-4E97-9319-33EEA0659C93}" destId="{EE9A618F-E8E3-4014-B4A8-FD4F626F1D49}" srcOrd="0" destOrd="0" presId="urn:microsoft.com/office/officeart/2005/8/layout/list1"/>
    <dgm:cxn modelId="{6CD57B49-7E8F-4BB6-9942-D9E6612FFFC2}" type="presOf" srcId="{051936C0-2260-4B70-8610-3A66E0AF9C45}" destId="{8B6D344B-1B70-41F4-89F6-711BE7EBD3D3}" srcOrd="1" destOrd="0" presId="urn:microsoft.com/office/officeart/2005/8/layout/list1"/>
    <dgm:cxn modelId="{57B5CBBB-9E3A-449D-8B1E-8D405FD88435}" type="presOf" srcId="{6CBF051A-D560-4353-82EB-411050D5CD62}" destId="{6858C47D-43EB-4C96-BF47-3694B0C4342B}" srcOrd="1" destOrd="0" presId="urn:microsoft.com/office/officeart/2005/8/layout/list1"/>
    <dgm:cxn modelId="{CE586242-3EE5-4B71-A43C-8A0BF719F6E9}" type="presOf" srcId="{25E48617-7467-4A73-823B-29E5DCD8C86E}" destId="{4F26F6B1-5EDA-4E35-B6FC-0E8C932FAEEA}" srcOrd="1" destOrd="0" presId="urn:microsoft.com/office/officeart/2005/8/layout/list1"/>
    <dgm:cxn modelId="{48B95BA6-FEDC-43B6-A68D-4FCBE21EE59A}" type="presOf" srcId="{6CBF051A-D560-4353-82EB-411050D5CD62}" destId="{4276EE09-AE15-42C0-9712-2808AAA2C198}" srcOrd="0" destOrd="0" presId="urn:microsoft.com/office/officeart/2005/8/layout/list1"/>
    <dgm:cxn modelId="{F9A384E7-F6DA-4515-95AB-E3EA0FF8A405}" type="presOf" srcId="{051936C0-2260-4B70-8610-3A66E0AF9C45}" destId="{7836EEB1-11EA-43E6-A13F-E3DA25B9A40D}" srcOrd="0" destOrd="0" presId="urn:microsoft.com/office/officeart/2005/8/layout/list1"/>
    <dgm:cxn modelId="{E4CC07B4-5102-48FF-949D-37A45225B8B8}" type="presOf" srcId="{25E48617-7467-4A73-823B-29E5DCD8C86E}" destId="{931BF696-4242-4580-8CA2-1F031F40D9BC}" srcOrd="0" destOrd="0" presId="urn:microsoft.com/office/officeart/2005/8/layout/list1"/>
    <dgm:cxn modelId="{CC60F2C9-0A77-4974-9C4D-C0442335F676}" type="presOf" srcId="{C3EE7742-48EF-4D20-9C42-D007E1729DEC}" destId="{6B64F7A1-17C9-4E3E-8F0F-E1D5F77CD5C0}" srcOrd="0" destOrd="0" presId="urn:microsoft.com/office/officeart/2005/8/layout/list1"/>
    <dgm:cxn modelId="{C38F61DA-A79D-45A6-BE26-B67BAE4A53EB}" srcId="{C3EE7742-48EF-4D20-9C42-D007E1729DEC}" destId="{051936C0-2260-4B70-8610-3A66E0AF9C45}" srcOrd="3" destOrd="0" parTransId="{8BEF7707-38AD-4F9C-A67C-6486A3272CD9}" sibTransId="{C2F1FF3B-C2DC-48C8-AD5A-B5214214F458}"/>
    <dgm:cxn modelId="{7E35E689-0BD0-40D3-B9CE-51D0686ED143}" srcId="{C3EE7742-48EF-4D20-9C42-D007E1729DEC}" destId="{9181E8B8-CA16-4E97-9319-33EEA0659C93}" srcOrd="0" destOrd="0" parTransId="{ACB098C7-FF57-4146-8975-DC2A78E7DEAF}" sibTransId="{048D2A75-B3AB-4C9E-BAB7-8E1FB43C727B}"/>
    <dgm:cxn modelId="{A28F42EF-445C-4478-B46C-797925C4FC89}" type="presOf" srcId="{9181E8B8-CA16-4E97-9319-33EEA0659C93}" destId="{F732A981-3D5F-4538-AEA0-FB67AE1B0EFF}" srcOrd="1" destOrd="0" presId="urn:microsoft.com/office/officeart/2005/8/layout/list1"/>
    <dgm:cxn modelId="{543F9CA1-C81E-4EF6-93CB-42BF523DBE68}" type="presParOf" srcId="{6B64F7A1-17C9-4E3E-8F0F-E1D5F77CD5C0}" destId="{346BA808-DE77-4D03-B3A6-EF1E3B0E3B97}" srcOrd="0" destOrd="0" presId="urn:microsoft.com/office/officeart/2005/8/layout/list1"/>
    <dgm:cxn modelId="{E9985667-A3D3-4FC3-840F-A40BD392FD27}" type="presParOf" srcId="{346BA808-DE77-4D03-B3A6-EF1E3B0E3B97}" destId="{EE9A618F-E8E3-4014-B4A8-FD4F626F1D49}" srcOrd="0" destOrd="0" presId="urn:microsoft.com/office/officeart/2005/8/layout/list1"/>
    <dgm:cxn modelId="{C1BDC51C-45D8-4253-B03B-96DC5750EECF}" type="presParOf" srcId="{346BA808-DE77-4D03-B3A6-EF1E3B0E3B97}" destId="{F732A981-3D5F-4538-AEA0-FB67AE1B0EFF}" srcOrd="1" destOrd="0" presId="urn:microsoft.com/office/officeart/2005/8/layout/list1"/>
    <dgm:cxn modelId="{29CDBF6D-15BB-4E23-8953-6DEA4BF485AD}" type="presParOf" srcId="{6B64F7A1-17C9-4E3E-8F0F-E1D5F77CD5C0}" destId="{A4798055-8F57-4E6D-9572-E1E2B402A7DD}" srcOrd="1" destOrd="0" presId="urn:microsoft.com/office/officeart/2005/8/layout/list1"/>
    <dgm:cxn modelId="{D68A6DC1-D1EA-4AD2-A8F4-582FC2E30244}" type="presParOf" srcId="{6B64F7A1-17C9-4E3E-8F0F-E1D5F77CD5C0}" destId="{234916C5-E1F0-484D-A8D8-02A2C6568CBF}" srcOrd="2" destOrd="0" presId="urn:microsoft.com/office/officeart/2005/8/layout/list1"/>
    <dgm:cxn modelId="{8A61DDE4-2B77-42EF-BEFA-89A2CBC2A03D}" type="presParOf" srcId="{6B64F7A1-17C9-4E3E-8F0F-E1D5F77CD5C0}" destId="{5E024DD6-F839-4FB9-8EBD-FB22436A904F}" srcOrd="3" destOrd="0" presId="urn:microsoft.com/office/officeart/2005/8/layout/list1"/>
    <dgm:cxn modelId="{8EC7321A-5786-4C15-AD66-43B3C6ECC148}" type="presParOf" srcId="{6B64F7A1-17C9-4E3E-8F0F-E1D5F77CD5C0}" destId="{0EEED258-9D67-421A-832F-ED0BA0377267}" srcOrd="4" destOrd="0" presId="urn:microsoft.com/office/officeart/2005/8/layout/list1"/>
    <dgm:cxn modelId="{E3B27D1E-82AA-4111-8E24-D39701E4E669}" type="presParOf" srcId="{0EEED258-9D67-421A-832F-ED0BA0377267}" destId="{4276EE09-AE15-42C0-9712-2808AAA2C198}" srcOrd="0" destOrd="0" presId="urn:microsoft.com/office/officeart/2005/8/layout/list1"/>
    <dgm:cxn modelId="{31C3CE8C-FCDB-42AA-BA18-E0F9DF10EE30}" type="presParOf" srcId="{0EEED258-9D67-421A-832F-ED0BA0377267}" destId="{6858C47D-43EB-4C96-BF47-3694B0C4342B}" srcOrd="1" destOrd="0" presId="urn:microsoft.com/office/officeart/2005/8/layout/list1"/>
    <dgm:cxn modelId="{B74D11A8-7B99-41C0-950A-C5C3B97A7F31}" type="presParOf" srcId="{6B64F7A1-17C9-4E3E-8F0F-E1D5F77CD5C0}" destId="{67C0D5F0-F8C9-4338-A058-492E9397E850}" srcOrd="5" destOrd="0" presId="urn:microsoft.com/office/officeart/2005/8/layout/list1"/>
    <dgm:cxn modelId="{9BB61A6F-2C1A-41FF-B1B6-F6B201E4A5F2}" type="presParOf" srcId="{6B64F7A1-17C9-4E3E-8F0F-E1D5F77CD5C0}" destId="{D51ED628-8C9D-43B5-8102-020C2419719B}" srcOrd="6" destOrd="0" presId="urn:microsoft.com/office/officeart/2005/8/layout/list1"/>
    <dgm:cxn modelId="{408564A8-2B5B-4659-8F14-8C13B4E34179}" type="presParOf" srcId="{6B64F7A1-17C9-4E3E-8F0F-E1D5F77CD5C0}" destId="{2B9137D4-DBF6-417F-9C1B-BFFE7228ED9A}" srcOrd="7" destOrd="0" presId="urn:microsoft.com/office/officeart/2005/8/layout/list1"/>
    <dgm:cxn modelId="{87C12262-47E2-4163-8043-BFBD3AC615A4}" type="presParOf" srcId="{6B64F7A1-17C9-4E3E-8F0F-E1D5F77CD5C0}" destId="{29AEAE01-48A0-4FEE-968C-D5E09C145B8F}" srcOrd="8" destOrd="0" presId="urn:microsoft.com/office/officeart/2005/8/layout/list1"/>
    <dgm:cxn modelId="{32FE7E43-BED6-4FF9-B6A9-70FEC15D18E9}" type="presParOf" srcId="{29AEAE01-48A0-4FEE-968C-D5E09C145B8F}" destId="{931BF696-4242-4580-8CA2-1F031F40D9BC}" srcOrd="0" destOrd="0" presId="urn:microsoft.com/office/officeart/2005/8/layout/list1"/>
    <dgm:cxn modelId="{1CB539EE-0BD1-48D3-9EF4-8E6F4FA19375}" type="presParOf" srcId="{29AEAE01-48A0-4FEE-968C-D5E09C145B8F}" destId="{4F26F6B1-5EDA-4E35-B6FC-0E8C932FAEEA}" srcOrd="1" destOrd="0" presId="urn:microsoft.com/office/officeart/2005/8/layout/list1"/>
    <dgm:cxn modelId="{A18E294A-6D14-4F81-B35A-75D525875F91}" type="presParOf" srcId="{6B64F7A1-17C9-4E3E-8F0F-E1D5F77CD5C0}" destId="{23D77286-5F65-4501-8D9E-D828D29A4B07}" srcOrd="9" destOrd="0" presId="urn:microsoft.com/office/officeart/2005/8/layout/list1"/>
    <dgm:cxn modelId="{F2218AC3-F61F-4192-9656-0604919B964B}" type="presParOf" srcId="{6B64F7A1-17C9-4E3E-8F0F-E1D5F77CD5C0}" destId="{0377AF04-01C0-4B31-8FB4-6210940DD2B7}" srcOrd="10" destOrd="0" presId="urn:microsoft.com/office/officeart/2005/8/layout/list1"/>
    <dgm:cxn modelId="{C700FAB3-64A8-4680-83AD-F4C5C7F038D1}" type="presParOf" srcId="{6B64F7A1-17C9-4E3E-8F0F-E1D5F77CD5C0}" destId="{415154A7-52D1-4C89-A057-B0FF0C90E8D6}" srcOrd="11" destOrd="0" presId="urn:microsoft.com/office/officeart/2005/8/layout/list1"/>
    <dgm:cxn modelId="{5332B4AE-00BF-4CC2-81EC-EE5575261221}" type="presParOf" srcId="{6B64F7A1-17C9-4E3E-8F0F-E1D5F77CD5C0}" destId="{4D5A04CE-AFF3-4C78-BC26-A023B1E99112}" srcOrd="12" destOrd="0" presId="urn:microsoft.com/office/officeart/2005/8/layout/list1"/>
    <dgm:cxn modelId="{D04795B5-574C-4803-954D-A55472395BC4}" type="presParOf" srcId="{4D5A04CE-AFF3-4C78-BC26-A023B1E99112}" destId="{7836EEB1-11EA-43E6-A13F-E3DA25B9A40D}" srcOrd="0" destOrd="0" presId="urn:microsoft.com/office/officeart/2005/8/layout/list1"/>
    <dgm:cxn modelId="{E0F898B5-EAAB-40B0-980A-1E4737778CAB}" type="presParOf" srcId="{4D5A04CE-AFF3-4C78-BC26-A023B1E99112}" destId="{8B6D344B-1B70-41F4-89F6-711BE7EBD3D3}" srcOrd="1" destOrd="0" presId="urn:microsoft.com/office/officeart/2005/8/layout/list1"/>
    <dgm:cxn modelId="{444492FE-73AF-4088-847B-7E15AC80543F}" type="presParOf" srcId="{6B64F7A1-17C9-4E3E-8F0F-E1D5F77CD5C0}" destId="{0A2B462F-8A91-4E2F-9F8C-850680C2E069}" srcOrd="13" destOrd="0" presId="urn:microsoft.com/office/officeart/2005/8/layout/list1"/>
    <dgm:cxn modelId="{2CB3EBA3-75A4-483C-84B5-6EB8C231EBD4}" type="presParOf" srcId="{6B64F7A1-17C9-4E3E-8F0F-E1D5F77CD5C0}" destId="{BC76A46D-B040-44D4-B322-D1462D5E8687}" srcOrd="14"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34916C5-E1F0-484D-A8D8-02A2C6568CBF}">
      <dsp:nvSpPr>
        <dsp:cNvPr id="0" name=""/>
        <dsp:cNvSpPr/>
      </dsp:nvSpPr>
      <dsp:spPr>
        <a:xfrm>
          <a:off x="0" y="1021395"/>
          <a:ext cx="7200800" cy="453600"/>
        </a:xfrm>
        <a:prstGeom prst="rect">
          <a:avLst/>
        </a:prstGeom>
        <a:solidFill>
          <a:schemeClr val="accent1">
            <a:lumMod val="60000"/>
            <a:lumOff val="40000"/>
            <a:alpha val="90000"/>
          </a:schemeClr>
        </a:solidFill>
        <a:ln w="25400" cap="flat" cmpd="sng" algn="ctr">
          <a:solidFill>
            <a:schemeClr val="accent1">
              <a:hueOff val="0"/>
              <a:satOff val="0"/>
              <a:lumOff val="0"/>
              <a:alphaOff val="0"/>
            </a:schemeClr>
          </a:solidFill>
          <a:prstDash val="solid"/>
        </a:ln>
        <a:effectLst/>
        <a:scene3d>
          <a:camera prst="orthographicFront"/>
          <a:lightRig rig="threePt" dir="t"/>
        </a:scene3d>
        <a:sp3d>
          <a:bevelT w="139700" h="139700" prst="divot"/>
        </a:sp3d>
      </dsp:spPr>
      <dsp:style>
        <a:lnRef idx="2">
          <a:scrgbClr r="0" g="0" b="0"/>
        </a:lnRef>
        <a:fillRef idx="1">
          <a:scrgbClr r="0" g="0" b="0"/>
        </a:fillRef>
        <a:effectRef idx="0">
          <a:scrgbClr r="0" g="0" b="0"/>
        </a:effectRef>
        <a:fontRef idx="minor"/>
      </dsp:style>
    </dsp:sp>
    <dsp:sp modelId="{F732A981-3D5F-4538-AEA0-FB67AE1B0EFF}">
      <dsp:nvSpPr>
        <dsp:cNvPr id="0" name=""/>
        <dsp:cNvSpPr/>
      </dsp:nvSpPr>
      <dsp:spPr>
        <a:xfrm>
          <a:off x="360040" y="36004"/>
          <a:ext cx="4901488" cy="1251071"/>
        </a:xfrm>
        <a:prstGeom prst="roundRect">
          <a:avLst/>
        </a:prstGeom>
        <a:solidFill>
          <a:srgbClr val="FFFF00"/>
        </a:solidFill>
        <a:ln w="25400" cap="flat" cmpd="sng" algn="ctr">
          <a:solidFill>
            <a:schemeClr val="lt1">
              <a:hueOff val="0"/>
              <a:satOff val="0"/>
              <a:lumOff val="0"/>
              <a:alphaOff val="0"/>
            </a:schemeClr>
          </a:solidFill>
          <a:prstDash val="solid"/>
        </a:ln>
        <a:effectLst/>
        <a:scene3d>
          <a:camera prst="orthographicFront"/>
          <a:lightRig rig="threePt" dir="t"/>
        </a:scene3d>
        <a:sp3d>
          <a:bevelT prst="angle"/>
        </a:sp3d>
      </dsp:spPr>
      <dsp:style>
        <a:lnRef idx="2">
          <a:scrgbClr r="0" g="0" b="0"/>
        </a:lnRef>
        <a:fillRef idx="1">
          <a:scrgbClr r="0" g="0" b="0"/>
        </a:fillRef>
        <a:effectRef idx="0">
          <a:scrgbClr r="0" g="0" b="0"/>
        </a:effectRef>
        <a:fontRef idx="minor">
          <a:schemeClr val="lt1"/>
        </a:fontRef>
      </dsp:style>
      <dsp:txBody>
        <a:bodyPr spcFirstLastPara="0" vert="horz" wrap="square" lIns="190521" tIns="0" rIns="190521" bIns="0" numCol="1" spcCol="1270" anchor="ctr" anchorCtr="0">
          <a:noAutofit/>
        </a:bodyPr>
        <a:lstStyle/>
        <a:p>
          <a:pPr lvl="0" algn="l" defTabSz="800100">
            <a:lnSpc>
              <a:spcPct val="90000"/>
            </a:lnSpc>
            <a:spcBef>
              <a:spcPct val="0"/>
            </a:spcBef>
            <a:spcAft>
              <a:spcPct val="35000"/>
            </a:spcAft>
          </a:pPr>
          <a:r>
            <a:rPr lang="ru-RU" sz="1800" kern="1200" dirty="0">
              <a:solidFill>
                <a:srgbClr val="002060"/>
              </a:solidFill>
              <a:latin typeface="Arial" pitchFamily="34" charset="0"/>
              <a:cs typeface="Arial" pitchFamily="34" charset="0"/>
            </a:rPr>
            <a:t>Доходы бюджета в </a:t>
          </a:r>
          <a:r>
            <a:rPr lang="ru-RU" sz="1800" kern="1200" dirty="0" smtClean="0">
              <a:solidFill>
                <a:srgbClr val="002060"/>
              </a:solidFill>
              <a:latin typeface="Arial" pitchFamily="34" charset="0"/>
              <a:cs typeface="Arial" pitchFamily="34" charset="0"/>
            </a:rPr>
            <a:t>2018 </a:t>
          </a:r>
          <a:r>
            <a:rPr lang="ru-RU" sz="1800" kern="1200" dirty="0">
              <a:solidFill>
                <a:srgbClr val="002060"/>
              </a:solidFill>
              <a:latin typeface="Arial" pitchFamily="34" charset="0"/>
              <a:cs typeface="Arial" pitchFamily="34" charset="0"/>
            </a:rPr>
            <a:t>году </a:t>
          </a:r>
          <a:r>
            <a:rPr lang="ru-RU" sz="1800" kern="1200" dirty="0" smtClean="0">
              <a:solidFill>
                <a:srgbClr val="002060"/>
              </a:solidFill>
              <a:latin typeface="Arial" pitchFamily="34" charset="0"/>
              <a:cs typeface="Arial" pitchFamily="34" charset="0"/>
            </a:rPr>
            <a:t>– 2 642 255 </a:t>
          </a:r>
          <a:r>
            <a:rPr lang="ru-RU" sz="1800" kern="1200" dirty="0">
              <a:solidFill>
                <a:srgbClr val="002060"/>
              </a:solidFill>
              <a:latin typeface="Arial" pitchFamily="34" charset="0"/>
              <a:cs typeface="Arial" pitchFamily="34" charset="0"/>
            </a:rPr>
            <a:t>тыс.руб.</a:t>
          </a:r>
        </a:p>
      </dsp:txBody>
      <dsp:txXfrm>
        <a:off x="360040" y="36004"/>
        <a:ext cx="4901488" cy="1251071"/>
      </dsp:txXfrm>
    </dsp:sp>
    <dsp:sp modelId="{D51ED628-8C9D-43B5-8102-020C2419719B}">
      <dsp:nvSpPr>
        <dsp:cNvPr id="0" name=""/>
        <dsp:cNvSpPr/>
      </dsp:nvSpPr>
      <dsp:spPr>
        <a:xfrm>
          <a:off x="0" y="1837875"/>
          <a:ext cx="7200800" cy="453600"/>
        </a:xfrm>
        <a:prstGeom prst="rect">
          <a:avLst/>
        </a:prstGeom>
        <a:solidFill>
          <a:schemeClr val="accent1">
            <a:lumMod val="60000"/>
            <a:lumOff val="40000"/>
            <a:alpha val="90000"/>
          </a:schemeClr>
        </a:solidFill>
        <a:ln w="25400" cap="flat" cmpd="sng" algn="ctr">
          <a:solidFill>
            <a:schemeClr val="accent1">
              <a:hueOff val="0"/>
              <a:satOff val="0"/>
              <a:lumOff val="0"/>
              <a:alphaOff val="0"/>
            </a:schemeClr>
          </a:solidFill>
          <a:prstDash val="solid"/>
        </a:ln>
        <a:effectLst/>
        <a:scene3d>
          <a:camera prst="orthographicFront"/>
          <a:lightRig rig="threePt" dir="t"/>
        </a:scene3d>
        <a:sp3d>
          <a:bevelT w="139700" h="139700" prst="divot"/>
        </a:sp3d>
      </dsp:spPr>
      <dsp:style>
        <a:lnRef idx="2">
          <a:scrgbClr r="0" g="0" b="0"/>
        </a:lnRef>
        <a:fillRef idx="1">
          <a:scrgbClr r="0" g="0" b="0"/>
        </a:fillRef>
        <a:effectRef idx="0">
          <a:scrgbClr r="0" g="0" b="0"/>
        </a:effectRef>
        <a:fontRef idx="minor"/>
      </dsp:style>
    </dsp:sp>
    <dsp:sp modelId="{6858C47D-43EB-4C96-BF47-3694B0C4342B}">
      <dsp:nvSpPr>
        <dsp:cNvPr id="0" name=""/>
        <dsp:cNvSpPr/>
      </dsp:nvSpPr>
      <dsp:spPr>
        <a:xfrm>
          <a:off x="360040" y="1572195"/>
          <a:ext cx="5040560" cy="531360"/>
        </a:xfrm>
        <a:prstGeom prst="round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90521" tIns="0" rIns="190521" bIns="0" numCol="1" spcCol="1270" anchor="ctr" anchorCtr="0">
          <a:noAutofit/>
        </a:bodyPr>
        <a:lstStyle/>
        <a:p>
          <a:pPr lvl="0" algn="l" defTabSz="800100">
            <a:lnSpc>
              <a:spcPct val="90000"/>
            </a:lnSpc>
            <a:spcBef>
              <a:spcPct val="0"/>
            </a:spcBef>
            <a:spcAft>
              <a:spcPct val="35000"/>
            </a:spcAft>
          </a:pPr>
          <a:r>
            <a:rPr lang="ru-RU" sz="1800" kern="1200" dirty="0">
              <a:solidFill>
                <a:schemeClr val="tx1"/>
              </a:solidFill>
              <a:latin typeface="Arial" pitchFamily="34" charset="0"/>
              <a:cs typeface="Arial" pitchFamily="34" charset="0"/>
            </a:rPr>
            <a:t>Налоговые доходы </a:t>
          </a:r>
          <a:r>
            <a:rPr lang="ru-RU" sz="1800" kern="1200" dirty="0" smtClean="0">
              <a:solidFill>
                <a:schemeClr val="tx1"/>
              </a:solidFill>
              <a:latin typeface="Arial" pitchFamily="34" charset="0"/>
              <a:cs typeface="Arial" pitchFamily="34" charset="0"/>
            </a:rPr>
            <a:t>– 928 679 </a:t>
          </a:r>
          <a:r>
            <a:rPr lang="ru-RU" sz="1800" kern="1200" dirty="0">
              <a:solidFill>
                <a:schemeClr val="tx1"/>
              </a:solidFill>
              <a:latin typeface="Arial" pitchFamily="34" charset="0"/>
              <a:cs typeface="Arial" pitchFamily="34" charset="0"/>
            </a:rPr>
            <a:t>тыс.руб.</a:t>
          </a:r>
        </a:p>
      </dsp:txBody>
      <dsp:txXfrm>
        <a:off x="360040" y="1572195"/>
        <a:ext cx="5040560" cy="531360"/>
      </dsp:txXfrm>
    </dsp:sp>
    <dsp:sp modelId="{0377AF04-01C0-4B31-8FB4-6210940DD2B7}">
      <dsp:nvSpPr>
        <dsp:cNvPr id="0" name=""/>
        <dsp:cNvSpPr/>
      </dsp:nvSpPr>
      <dsp:spPr>
        <a:xfrm>
          <a:off x="0" y="2654355"/>
          <a:ext cx="7200800" cy="453600"/>
        </a:xfrm>
        <a:prstGeom prst="rect">
          <a:avLst/>
        </a:prstGeom>
        <a:solidFill>
          <a:schemeClr val="accent1">
            <a:lumMod val="60000"/>
            <a:lumOff val="40000"/>
            <a:alpha val="90000"/>
          </a:schemeClr>
        </a:solidFill>
        <a:ln w="25400" cap="flat" cmpd="sng" algn="ctr">
          <a:solidFill>
            <a:schemeClr val="accent1">
              <a:hueOff val="0"/>
              <a:satOff val="0"/>
              <a:lumOff val="0"/>
              <a:alphaOff val="0"/>
            </a:schemeClr>
          </a:solidFill>
          <a:prstDash val="solid"/>
        </a:ln>
        <a:effectLst/>
        <a:scene3d>
          <a:camera prst="orthographicFront"/>
          <a:lightRig rig="threePt" dir="t"/>
        </a:scene3d>
        <a:sp3d>
          <a:bevelT w="139700" h="139700" prst="divot"/>
        </a:sp3d>
      </dsp:spPr>
      <dsp:style>
        <a:lnRef idx="2">
          <a:scrgbClr r="0" g="0" b="0"/>
        </a:lnRef>
        <a:fillRef idx="1">
          <a:scrgbClr r="0" g="0" b="0"/>
        </a:fillRef>
        <a:effectRef idx="0">
          <a:scrgbClr r="0" g="0" b="0"/>
        </a:effectRef>
        <a:fontRef idx="minor"/>
      </dsp:style>
    </dsp:sp>
    <dsp:sp modelId="{4F26F6B1-5EDA-4E35-B6FC-0E8C932FAEEA}">
      <dsp:nvSpPr>
        <dsp:cNvPr id="0" name=""/>
        <dsp:cNvSpPr/>
      </dsp:nvSpPr>
      <dsp:spPr>
        <a:xfrm>
          <a:off x="360040" y="2388675"/>
          <a:ext cx="5040560" cy="531360"/>
        </a:xfrm>
        <a:prstGeom prst="round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90521" tIns="0" rIns="190521" bIns="0" numCol="1" spcCol="1270" anchor="ctr" anchorCtr="0">
          <a:noAutofit/>
        </a:bodyPr>
        <a:lstStyle/>
        <a:p>
          <a:pPr lvl="0" algn="l" defTabSz="800100">
            <a:lnSpc>
              <a:spcPct val="90000"/>
            </a:lnSpc>
            <a:spcBef>
              <a:spcPct val="0"/>
            </a:spcBef>
            <a:spcAft>
              <a:spcPct val="35000"/>
            </a:spcAft>
          </a:pPr>
          <a:r>
            <a:rPr lang="ru-RU" sz="1800" kern="1200" dirty="0">
              <a:solidFill>
                <a:schemeClr val="tx1"/>
              </a:solidFill>
              <a:latin typeface="Arial" pitchFamily="34" charset="0"/>
              <a:cs typeface="Arial" pitchFamily="34" charset="0"/>
            </a:rPr>
            <a:t>Неналоговые доходы </a:t>
          </a:r>
          <a:r>
            <a:rPr lang="ru-RU" sz="1800" kern="1200" dirty="0" smtClean="0">
              <a:solidFill>
                <a:schemeClr val="tx1"/>
              </a:solidFill>
              <a:latin typeface="Arial" pitchFamily="34" charset="0"/>
              <a:cs typeface="Arial" pitchFamily="34" charset="0"/>
            </a:rPr>
            <a:t>– 137 814 </a:t>
          </a:r>
          <a:r>
            <a:rPr lang="ru-RU" sz="1800" kern="1200" dirty="0">
              <a:solidFill>
                <a:schemeClr val="tx1"/>
              </a:solidFill>
              <a:latin typeface="Arial" pitchFamily="34" charset="0"/>
              <a:cs typeface="Arial" pitchFamily="34" charset="0"/>
            </a:rPr>
            <a:t>тыс.руб.</a:t>
          </a:r>
        </a:p>
      </dsp:txBody>
      <dsp:txXfrm>
        <a:off x="360040" y="2388675"/>
        <a:ext cx="5040560" cy="531360"/>
      </dsp:txXfrm>
    </dsp:sp>
    <dsp:sp modelId="{BC76A46D-B040-44D4-B322-D1462D5E8687}">
      <dsp:nvSpPr>
        <dsp:cNvPr id="0" name=""/>
        <dsp:cNvSpPr/>
      </dsp:nvSpPr>
      <dsp:spPr>
        <a:xfrm>
          <a:off x="0" y="3470835"/>
          <a:ext cx="7200800" cy="453600"/>
        </a:xfrm>
        <a:prstGeom prst="rect">
          <a:avLst/>
        </a:prstGeom>
        <a:solidFill>
          <a:schemeClr val="accent1">
            <a:lumMod val="60000"/>
            <a:lumOff val="40000"/>
            <a:alpha val="90000"/>
          </a:schemeClr>
        </a:solidFill>
        <a:ln w="25400" cap="flat" cmpd="sng" algn="ctr">
          <a:solidFill>
            <a:schemeClr val="accent1">
              <a:hueOff val="0"/>
              <a:satOff val="0"/>
              <a:lumOff val="0"/>
              <a:alphaOff val="0"/>
            </a:schemeClr>
          </a:solidFill>
          <a:prstDash val="solid"/>
        </a:ln>
        <a:effectLst/>
        <a:scene3d>
          <a:camera prst="orthographicFront"/>
          <a:lightRig rig="threePt" dir="t"/>
        </a:scene3d>
        <a:sp3d>
          <a:bevelT w="139700" h="139700" prst="divot"/>
        </a:sp3d>
      </dsp:spPr>
      <dsp:style>
        <a:lnRef idx="2">
          <a:scrgbClr r="0" g="0" b="0"/>
        </a:lnRef>
        <a:fillRef idx="1">
          <a:scrgbClr r="0" g="0" b="0"/>
        </a:fillRef>
        <a:effectRef idx="0">
          <a:scrgbClr r="0" g="0" b="0"/>
        </a:effectRef>
        <a:fontRef idx="minor"/>
      </dsp:style>
    </dsp:sp>
    <dsp:sp modelId="{8B6D344B-1B70-41F4-89F6-711BE7EBD3D3}">
      <dsp:nvSpPr>
        <dsp:cNvPr id="0" name=""/>
        <dsp:cNvSpPr/>
      </dsp:nvSpPr>
      <dsp:spPr>
        <a:xfrm>
          <a:off x="360040" y="3205155"/>
          <a:ext cx="5040560" cy="531360"/>
        </a:xfrm>
        <a:prstGeom prst="round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52400" h="50800" prst="softRound"/>
        </a:sp3d>
      </dsp:spPr>
      <dsp:style>
        <a:lnRef idx="2">
          <a:scrgbClr r="0" g="0" b="0"/>
        </a:lnRef>
        <a:fillRef idx="1">
          <a:scrgbClr r="0" g="0" b="0"/>
        </a:fillRef>
        <a:effectRef idx="0">
          <a:scrgbClr r="0" g="0" b="0"/>
        </a:effectRef>
        <a:fontRef idx="minor">
          <a:schemeClr val="lt1"/>
        </a:fontRef>
      </dsp:style>
      <dsp:txBody>
        <a:bodyPr spcFirstLastPara="0" vert="horz" wrap="square" lIns="190521" tIns="0" rIns="190521" bIns="0" numCol="1" spcCol="1270" anchor="ctr" anchorCtr="0">
          <a:noAutofit/>
        </a:bodyPr>
        <a:lstStyle/>
        <a:p>
          <a:pPr lvl="0" algn="l" defTabSz="800100">
            <a:lnSpc>
              <a:spcPct val="90000"/>
            </a:lnSpc>
            <a:spcBef>
              <a:spcPct val="0"/>
            </a:spcBef>
            <a:spcAft>
              <a:spcPct val="35000"/>
            </a:spcAft>
          </a:pPr>
          <a:r>
            <a:rPr lang="ru-RU" sz="1800" kern="1200" dirty="0">
              <a:solidFill>
                <a:schemeClr val="tx1"/>
              </a:solidFill>
              <a:latin typeface="Arial" pitchFamily="34" charset="0"/>
              <a:cs typeface="Arial" pitchFamily="34" charset="0"/>
            </a:rPr>
            <a:t>Безвозмездные поступления - 1 </a:t>
          </a:r>
          <a:r>
            <a:rPr lang="ru-RU" sz="1800" kern="1200" dirty="0" smtClean="0">
              <a:solidFill>
                <a:schemeClr val="tx1"/>
              </a:solidFill>
              <a:latin typeface="Arial" pitchFamily="34" charset="0"/>
              <a:cs typeface="Arial" pitchFamily="34" charset="0"/>
            </a:rPr>
            <a:t>575 762 </a:t>
          </a:r>
          <a:r>
            <a:rPr lang="ru-RU" sz="1800" kern="1200" dirty="0">
              <a:solidFill>
                <a:schemeClr val="tx1"/>
              </a:solidFill>
              <a:latin typeface="Arial" pitchFamily="34" charset="0"/>
              <a:cs typeface="Arial" pitchFamily="34" charset="0"/>
            </a:rPr>
            <a:t>тыс.руб</a:t>
          </a:r>
          <a:r>
            <a:rPr lang="ru-RU" sz="1800" kern="1200" dirty="0">
              <a:solidFill>
                <a:schemeClr val="tx1"/>
              </a:solidFill>
            </a:rPr>
            <a:t>.</a:t>
          </a:r>
        </a:p>
      </dsp:txBody>
      <dsp:txXfrm>
        <a:off x="360040" y="3205155"/>
        <a:ext cx="5040560" cy="53136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3.x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s>
</file>

<file path=ppt/drawings/drawing1.xml><?xml version="1.0" encoding="utf-8"?>
<c:userShapes xmlns:c="http://schemas.openxmlformats.org/drawingml/2006/chart">
  <cdr:relSizeAnchor xmlns:cdr="http://schemas.openxmlformats.org/drawingml/2006/chartDrawing">
    <cdr:from>
      <cdr:x>0.16239</cdr:x>
      <cdr:y>0.15789</cdr:y>
    </cdr:from>
    <cdr:to>
      <cdr:x>0.27093</cdr:x>
      <cdr:y>0.32498</cdr:y>
    </cdr:to>
    <cdr:sp macro="" textlink="">
      <cdr:nvSpPr>
        <cdr:cNvPr id="2" name="TextBox 1"/>
        <cdr:cNvSpPr txBox="1"/>
      </cdr:nvSpPr>
      <cdr:spPr>
        <a:xfrm xmlns:a="http://schemas.openxmlformats.org/drawingml/2006/main">
          <a:off x="1368152" y="86409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0.02751</cdr:x>
      <cdr:y>0</cdr:y>
    </cdr:from>
    <cdr:to>
      <cdr:x>0.13459</cdr:x>
      <cdr:y>0.07057</cdr:y>
    </cdr:to>
    <cdr:sp macro="" textlink="">
      <cdr:nvSpPr>
        <cdr:cNvPr id="4" name="Стрелка вправо 3"/>
        <cdr:cNvSpPr/>
      </cdr:nvSpPr>
      <cdr:spPr>
        <a:xfrm xmlns:a="http://schemas.openxmlformats.org/drawingml/2006/main" rot="20209978">
          <a:off x="231776" y="-1673"/>
          <a:ext cx="902142" cy="391299"/>
        </a:xfrm>
        <a:prstGeom xmlns:a="http://schemas.openxmlformats.org/drawingml/2006/main" prst="rightArrow">
          <a:avLst/>
        </a:prstGeom>
        <a:solidFill xmlns:a="http://schemas.openxmlformats.org/drawingml/2006/main">
          <a:schemeClr val="accent5">
            <a:lumMod val="20000"/>
            <a:lumOff val="80000"/>
          </a:schemeClr>
        </a:solidFill>
        <a:scene3d xmlns:a="http://schemas.openxmlformats.org/drawingml/2006/main">
          <a:camera prst="orthographicFront"/>
          <a:lightRig rig="threePt" dir="t"/>
        </a:scene3d>
        <a:sp3d xmlns:a="http://schemas.openxmlformats.org/drawingml/2006/main">
          <a:bevelT/>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ru-RU" sz="1200" dirty="0" smtClean="0">
              <a:solidFill>
                <a:schemeClr val="tx1"/>
              </a:solidFill>
              <a:latin typeface="Arial" pitchFamily="34" charset="0"/>
              <a:cs typeface="Arial" pitchFamily="34" charset="0"/>
            </a:rPr>
            <a:t>+19 397</a:t>
          </a:r>
          <a:endParaRPr lang="ru-RU" sz="1200" dirty="0">
            <a:solidFill>
              <a:schemeClr val="tx1"/>
            </a:solidFill>
            <a:latin typeface="Arial" pitchFamily="34" charset="0"/>
            <a:cs typeface="Arial" pitchFamily="34" charset="0"/>
          </a:endParaRPr>
        </a:p>
      </cdr:txBody>
    </cdr:sp>
  </cdr:relSizeAnchor>
  <cdr:relSizeAnchor xmlns:cdr="http://schemas.openxmlformats.org/drawingml/2006/chartDrawing">
    <cdr:from>
      <cdr:x>0.2342</cdr:x>
      <cdr:y>0.49495</cdr:y>
    </cdr:from>
    <cdr:to>
      <cdr:x>0.33151</cdr:x>
      <cdr:y>0.57374</cdr:y>
    </cdr:to>
    <cdr:sp macro="" textlink="">
      <cdr:nvSpPr>
        <cdr:cNvPr id="5" name="Стрелка вправо 4"/>
        <cdr:cNvSpPr/>
      </cdr:nvSpPr>
      <cdr:spPr>
        <a:xfrm xmlns:a="http://schemas.openxmlformats.org/drawingml/2006/main" rot="818979">
          <a:off x="1973154" y="2744303"/>
          <a:ext cx="819830" cy="436839"/>
        </a:xfrm>
        <a:prstGeom xmlns:a="http://schemas.openxmlformats.org/drawingml/2006/main" prst="rightArrow">
          <a:avLst/>
        </a:prstGeom>
        <a:solidFill xmlns:a="http://schemas.openxmlformats.org/drawingml/2006/main">
          <a:schemeClr val="accent5">
            <a:lumMod val="20000"/>
            <a:lumOff val="80000"/>
          </a:schemeClr>
        </a:solidFill>
        <a:scene3d xmlns:a="http://schemas.openxmlformats.org/drawingml/2006/main">
          <a:camera prst="orthographicFront"/>
          <a:lightRig rig="threePt" dir="t"/>
        </a:scene3d>
        <a:sp3d xmlns:a="http://schemas.openxmlformats.org/drawingml/2006/main">
          <a:bevelT/>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r>
            <a:rPr lang="ru-RU" sz="1200" dirty="0" smtClean="0">
              <a:solidFill>
                <a:schemeClr val="tx1"/>
              </a:solidFill>
              <a:latin typeface="Arial" pitchFamily="34" charset="0"/>
              <a:cs typeface="Arial" pitchFamily="34" charset="0"/>
            </a:rPr>
            <a:t>-11 684</a:t>
          </a:r>
          <a:endParaRPr lang="ru-RU" sz="1200" dirty="0">
            <a:solidFill>
              <a:schemeClr val="tx1"/>
            </a:solidFill>
            <a:latin typeface="Arial" pitchFamily="34" charset="0"/>
            <a:cs typeface="Arial" pitchFamily="34" charset="0"/>
          </a:endParaRPr>
        </a:p>
      </cdr:txBody>
    </cdr:sp>
  </cdr:relSizeAnchor>
  <cdr:relSizeAnchor xmlns:cdr="http://schemas.openxmlformats.org/drawingml/2006/chartDrawing">
    <cdr:from>
      <cdr:x>0.32916</cdr:x>
      <cdr:y>0.58173</cdr:y>
    </cdr:from>
    <cdr:to>
      <cdr:x>0.42472</cdr:x>
      <cdr:y>0.65727</cdr:y>
    </cdr:to>
    <cdr:sp macro="" textlink="">
      <cdr:nvSpPr>
        <cdr:cNvPr id="6" name="Стрелка вправо 5"/>
        <cdr:cNvSpPr/>
      </cdr:nvSpPr>
      <cdr:spPr>
        <a:xfrm xmlns:a="http://schemas.openxmlformats.org/drawingml/2006/main" rot="19985293">
          <a:off x="2773192" y="3225479"/>
          <a:ext cx="805059" cy="418840"/>
        </a:xfrm>
        <a:prstGeom xmlns:a="http://schemas.openxmlformats.org/drawingml/2006/main" prst="rightArrow">
          <a:avLst>
            <a:gd name="adj1" fmla="val 50000"/>
            <a:gd name="adj2" fmla="val 39418"/>
          </a:avLst>
        </a:prstGeom>
        <a:solidFill xmlns:a="http://schemas.openxmlformats.org/drawingml/2006/main">
          <a:schemeClr val="accent5">
            <a:lumMod val="20000"/>
            <a:lumOff val="80000"/>
          </a:schemeClr>
        </a:solidFill>
        <a:scene3d xmlns:a="http://schemas.openxmlformats.org/drawingml/2006/main">
          <a:camera prst="orthographicFront"/>
          <a:lightRig rig="threePt" dir="t"/>
        </a:scene3d>
        <a:sp3d xmlns:a="http://schemas.openxmlformats.org/drawingml/2006/main">
          <a:bevelT/>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r>
            <a:rPr lang="ru-RU" sz="1200" dirty="0" smtClean="0">
              <a:solidFill>
                <a:schemeClr val="tx1"/>
              </a:solidFill>
            </a:rPr>
            <a:t>+1 294</a:t>
          </a:r>
          <a:endParaRPr lang="ru-RU" sz="1200" dirty="0">
            <a:solidFill>
              <a:schemeClr val="tx1"/>
            </a:solidFill>
          </a:endParaRPr>
        </a:p>
      </cdr:txBody>
    </cdr:sp>
  </cdr:relSizeAnchor>
  <cdr:relSizeAnchor xmlns:cdr="http://schemas.openxmlformats.org/drawingml/2006/chartDrawing">
    <cdr:from>
      <cdr:x>0.43097</cdr:x>
      <cdr:y>0.58165</cdr:y>
    </cdr:from>
    <cdr:to>
      <cdr:x>0.50741</cdr:x>
      <cdr:y>0.65957</cdr:y>
    </cdr:to>
    <cdr:sp macro="" textlink="">
      <cdr:nvSpPr>
        <cdr:cNvPr id="7" name="Стрелка вправо 6"/>
        <cdr:cNvSpPr/>
      </cdr:nvSpPr>
      <cdr:spPr>
        <a:xfrm xmlns:a="http://schemas.openxmlformats.org/drawingml/2006/main" rot="20033178">
          <a:off x="3630869" y="3225006"/>
          <a:ext cx="644059" cy="432037"/>
        </a:xfrm>
        <a:prstGeom xmlns:a="http://schemas.openxmlformats.org/drawingml/2006/main" prst="rightArrow">
          <a:avLst/>
        </a:prstGeom>
        <a:solidFill xmlns:a="http://schemas.openxmlformats.org/drawingml/2006/main">
          <a:schemeClr val="accent5">
            <a:lumMod val="20000"/>
            <a:lumOff val="80000"/>
          </a:schemeClr>
        </a:solidFill>
        <a:scene3d xmlns:a="http://schemas.openxmlformats.org/drawingml/2006/main">
          <a:camera prst="orthographicFront"/>
          <a:lightRig rig="threePt" dir="t"/>
        </a:scene3d>
        <a:sp3d xmlns:a="http://schemas.openxmlformats.org/drawingml/2006/main">
          <a:bevelT/>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r>
            <a:rPr lang="ru-RU" sz="1200" dirty="0" smtClean="0">
              <a:solidFill>
                <a:schemeClr val="tx1"/>
              </a:solidFill>
              <a:latin typeface="Arial" pitchFamily="34" charset="0"/>
              <a:cs typeface="Arial" pitchFamily="34" charset="0"/>
            </a:rPr>
            <a:t>+251</a:t>
          </a:r>
          <a:endParaRPr lang="ru-RU" sz="1200" dirty="0">
            <a:solidFill>
              <a:schemeClr val="tx1"/>
            </a:solidFill>
            <a:latin typeface="Arial" pitchFamily="34" charset="0"/>
            <a:cs typeface="Arial" pitchFamily="34" charset="0"/>
          </a:endParaRPr>
        </a:p>
      </cdr:txBody>
    </cdr:sp>
  </cdr:relSizeAnchor>
  <cdr:relSizeAnchor xmlns:cdr="http://schemas.openxmlformats.org/drawingml/2006/chartDrawing">
    <cdr:from>
      <cdr:x>0.51776</cdr:x>
      <cdr:y>0.38356</cdr:y>
    </cdr:from>
    <cdr:to>
      <cdr:x>0.61927</cdr:x>
      <cdr:y>0.46567</cdr:y>
    </cdr:to>
    <cdr:sp macro="" textlink="">
      <cdr:nvSpPr>
        <cdr:cNvPr id="8" name="Стрелка вправо 7"/>
        <cdr:cNvSpPr/>
      </cdr:nvSpPr>
      <cdr:spPr>
        <a:xfrm xmlns:a="http://schemas.openxmlformats.org/drawingml/2006/main" rot="1563575">
          <a:off x="4362101" y="2126713"/>
          <a:ext cx="855238" cy="455223"/>
        </a:xfrm>
        <a:prstGeom xmlns:a="http://schemas.openxmlformats.org/drawingml/2006/main" prst="rightArrow">
          <a:avLst/>
        </a:prstGeom>
        <a:solidFill xmlns:a="http://schemas.openxmlformats.org/drawingml/2006/main">
          <a:schemeClr val="accent5">
            <a:lumMod val="20000"/>
            <a:lumOff val="80000"/>
          </a:schemeClr>
        </a:solidFill>
        <a:scene3d xmlns:a="http://schemas.openxmlformats.org/drawingml/2006/main">
          <a:camera prst="orthographicFront"/>
          <a:lightRig rig="threePt" dir="t"/>
        </a:scene3d>
        <a:sp3d xmlns:a="http://schemas.openxmlformats.org/drawingml/2006/main">
          <a:bevelT/>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r>
            <a:rPr lang="ru-RU" sz="1200" dirty="0" smtClean="0">
              <a:solidFill>
                <a:schemeClr val="tx1"/>
              </a:solidFill>
              <a:latin typeface="Arial" pitchFamily="34" charset="0"/>
              <a:cs typeface="Arial" pitchFamily="34" charset="0"/>
            </a:rPr>
            <a:t>-42 285</a:t>
          </a:r>
          <a:endParaRPr lang="ru-RU" sz="1200" dirty="0">
            <a:solidFill>
              <a:schemeClr val="tx1"/>
            </a:solidFill>
            <a:latin typeface="Arial" pitchFamily="34" charset="0"/>
            <a:cs typeface="Arial" pitchFamily="34" charset="0"/>
          </a:endParaRPr>
        </a:p>
      </cdr:txBody>
    </cdr:sp>
  </cdr:relSizeAnchor>
  <cdr:relSizeAnchor xmlns:cdr="http://schemas.openxmlformats.org/drawingml/2006/chartDrawing">
    <cdr:from>
      <cdr:x>0.63316</cdr:x>
      <cdr:y>0.56451</cdr:y>
    </cdr:from>
    <cdr:to>
      <cdr:x>0.71146</cdr:x>
      <cdr:y>0.64244</cdr:y>
    </cdr:to>
    <cdr:sp macro="" textlink="">
      <cdr:nvSpPr>
        <cdr:cNvPr id="9" name="Стрелка вправо 8"/>
        <cdr:cNvSpPr/>
      </cdr:nvSpPr>
      <cdr:spPr>
        <a:xfrm xmlns:a="http://schemas.openxmlformats.org/drawingml/2006/main" rot="20445249">
          <a:off x="5334341" y="3129997"/>
          <a:ext cx="659696" cy="432092"/>
        </a:xfrm>
        <a:prstGeom xmlns:a="http://schemas.openxmlformats.org/drawingml/2006/main" prst="rightArrow">
          <a:avLst/>
        </a:prstGeom>
        <a:solidFill xmlns:a="http://schemas.openxmlformats.org/drawingml/2006/main">
          <a:schemeClr val="accent5">
            <a:lumMod val="20000"/>
            <a:lumOff val="80000"/>
          </a:schemeClr>
        </a:solidFill>
        <a:scene3d xmlns:a="http://schemas.openxmlformats.org/drawingml/2006/main">
          <a:camera prst="orthographicFront"/>
          <a:lightRig rig="threePt" dir="t"/>
        </a:scene3d>
        <a:sp3d xmlns:a="http://schemas.openxmlformats.org/drawingml/2006/main">
          <a:bevelT/>
        </a:sp3d>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r>
            <a:rPr lang="ru-RU" sz="1200" dirty="0" smtClean="0">
              <a:solidFill>
                <a:schemeClr val="tx1"/>
              </a:solidFill>
              <a:latin typeface="Arial" pitchFamily="34" charset="0"/>
              <a:cs typeface="Arial" pitchFamily="34" charset="0"/>
            </a:rPr>
            <a:t>+150</a:t>
          </a:r>
          <a:endParaRPr lang="ru-RU" sz="1200" dirty="0">
            <a:solidFill>
              <a:schemeClr val="tx1"/>
            </a:solidFill>
            <a:latin typeface="Arial" pitchFamily="34" charset="0"/>
            <a:cs typeface="Arial"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0.57658</cdr:x>
      <cdr:y>0.05333</cdr:y>
    </cdr:from>
    <cdr:to>
      <cdr:x>0.69098</cdr:x>
      <cdr:y>0.22265</cdr:y>
    </cdr:to>
    <cdr:sp macro="" textlink="">
      <cdr:nvSpPr>
        <cdr:cNvPr id="2" name="TextBox 1"/>
        <cdr:cNvSpPr txBox="1"/>
      </cdr:nvSpPr>
      <cdr:spPr>
        <a:xfrm xmlns:a="http://schemas.openxmlformats.org/drawingml/2006/main">
          <a:off x="4608512" y="28803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0.65</cdr:x>
      <cdr:y>0.2987</cdr:y>
    </cdr:from>
    <cdr:to>
      <cdr:x>0.97541</cdr:x>
      <cdr:y>0.62338</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710234" y="1656185"/>
          <a:ext cx="2858718" cy="1800200"/>
        </a:xfrm>
        <a:prstGeom xmlns:a="http://schemas.openxmlformats.org/drawingml/2006/main" prst="rect">
          <a:avLst/>
        </a:prstGeom>
        <a:effectLst xmlns:a="http://schemas.openxmlformats.org/drawingml/2006/main">
          <a:softEdge rad="127000"/>
        </a:effectLst>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6D7C19-6856-42A4-B131-52108D4E84B8}" type="datetimeFigureOut">
              <a:rPr lang="ru-RU" smtClean="0"/>
              <a:pPr/>
              <a:t>02.04.2019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A1DC4D-06D9-4B6B-A73A-9424EEA9419A}"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CA1DC4D-06D9-4B6B-A73A-9424EEA9419A}" type="slidenum">
              <a:rPr lang="ru-RU" smtClean="0"/>
              <a:pPr/>
              <a:t>4</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CA1DC4D-06D9-4B6B-A73A-9424EEA9419A}" type="slidenum">
              <a:rPr lang="ru-RU" smtClean="0"/>
              <a:pPr/>
              <a:t>6</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CA1DC4D-06D9-4B6B-A73A-9424EEA9419A}" type="slidenum">
              <a:rPr lang="ru-RU" smtClean="0"/>
              <a:pPr/>
              <a:t>13</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CA1DC4D-06D9-4B6B-A73A-9424EEA9419A}" type="slidenum">
              <a:rPr lang="ru-RU" smtClean="0"/>
              <a:pPr/>
              <a:t>37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defRPr/>
            </a:pPr>
            <a:endParaRPr lang="ru-RU"/>
          </a:p>
        </p:txBody>
      </p:sp>
      <p:sp>
        <p:nvSpPr>
          <p:cNvPr id="2" name="Нижний колонтитул 1"/>
          <p:cNvSpPr>
            <a:spLocks noGrp="1"/>
          </p:cNvSpPr>
          <p:nvPr>
            <p:ph type="ftr" sz="quarter" idx="11"/>
          </p:nvPr>
        </p:nvSpPr>
        <p:spPr/>
        <p:txBody>
          <a:bodyPr/>
          <a:lstStyle/>
          <a:p>
            <a:pPr>
              <a:defRPr/>
            </a:pPr>
            <a:endParaRPr lang="ru-RU"/>
          </a:p>
        </p:txBody>
      </p:sp>
      <p:sp>
        <p:nvSpPr>
          <p:cNvPr id="15" name="Номер слайда 14"/>
          <p:cNvSpPr>
            <a:spLocks noGrp="1"/>
          </p:cNvSpPr>
          <p:nvPr>
            <p:ph type="sldNum" sz="quarter" idx="12"/>
          </p:nvPr>
        </p:nvSpPr>
        <p:spPr>
          <a:xfrm>
            <a:off x="8229600" y="6473952"/>
            <a:ext cx="758952" cy="246888"/>
          </a:xfrm>
        </p:spPr>
        <p:txBody>
          <a:bodyPr/>
          <a:lstStyle/>
          <a:p>
            <a:pPr>
              <a:defRPr/>
            </a:pPr>
            <a:fld id="{29A0C4E5-B471-40A0-A4CD-42758190E671}" type="slidenum">
              <a:rPr lang="ru-RU" smtClean="0"/>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A1E3E84-B3EF-4F05-96DB-3DB7C1FB48A6}"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C40EC22F-23D4-4965-A0E6-24958DD29305}" type="slidenum">
              <a:rPr lang="ru-RU" smtClean="0"/>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1219200"/>
            <a:ext cx="7086600" cy="14478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1295400" y="2819400"/>
            <a:ext cx="7086600" cy="3352800"/>
          </a:xfrm>
        </p:spPr>
        <p:txBody>
          <a:bodyPr>
            <a:normAutofit/>
          </a:bodyPr>
          <a:lstStyle/>
          <a:p>
            <a:pPr lvl="0"/>
            <a:endParaRPr lang="ru-RU" noProof="0"/>
          </a:p>
        </p:txBody>
      </p:sp>
      <p:sp>
        <p:nvSpPr>
          <p:cNvPr id="4" name="Дата 3"/>
          <p:cNvSpPr>
            <a:spLocks noGrp="1"/>
          </p:cNvSpPr>
          <p:nvPr>
            <p:ph type="dt" sz="half" idx="10"/>
          </p:nvPr>
        </p:nvSpPr>
        <p:spPr>
          <a:xfrm>
            <a:off x="6553200" y="6507163"/>
            <a:ext cx="1828800" cy="274637"/>
          </a:xfrm>
        </p:spPr>
        <p:txBody>
          <a:bodyPr/>
          <a:lstStyle>
            <a:lvl1pPr>
              <a:defRPr/>
            </a:lvl1pPr>
          </a:lstStyle>
          <a:p>
            <a:pPr>
              <a:defRPr/>
            </a:pPr>
            <a:endParaRPr lang="ru-RU"/>
          </a:p>
        </p:txBody>
      </p:sp>
      <p:sp>
        <p:nvSpPr>
          <p:cNvPr id="5" name="Нижний колонтитул 4"/>
          <p:cNvSpPr>
            <a:spLocks noGrp="1"/>
          </p:cNvSpPr>
          <p:nvPr>
            <p:ph type="ftr" sz="quarter" idx="11"/>
          </p:nvPr>
        </p:nvSpPr>
        <p:spPr>
          <a:xfrm>
            <a:off x="1295400" y="6507163"/>
            <a:ext cx="2895600" cy="274637"/>
          </a:xfrm>
        </p:spPr>
        <p:txBody>
          <a:bodyPr/>
          <a:lstStyle>
            <a:lvl1pPr>
              <a:defRPr/>
            </a:lvl1pPr>
          </a:lstStyle>
          <a:p>
            <a:pPr>
              <a:defRPr/>
            </a:pPr>
            <a:endParaRPr lang="ru-RU"/>
          </a:p>
        </p:txBody>
      </p:sp>
      <p:sp>
        <p:nvSpPr>
          <p:cNvPr id="6" name="Номер слайда 5"/>
          <p:cNvSpPr>
            <a:spLocks noGrp="1"/>
          </p:cNvSpPr>
          <p:nvPr>
            <p:ph type="sldNum" sz="quarter" idx="12"/>
          </p:nvPr>
        </p:nvSpPr>
        <p:spPr>
          <a:xfrm>
            <a:off x="5791200" y="6172200"/>
            <a:ext cx="762000" cy="609600"/>
          </a:xfrm>
        </p:spPr>
        <p:txBody>
          <a:bodyPr/>
          <a:lstStyle>
            <a:lvl1pPr>
              <a:defRPr/>
            </a:lvl1pPr>
          </a:lstStyle>
          <a:p>
            <a:pPr>
              <a:defRPr/>
            </a:pPr>
            <a:fld id="{AD851ADF-5611-4671-B48A-9D4BD19AACCA}"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1219200"/>
            <a:ext cx="7086600" cy="14478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1295400" y="2819400"/>
            <a:ext cx="7086600" cy="3352800"/>
          </a:xfrm>
        </p:spPr>
        <p:txBody>
          <a:bodyPr>
            <a:normAutofit/>
          </a:bodyPr>
          <a:lstStyle/>
          <a:p>
            <a:pPr lvl="0"/>
            <a:endParaRPr lang="ru-RU" noProof="0"/>
          </a:p>
        </p:txBody>
      </p:sp>
      <p:sp>
        <p:nvSpPr>
          <p:cNvPr id="4" name="Дата 3"/>
          <p:cNvSpPr>
            <a:spLocks noGrp="1"/>
          </p:cNvSpPr>
          <p:nvPr>
            <p:ph type="dt" sz="half" idx="10"/>
          </p:nvPr>
        </p:nvSpPr>
        <p:spPr>
          <a:xfrm>
            <a:off x="6553200" y="6507163"/>
            <a:ext cx="1828800" cy="274637"/>
          </a:xfrm>
        </p:spPr>
        <p:txBody>
          <a:bodyPr/>
          <a:lstStyle>
            <a:lvl1pPr>
              <a:defRPr/>
            </a:lvl1pPr>
          </a:lstStyle>
          <a:p>
            <a:pPr>
              <a:defRPr/>
            </a:pPr>
            <a:endParaRPr lang="ru-RU"/>
          </a:p>
        </p:txBody>
      </p:sp>
      <p:sp>
        <p:nvSpPr>
          <p:cNvPr id="5" name="Нижний колонтитул 4"/>
          <p:cNvSpPr>
            <a:spLocks noGrp="1"/>
          </p:cNvSpPr>
          <p:nvPr>
            <p:ph type="ftr" sz="quarter" idx="11"/>
          </p:nvPr>
        </p:nvSpPr>
        <p:spPr>
          <a:xfrm>
            <a:off x="1295400" y="6507163"/>
            <a:ext cx="2895600" cy="274637"/>
          </a:xfrm>
        </p:spPr>
        <p:txBody>
          <a:bodyPr/>
          <a:lstStyle>
            <a:lvl1pPr>
              <a:defRPr/>
            </a:lvl1pPr>
          </a:lstStyle>
          <a:p>
            <a:pPr>
              <a:defRPr/>
            </a:pPr>
            <a:endParaRPr lang="ru-RU"/>
          </a:p>
        </p:txBody>
      </p:sp>
      <p:sp>
        <p:nvSpPr>
          <p:cNvPr id="6" name="Номер слайда 5"/>
          <p:cNvSpPr>
            <a:spLocks noGrp="1"/>
          </p:cNvSpPr>
          <p:nvPr>
            <p:ph type="sldNum" sz="quarter" idx="12"/>
          </p:nvPr>
        </p:nvSpPr>
        <p:spPr>
          <a:xfrm>
            <a:off x="5791200" y="6172200"/>
            <a:ext cx="762000" cy="609600"/>
          </a:xfrm>
        </p:spPr>
        <p:txBody>
          <a:bodyPr/>
          <a:lstStyle>
            <a:lvl1pPr>
              <a:defRPr/>
            </a:lvl1pPr>
          </a:lstStyle>
          <a:p>
            <a:pPr>
              <a:defRPr/>
            </a:pPr>
            <a:fld id="{573122B4-67D8-47EC-A739-AD4D3C240877}"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defRPr/>
            </a:pPr>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pPr>
              <a:defRPr/>
            </a:pPr>
            <a:endParaRPr lang="ru-RU"/>
          </a:p>
        </p:txBody>
      </p:sp>
      <p:sp>
        <p:nvSpPr>
          <p:cNvPr id="16" name="Номер слайда 15"/>
          <p:cNvSpPr>
            <a:spLocks noGrp="1"/>
          </p:cNvSpPr>
          <p:nvPr>
            <p:ph type="sldNum" sz="quarter" idx="12"/>
          </p:nvPr>
        </p:nvSpPr>
        <p:spPr>
          <a:xfrm>
            <a:off x="8229600" y="6473952"/>
            <a:ext cx="758952" cy="246888"/>
          </a:xfrm>
        </p:spPr>
        <p:txBody>
          <a:bodyPr/>
          <a:lstStyle/>
          <a:p>
            <a:pPr>
              <a:defRPr/>
            </a:pPr>
            <a:fld id="{FBDBF693-7359-4AAA-B9CC-8E488D79A14A}" type="slidenum">
              <a:rPr lang="ru-RU" smtClean="0"/>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defRPr/>
            </a:pPr>
            <a:endParaRPr lang="ru-RU"/>
          </a:p>
        </p:txBody>
      </p:sp>
      <p:sp>
        <p:nvSpPr>
          <p:cNvPr id="11" name="Нижний колонтитул 10"/>
          <p:cNvSpPr>
            <a:spLocks noGrp="1"/>
          </p:cNvSpPr>
          <p:nvPr>
            <p:ph type="ftr" sz="quarter" idx="11"/>
          </p:nvPr>
        </p:nvSpPr>
        <p:spPr/>
        <p:txBody>
          <a:bodyPr/>
          <a:lstStyle/>
          <a:p>
            <a:pPr>
              <a:defRPr/>
            </a:pPr>
            <a:endParaRPr lang="ru-RU"/>
          </a:p>
        </p:txBody>
      </p:sp>
      <p:sp>
        <p:nvSpPr>
          <p:cNvPr id="16" name="Номер слайда 15"/>
          <p:cNvSpPr>
            <a:spLocks noGrp="1"/>
          </p:cNvSpPr>
          <p:nvPr>
            <p:ph type="sldNum" sz="quarter" idx="12"/>
          </p:nvPr>
        </p:nvSpPr>
        <p:spPr/>
        <p:txBody>
          <a:bodyPr/>
          <a:lstStyle/>
          <a:p>
            <a:pPr>
              <a:defRPr/>
            </a:pPr>
            <a:fld id="{216D8AA6-19B9-4988-8128-76DA9131AE42}" type="slidenum">
              <a:rPr lang="ru-RU" smtClean="0"/>
              <a:pPr>
                <a:defRPr/>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defRPr/>
            </a:pPr>
            <a:endParaRPr lang="ru-RU"/>
          </a:p>
        </p:txBody>
      </p:sp>
      <p:sp>
        <p:nvSpPr>
          <p:cNvPr id="10" name="Нижний колонтитул 9"/>
          <p:cNvSpPr>
            <a:spLocks noGrp="1"/>
          </p:cNvSpPr>
          <p:nvPr>
            <p:ph type="ftr" sz="quarter" idx="11"/>
          </p:nvPr>
        </p:nvSpPr>
        <p:spPr/>
        <p:txBody>
          <a:bodyPr/>
          <a:lstStyle/>
          <a:p>
            <a:pPr>
              <a:defRPr/>
            </a:pPr>
            <a:endParaRPr lang="ru-RU"/>
          </a:p>
        </p:txBody>
      </p:sp>
      <p:sp>
        <p:nvSpPr>
          <p:cNvPr id="31" name="Номер слайда 30"/>
          <p:cNvSpPr>
            <a:spLocks noGrp="1"/>
          </p:cNvSpPr>
          <p:nvPr>
            <p:ph type="sldNum" sz="quarter" idx="12"/>
          </p:nvPr>
        </p:nvSpPr>
        <p:spPr/>
        <p:txBody>
          <a:bodyPr/>
          <a:lstStyle/>
          <a:p>
            <a:pPr>
              <a:defRPr/>
            </a:pPr>
            <a:fld id="{444C793E-FA3F-4429-9B59-52A1977D2E47}" type="slidenum">
              <a:rPr lang="ru-RU" smtClean="0"/>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a:xfrm>
            <a:off x="8229600" y="6477000"/>
            <a:ext cx="762000" cy="246888"/>
          </a:xfrm>
        </p:spPr>
        <p:txBody>
          <a:bodyPr/>
          <a:lstStyle/>
          <a:p>
            <a:pPr>
              <a:defRPr/>
            </a:pPr>
            <a:fld id="{D95C359E-5ED4-41F4-82DA-8D14EC104449}" type="slidenum">
              <a:rPr lang="ru-RU" smtClean="0"/>
              <a:pPr>
                <a:defRPr/>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defRPr/>
            </a:pPr>
            <a:endParaRPr lang="ru-RU"/>
          </a:p>
        </p:txBody>
      </p:sp>
      <p:sp>
        <p:nvSpPr>
          <p:cNvPr id="21" name="Нижний колонтитул 20"/>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1104B002-5870-47A8-9810-7B22EE266550}"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defRPr/>
            </a:pPr>
            <a:endParaRPr lang="ru-RU"/>
          </a:p>
        </p:txBody>
      </p:sp>
      <p:sp>
        <p:nvSpPr>
          <p:cNvPr id="24" name="Нижний колонтитул 23"/>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53491B35-F42A-42E1-9435-2B18A581C4F4}"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defRPr/>
            </a:pPr>
            <a:endParaRPr lang="ru-RU"/>
          </a:p>
        </p:txBody>
      </p:sp>
      <p:sp>
        <p:nvSpPr>
          <p:cNvPr id="29" name="Нижний колонтитул 28"/>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2E8666DE-4110-4288-90BC-0673AE272BCD}" type="slidenum">
              <a:rPr lang="ru-RU" smtClean="0"/>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31" name="Номер слайда 30"/>
          <p:cNvSpPr>
            <a:spLocks noGrp="1"/>
          </p:cNvSpPr>
          <p:nvPr>
            <p:ph type="sldNum" sz="quarter" idx="12"/>
          </p:nvPr>
        </p:nvSpPr>
        <p:spPr/>
        <p:txBody>
          <a:bodyPr/>
          <a:lstStyle/>
          <a:p>
            <a:pPr>
              <a:defRPr/>
            </a:pPr>
            <a:fld id="{F45A0A05-9A9E-40B8-AC37-831444C34840}" type="slidenum">
              <a:rPr lang="ru-RU" smtClean="0"/>
              <a:pPr>
                <a:defRPr/>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3885DF6E-B3FB-43F8-B5C5-7BDFB3F2439F}" type="slidenum">
              <a:rPr lang="ru-RU" smtClean="0"/>
              <a:pPr>
                <a:defRPr/>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_____Microsoft_Office_Excel_97-2003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8.xml.rels><?xml version="1.0" encoding="UTF-8" standalone="yes"?>
<Relationships xmlns="http://schemas.openxmlformats.org/package/2006/relationships"><Relationship Id="rId3" Type="http://schemas.openxmlformats.org/officeDocument/2006/relationships/oleObject" Target="../embeddings/_____Microsoft_Office_Excel_97-20032.xls"/><Relationship Id="rId2" Type="http://schemas.openxmlformats.org/officeDocument/2006/relationships/slideLayout" Target="../slideLayouts/slideLayout13.xml"/><Relationship Id="rId1" Type="http://schemas.openxmlformats.org/officeDocument/2006/relationships/vmlDrawing" Target="../drawings/vmlDrawing2.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_____Microsoft_Office_Excel_97-20033.xls"/><Relationship Id="rId2" Type="http://schemas.openxmlformats.org/officeDocument/2006/relationships/slideLayout" Target="../slideLayouts/slideLayout13.xml"/><Relationship Id="rId1" Type="http://schemas.openxmlformats.org/officeDocument/2006/relationships/vmlDrawing" Target="../drawings/vmlDrawing3.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_____Microsoft_Office_Excel_97-20034.xls"/><Relationship Id="rId2" Type="http://schemas.openxmlformats.org/officeDocument/2006/relationships/slideLayout" Target="../slideLayouts/slideLayout13.xml"/><Relationship Id="rId1" Type="http://schemas.openxmlformats.org/officeDocument/2006/relationships/vmlDrawing" Target="../drawings/vmlDrawing4.v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_____Microsoft_Office_Excel_97-20035.xls"/><Relationship Id="rId2" Type="http://schemas.openxmlformats.org/officeDocument/2006/relationships/slideLayout" Target="../slideLayouts/slideLayout13.xml"/><Relationship Id="rId1" Type="http://schemas.openxmlformats.org/officeDocument/2006/relationships/vmlDrawing" Target="../drawings/vmlDrawing5.v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chart" Target="../charts/chart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2060848"/>
            <a:ext cx="7851648" cy="1440160"/>
          </a:xfrm>
        </p:spPr>
        <p:txBody>
          <a:bodyPr>
            <a:normAutofit/>
          </a:bodyPr>
          <a:lstStyle/>
          <a:p>
            <a:pPr fontAlgn="auto">
              <a:spcAft>
                <a:spcPts val="0"/>
              </a:spcAft>
              <a:defRPr/>
            </a:pPr>
            <a:r>
              <a:rPr lang="ru-RU" sz="4800" i="1" dirty="0">
                <a:solidFill>
                  <a:schemeClr val="tx1"/>
                </a:solidFill>
              </a:rPr>
              <a:t>«</a:t>
            </a:r>
            <a:r>
              <a:rPr lang="ru-RU" sz="4800" i="1" dirty="0">
                <a:solidFill>
                  <a:schemeClr val="tx1"/>
                </a:solidFill>
                <a:latin typeface="Times New Roman" pitchFamily="18" charset="0"/>
              </a:rPr>
              <a:t>БЮДЖЕТ ДЛЯ ГРАЖДАН»</a:t>
            </a:r>
            <a:r>
              <a:rPr lang="ru-RU" sz="3600" dirty="0">
                <a:solidFill>
                  <a:schemeClr val="tx1"/>
                </a:solidFill>
                <a:latin typeface="Times New Roman" pitchFamily="18" charset="0"/>
              </a:rPr>
              <a:t/>
            </a:r>
            <a:br>
              <a:rPr lang="ru-RU" sz="3600" dirty="0">
                <a:solidFill>
                  <a:schemeClr val="tx1"/>
                </a:solidFill>
                <a:latin typeface="Times New Roman" pitchFamily="18" charset="0"/>
              </a:rPr>
            </a:br>
            <a:endParaRPr lang="ru-RU" sz="3600" dirty="0">
              <a:solidFill>
                <a:schemeClr val="tx1"/>
              </a:solidFill>
              <a:latin typeface="Times New Roman" pitchFamily="18" charset="0"/>
            </a:endParaRPr>
          </a:p>
        </p:txBody>
      </p:sp>
      <p:sp>
        <p:nvSpPr>
          <p:cNvPr id="2051" name="Rectangle 3"/>
          <p:cNvSpPr>
            <a:spLocks noGrp="1" noChangeArrowheads="1"/>
          </p:cNvSpPr>
          <p:nvPr>
            <p:ph type="subTitle" idx="1"/>
          </p:nvPr>
        </p:nvSpPr>
        <p:spPr>
          <a:xfrm>
            <a:off x="533400" y="3212976"/>
            <a:ext cx="7854696" cy="2376264"/>
          </a:xfrm>
        </p:spPr>
        <p:txBody>
          <a:bodyPr>
            <a:normAutofit/>
          </a:bodyPr>
          <a:lstStyle/>
          <a:p>
            <a:pPr>
              <a:lnSpc>
                <a:spcPct val="70000"/>
              </a:lnSpc>
              <a:spcBef>
                <a:spcPct val="0"/>
              </a:spcBef>
            </a:pPr>
            <a:r>
              <a:rPr lang="ru-RU" sz="3600" dirty="0" smtClean="0">
                <a:latin typeface="Times New Roman" pitchFamily="18" charset="0"/>
              </a:rPr>
              <a:t>БРОШЮРА </a:t>
            </a:r>
          </a:p>
          <a:p>
            <a:pPr>
              <a:lnSpc>
                <a:spcPct val="70000"/>
              </a:lnSpc>
              <a:spcBef>
                <a:spcPct val="0"/>
              </a:spcBef>
            </a:pPr>
            <a:r>
              <a:rPr lang="ru-RU" sz="3600" dirty="0" smtClean="0">
                <a:latin typeface="Times New Roman" pitchFamily="18" charset="0"/>
              </a:rPr>
              <a:t>об исполнении бюджета </a:t>
            </a:r>
          </a:p>
          <a:p>
            <a:pPr>
              <a:lnSpc>
                <a:spcPct val="70000"/>
              </a:lnSpc>
              <a:spcBef>
                <a:spcPct val="0"/>
              </a:spcBef>
            </a:pPr>
            <a:r>
              <a:rPr lang="ru-RU" sz="3600" dirty="0" smtClean="0">
                <a:latin typeface="Times New Roman" pitchFamily="18" charset="0"/>
              </a:rPr>
              <a:t>города </a:t>
            </a:r>
            <a:r>
              <a:rPr lang="ru-RU" sz="3600" dirty="0" err="1" smtClean="0">
                <a:latin typeface="Times New Roman" pitchFamily="18" charset="0"/>
              </a:rPr>
              <a:t>Коврова</a:t>
            </a:r>
            <a:r>
              <a:rPr lang="ru-RU" sz="3600" dirty="0" smtClean="0">
                <a:latin typeface="Times New Roman" pitchFamily="18" charset="0"/>
              </a:rPr>
              <a:t> за 2018 год</a:t>
            </a:r>
          </a:p>
          <a:p>
            <a:pPr>
              <a:lnSpc>
                <a:spcPct val="70000"/>
              </a:lnSpc>
              <a:spcBef>
                <a:spcPct val="0"/>
              </a:spcBef>
            </a:pPr>
            <a:endParaRPr lang="ru-RU" sz="3600" dirty="0" smtClean="0">
              <a:latin typeface="Times New Roman" pitchFamily="18" charset="0"/>
            </a:endParaRPr>
          </a:p>
        </p:txBody>
      </p:sp>
      <p:pic>
        <p:nvPicPr>
          <p:cNvPr id="4" name="Picture 1"/>
          <p:cNvPicPr>
            <a:picLocks noChangeAspect="1" noChangeArrowheads="1"/>
          </p:cNvPicPr>
          <p:nvPr/>
        </p:nvPicPr>
        <p:blipFill>
          <a:blip r:embed="rId2" cstate="print"/>
          <a:srcRect/>
          <a:stretch>
            <a:fillRect/>
          </a:stretch>
        </p:blipFill>
        <p:spPr bwMode="auto">
          <a:xfrm>
            <a:off x="3347864" y="404664"/>
            <a:ext cx="2016224" cy="1656184"/>
          </a:xfrm>
          <a:prstGeom prst="rect">
            <a:avLst/>
          </a:prstGeom>
          <a:ln w="9525">
            <a:noFill/>
            <a:miter lim="800000"/>
            <a:headEnd/>
            <a:tailEnd/>
          </a:ln>
          <a:effectLst>
            <a:glow rad="63500">
              <a:schemeClr val="accent1">
                <a:satMod val="175000"/>
                <a:alpha val="40000"/>
              </a:schemeClr>
            </a:glow>
            <a:outerShdw blurRad="50800" dist="38100" dir="5400000" algn="t"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7544" y="404664"/>
            <a:ext cx="8352927" cy="576064"/>
          </a:xfrm>
        </p:spPr>
        <p:txBody>
          <a:bodyPr>
            <a:normAutofit fontScale="90000"/>
          </a:bodyPr>
          <a:lstStyle/>
          <a:p>
            <a:pPr algn="ctr" fontAlgn="auto">
              <a:spcAft>
                <a:spcPts val="0"/>
              </a:spcAft>
              <a:defRPr/>
            </a:pPr>
            <a:r>
              <a:rPr lang="ru-RU" sz="2000" dirty="0">
                <a:solidFill>
                  <a:schemeClr val="tx1"/>
                </a:solidFill>
                <a:effectLst/>
                <a:latin typeface="Arial" pitchFamily="34" charset="0"/>
                <a:cs typeface="Arial" pitchFamily="34" charset="0"/>
              </a:rPr>
              <a:t>Основные показатели социально-экономического развития </a:t>
            </a:r>
            <a:r>
              <a:rPr lang="ru-RU" sz="2000" dirty="0" smtClean="0">
                <a:solidFill>
                  <a:schemeClr val="tx1"/>
                </a:solidFill>
                <a:effectLst/>
                <a:latin typeface="Arial" pitchFamily="34" charset="0"/>
                <a:cs typeface="Arial" pitchFamily="34" charset="0"/>
              </a:rPr>
              <a:t/>
            </a:r>
            <a:br>
              <a:rPr lang="ru-RU" sz="2000" dirty="0" smtClean="0">
                <a:solidFill>
                  <a:schemeClr val="tx1"/>
                </a:solidFill>
                <a:effectLst/>
                <a:latin typeface="Arial" pitchFamily="34" charset="0"/>
                <a:cs typeface="Arial" pitchFamily="34" charset="0"/>
              </a:rPr>
            </a:br>
            <a:r>
              <a:rPr lang="ru-RU" sz="2000" dirty="0" smtClean="0">
                <a:solidFill>
                  <a:schemeClr val="tx1"/>
                </a:solidFill>
                <a:effectLst/>
                <a:latin typeface="Arial" pitchFamily="34" charset="0"/>
                <a:cs typeface="Arial" pitchFamily="34" charset="0"/>
              </a:rPr>
              <a:t> </a:t>
            </a:r>
            <a:r>
              <a:rPr lang="ru-RU" sz="2000" dirty="0">
                <a:solidFill>
                  <a:schemeClr val="tx1"/>
                </a:solidFill>
                <a:effectLst/>
                <a:latin typeface="Arial" pitchFamily="34" charset="0"/>
                <a:cs typeface="Arial" pitchFamily="34" charset="0"/>
              </a:rPr>
              <a:t>города Ковров за </a:t>
            </a:r>
            <a:r>
              <a:rPr lang="ru-RU" sz="2000" dirty="0" smtClean="0">
                <a:solidFill>
                  <a:schemeClr val="tx1"/>
                </a:solidFill>
                <a:effectLst/>
                <a:latin typeface="Arial" pitchFamily="34" charset="0"/>
                <a:cs typeface="Arial" pitchFamily="34" charset="0"/>
              </a:rPr>
              <a:t>2018 </a:t>
            </a:r>
            <a:r>
              <a:rPr lang="ru-RU" sz="2000" dirty="0">
                <a:solidFill>
                  <a:schemeClr val="tx1"/>
                </a:solidFill>
                <a:effectLst/>
                <a:latin typeface="Arial" pitchFamily="34" charset="0"/>
                <a:cs typeface="Arial" pitchFamily="34" charset="0"/>
              </a:rPr>
              <a:t>год</a:t>
            </a:r>
            <a:r>
              <a:rPr lang="ru-RU" sz="3600" dirty="0">
                <a:solidFill>
                  <a:schemeClr val="tx1"/>
                </a:solidFill>
                <a:effectLst/>
                <a:latin typeface="Arial" pitchFamily="34" charset="0"/>
                <a:cs typeface="Arial" pitchFamily="34" charset="0"/>
              </a:rPr>
              <a:t> </a:t>
            </a:r>
          </a:p>
        </p:txBody>
      </p:sp>
      <p:graphicFrame>
        <p:nvGraphicFramePr>
          <p:cNvPr id="9346" name="Group 130"/>
          <p:cNvGraphicFramePr>
            <a:graphicFrameLocks noGrp="1"/>
          </p:cNvGraphicFramePr>
          <p:nvPr>
            <p:ph type="tbl" idx="1"/>
          </p:nvPr>
        </p:nvGraphicFramePr>
        <p:xfrm>
          <a:off x="1042988" y="1341438"/>
          <a:ext cx="7413625" cy="4897139"/>
        </p:xfrm>
        <a:graphic>
          <a:graphicData uri="http://schemas.openxmlformats.org/drawingml/2006/table">
            <a:tbl>
              <a:tblPr/>
              <a:tblGrid>
                <a:gridCol w="3455987"/>
                <a:gridCol w="1303338"/>
                <a:gridCol w="1304925"/>
                <a:gridCol w="1349375"/>
              </a:tblGrid>
              <a:tr h="673100">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rgbClr val="002060"/>
                          </a:solidFill>
                          <a:effectLst/>
                          <a:latin typeface="Times New Roman" pitchFamily="18" charset="0"/>
                        </a:rPr>
                        <a:t>Показатели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rgbClr val="002060"/>
                          </a:solidFill>
                          <a:effectLst/>
                          <a:latin typeface="Times New Roman" pitchFamily="18" charset="0"/>
                        </a:rPr>
                        <a:t>2017 г.</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rgbClr val="002060"/>
                          </a:solidFill>
                          <a:effectLst/>
                          <a:latin typeface="Times New Roman" pitchFamily="18" charset="0"/>
                        </a:rPr>
                        <a:t>2018 г.</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err="1" smtClean="0">
                          <a:ln>
                            <a:noFill/>
                          </a:ln>
                          <a:solidFill>
                            <a:srgbClr val="002060"/>
                          </a:solidFill>
                          <a:effectLst/>
                          <a:latin typeface="Times New Roman" pitchFamily="18" charset="0"/>
                        </a:rPr>
                        <a:t>Справочно</a:t>
                      </a:r>
                      <a:r>
                        <a:rPr kumimoji="0" lang="ru-RU" sz="1200" b="1" i="0" u="none" strike="noStrike" cap="none" normalizeH="0" baseline="0" dirty="0" smtClean="0">
                          <a:ln>
                            <a:noFill/>
                          </a:ln>
                          <a:solidFill>
                            <a:srgbClr val="002060"/>
                          </a:solidFill>
                          <a:effectLst/>
                          <a:latin typeface="Times New Roman" pitchFamily="18" charset="0"/>
                        </a:rPr>
                        <a:t>: </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rgbClr val="002060"/>
                          </a:solidFill>
                          <a:effectLst/>
                          <a:latin typeface="Times New Roman" pitchFamily="18" charset="0"/>
                        </a:rPr>
                        <a:t>2018 г. </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rgbClr val="002060"/>
                          </a:solidFill>
                          <a:effectLst/>
                          <a:latin typeface="Times New Roman" pitchFamily="18" charset="0"/>
                        </a:rPr>
                        <a:t>к 2017 г.</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67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Оборот организаций по всем видам деятельности*, млн. руб.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83 903,3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81 265,9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96,9%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4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Отгружено товаров собственного производства, выполнено работ и услуг собственными силами по чистым видам экономической деятельности* (млн. руб.)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70 554,4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66 252,8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93,9 %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40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Объем строительных подрядных работ * (млн. руб.)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445,8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935,9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в сопоставимой оценке  181,7%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31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Введено в действие жилья общей площадью (тыс. кв. 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62,8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53,9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smtClean="0">
                          <a:ln>
                            <a:noFill/>
                          </a:ln>
                          <a:solidFill>
                            <a:schemeClr val="tx1"/>
                          </a:solidFill>
                          <a:effectLst/>
                          <a:latin typeface="Times New Roman" pitchFamily="18" charset="0"/>
                        </a:rPr>
                        <a:t>85,8%</a:t>
                      </a: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04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Оборот розничной торговли во всех каналах реализации (млн. руб.)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17 556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18 987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В товарной массе </a:t>
                      </a:r>
                      <a:r>
                        <a:rPr kumimoji="0" lang="ru-RU" sz="1200" b="1" i="0" u="none" strike="noStrike" cap="none" normalizeH="0" baseline="0" smtClean="0">
                          <a:ln>
                            <a:noFill/>
                          </a:ln>
                          <a:solidFill>
                            <a:schemeClr val="tx1"/>
                          </a:solidFill>
                          <a:effectLst/>
                          <a:latin typeface="Times New Roman" pitchFamily="18" charset="0"/>
                        </a:rPr>
                        <a:t>– 104,5 </a:t>
                      </a:r>
                      <a:r>
                        <a:rPr kumimoji="0" lang="ru-RU" sz="1200" b="1" i="0" u="none" strike="noStrike" cap="none" normalizeH="0" baseline="0" dirty="0" smtClean="0">
                          <a:ln>
                            <a:noFill/>
                          </a:ln>
                          <a:solidFill>
                            <a:schemeClr val="tx1"/>
                          </a:solidFill>
                          <a:effectLst/>
                          <a:latin typeface="Times New Roman" pitchFamily="18"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031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Финансовый результат деятельности предприятий за январь-декабрь, прибыль*, млн. руб.</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8 133,2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10 259,4</a:t>
                      </a: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126,1%</a:t>
                      </a: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44" name="Group 56"/>
          <p:cNvGraphicFramePr>
            <a:graphicFrameLocks noGrp="1"/>
          </p:cNvGraphicFramePr>
          <p:nvPr>
            <p:ph type="tbl" idx="1"/>
          </p:nvPr>
        </p:nvGraphicFramePr>
        <p:xfrm>
          <a:off x="755576" y="1052513"/>
          <a:ext cx="7920879" cy="1601619"/>
        </p:xfrm>
        <a:graphic>
          <a:graphicData uri="http://schemas.openxmlformats.org/drawingml/2006/table">
            <a:tbl>
              <a:tblPr/>
              <a:tblGrid>
                <a:gridCol w="3760753"/>
                <a:gridCol w="1421099"/>
                <a:gridCol w="1421099"/>
                <a:gridCol w="1317928"/>
              </a:tblGrid>
              <a:tr h="79231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Среднемесячная номинальная зарплата в расчете на 1 работника</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Январь-декабрь </a:t>
                      </a:r>
                      <a:r>
                        <a:rPr kumimoji="0" lang="ru-RU" sz="1200" b="1" i="0" u="none" strike="noStrike" cap="none" normalizeH="0" baseline="0" dirty="0" smtClean="0">
                          <a:ln>
                            <a:noFill/>
                          </a:ln>
                          <a:solidFill>
                            <a:schemeClr val="tx1"/>
                          </a:solidFill>
                          <a:effectLst/>
                          <a:latin typeface="Times New Roman" pitchFamily="18" charset="0"/>
                        </a:rPr>
                        <a:t>* (руб.)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34 197,1</a:t>
                      </a: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38 132,0</a:t>
                      </a: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111,9%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498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Признано безработными за год (чел.)</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1 103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919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83,3%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smtClean="0">
                          <a:ln>
                            <a:noFill/>
                          </a:ln>
                          <a:solidFill>
                            <a:schemeClr val="tx1"/>
                          </a:solidFill>
                          <a:effectLst/>
                          <a:latin typeface="Times New Roman" pitchFamily="18" charset="0"/>
                        </a:rPr>
                        <a:t>Уровень безработицы на конец года,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0,25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527" name="Rectangle 46"/>
          <p:cNvSpPr>
            <a:spLocks noChangeArrowheads="1"/>
          </p:cNvSpPr>
          <p:nvPr/>
        </p:nvSpPr>
        <p:spPr bwMode="auto">
          <a:xfrm>
            <a:off x="1116013" y="3314700"/>
            <a:ext cx="7632700" cy="366713"/>
          </a:xfrm>
          <a:prstGeom prst="rect">
            <a:avLst/>
          </a:prstGeom>
          <a:noFill/>
          <a:ln w="9525">
            <a:noFill/>
            <a:miter lim="800000"/>
            <a:headEnd/>
            <a:tailEnd/>
          </a:ln>
        </p:spPr>
        <p:txBody>
          <a:bodyPr anchor="ctr">
            <a:spAutoFit/>
          </a:bodyPr>
          <a:lstStyle/>
          <a:p>
            <a:r>
              <a:rPr kumimoji="0" lang="ru-RU" sz="1400" b="1" dirty="0">
                <a:latin typeface="Times New Roman" pitchFamily="18" charset="0"/>
              </a:rPr>
              <a:t>* По организациям, не относящимся к субъектам малого предпринимательства</a:t>
            </a:r>
            <a:r>
              <a:rPr kumimoji="0" lang="ru-RU" dirty="0">
                <a:latin typeface="Times New Roman" pitchFamily="18" charset="0"/>
              </a:rPr>
              <a:t>             </a:t>
            </a:r>
            <a:r>
              <a:rPr kumimoji="0" lang="ru-RU" dirty="0">
                <a:solidFill>
                  <a:schemeClr val="tx2">
                    <a:lumMod val="75000"/>
                  </a:schemeClr>
                </a:solidFill>
                <a:latin typeface="Times New Roman" pitchFamily="18" charset="0"/>
              </a:rPr>
              <a:t>   </a:t>
            </a:r>
          </a:p>
        </p:txBody>
      </p:sp>
      <p:sp>
        <p:nvSpPr>
          <p:cNvPr id="21528" name="Rectangle 48"/>
          <p:cNvSpPr>
            <a:spLocks noChangeArrowheads="1"/>
          </p:cNvSpPr>
          <p:nvPr/>
        </p:nvSpPr>
        <p:spPr bwMode="auto">
          <a:xfrm>
            <a:off x="684213" y="3877386"/>
            <a:ext cx="8064500" cy="1661993"/>
          </a:xfrm>
          <a:prstGeom prst="rect">
            <a:avLst/>
          </a:prstGeom>
          <a:noFill/>
          <a:ln w="9525">
            <a:noFill/>
            <a:miter lim="800000"/>
            <a:headEnd/>
            <a:tailEnd/>
          </a:ln>
        </p:spPr>
        <p:txBody>
          <a:bodyPr wrap="square" anchor="ctr">
            <a:spAutoFit/>
          </a:bodyPr>
          <a:lstStyle/>
          <a:p>
            <a:pPr algn="just"/>
            <a:r>
              <a:rPr kumimoji="0" lang="ru-RU" sz="1400" dirty="0">
                <a:latin typeface="Times New Roman" pitchFamily="18" charset="0"/>
              </a:rPr>
              <a:t>     В </a:t>
            </a:r>
            <a:r>
              <a:rPr kumimoji="0" lang="ru-RU" sz="1400" dirty="0" smtClean="0">
                <a:latin typeface="Times New Roman" pitchFamily="18" charset="0"/>
              </a:rPr>
              <a:t>январе-декабре 2018 года </a:t>
            </a:r>
            <a:r>
              <a:rPr kumimoji="0" lang="ru-RU" sz="1400" dirty="0">
                <a:latin typeface="Times New Roman" pitchFamily="18" charset="0"/>
              </a:rPr>
              <a:t>в </a:t>
            </a:r>
            <a:r>
              <a:rPr kumimoji="0" lang="ru-RU" sz="1400" dirty="0" err="1">
                <a:latin typeface="Times New Roman" pitchFamily="18" charset="0"/>
              </a:rPr>
              <a:t>Коврове</a:t>
            </a:r>
            <a:r>
              <a:rPr kumimoji="0" lang="ru-RU" sz="1400" dirty="0">
                <a:latin typeface="Times New Roman" pitchFamily="18" charset="0"/>
              </a:rPr>
              <a:t> осуществляли финансово-хозяйственную деятельность </a:t>
            </a:r>
            <a:r>
              <a:rPr kumimoji="0" lang="ru-RU" sz="1400" dirty="0" smtClean="0">
                <a:latin typeface="Times New Roman" pitchFamily="18" charset="0"/>
              </a:rPr>
              <a:t>187 </a:t>
            </a:r>
            <a:r>
              <a:rPr kumimoji="0" lang="ru-RU" sz="1400" dirty="0">
                <a:latin typeface="Times New Roman" pitchFamily="18" charset="0"/>
              </a:rPr>
              <a:t>крупных и средних </a:t>
            </a:r>
            <a:r>
              <a:rPr kumimoji="0" lang="ru-RU" sz="1400" dirty="0" smtClean="0">
                <a:latin typeface="Times New Roman" pitchFamily="18" charset="0"/>
              </a:rPr>
              <a:t>предприятий</a:t>
            </a:r>
            <a:r>
              <a:rPr kumimoji="0" lang="ru-RU" sz="1400" dirty="0">
                <a:latin typeface="Times New Roman" pitchFamily="18" charset="0"/>
              </a:rPr>
              <a:t>, где трудились </a:t>
            </a:r>
            <a:r>
              <a:rPr kumimoji="0" lang="ru-RU" sz="1400" dirty="0" smtClean="0">
                <a:latin typeface="Times New Roman" pitchFamily="18" charset="0"/>
              </a:rPr>
              <a:t>39 961</a:t>
            </a:r>
            <a:r>
              <a:rPr kumimoji="0" lang="ru-RU" sz="1400" dirty="0" smtClean="0">
                <a:latin typeface="Times New Roman" pitchFamily="18" charset="0"/>
              </a:rPr>
              <a:t> работник. </a:t>
            </a:r>
            <a:r>
              <a:rPr kumimoji="0" lang="ru-RU" sz="1400" dirty="0" smtClean="0">
                <a:latin typeface="Times New Roman" pitchFamily="18" charset="0"/>
              </a:rPr>
              <a:t>Наибольшего роста </a:t>
            </a:r>
            <a:r>
              <a:rPr kumimoji="0" lang="ru-RU" sz="1400" dirty="0">
                <a:latin typeface="Times New Roman" pitchFamily="18" charset="0"/>
              </a:rPr>
              <a:t>объема отгруженной продукции достигли организации по </a:t>
            </a:r>
            <a:r>
              <a:rPr kumimoji="0" lang="ru-RU" sz="1400" dirty="0" smtClean="0">
                <a:latin typeface="Times New Roman" pitchFamily="18" charset="0"/>
              </a:rPr>
              <a:t>производству машин и оборудования, не включенных в другие группировки, - 113,8%. Наибольший объем отгруженных товаров и услуг –        55 088,5 млн.рублей (83,1% от общего объема) в отчетном периоде приходится на промышленное производство.        </a:t>
            </a:r>
            <a:endParaRPr kumimoji="0" lang="ru-RU" sz="1400" dirty="0">
              <a:latin typeface="Times New Roman" pitchFamily="18" charset="0"/>
            </a:endParaRPr>
          </a:p>
          <a:p>
            <a:r>
              <a:rPr kumimoji="0" lang="ru-RU" dirty="0">
                <a:solidFill>
                  <a:srgbClr val="FF0000"/>
                </a:solidFill>
                <a:latin typeface="Times New Roman" pitchFamily="18"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63888" y="116632"/>
            <a:ext cx="5184576" cy="2031325"/>
          </a:xfrm>
          <a:prstGeom prst="rect">
            <a:avLst/>
          </a:prstGeom>
        </p:spPr>
        <p:txBody>
          <a:bodyPr wrap="square">
            <a:spAutoFit/>
          </a:bodyPr>
          <a:lstStyle/>
          <a:p>
            <a:pPr algn="just"/>
            <a:r>
              <a:rPr lang="ru-RU" sz="1400" dirty="0" smtClean="0">
                <a:latin typeface="Times New Roman" pitchFamily="18" charset="0"/>
                <a:cs typeface="Times New Roman" pitchFamily="18" charset="0"/>
              </a:rPr>
              <a:t>           1 и 2 сентября в </a:t>
            </a:r>
            <a:r>
              <a:rPr lang="ru-RU" sz="1400" dirty="0" err="1" smtClean="0">
                <a:latin typeface="Times New Roman" pitchFamily="18" charset="0"/>
                <a:cs typeface="Times New Roman" pitchFamily="18" charset="0"/>
              </a:rPr>
              <a:t>Коврове</a:t>
            </a:r>
            <a:r>
              <a:rPr lang="ru-RU" sz="1400" dirty="0" smtClean="0">
                <a:latin typeface="Times New Roman" pitchFamily="18" charset="0"/>
                <a:cs typeface="Times New Roman" pitchFamily="18" charset="0"/>
              </a:rPr>
              <a:t> прошли торжества, посвящённые 240-летию образования города. Первое мероприятие юбилея -праздник городского первого звонка.  Далее праздник продолжился театрализованным представлением «МЫ!!!». Это было масштабное действие, в котором отражены исторические вехи </a:t>
            </a:r>
            <a:r>
              <a:rPr lang="ru-RU" sz="1400" dirty="0" err="1" smtClean="0">
                <a:latin typeface="Times New Roman" pitchFamily="18" charset="0"/>
                <a:cs typeface="Times New Roman" pitchFamily="18" charset="0"/>
              </a:rPr>
              <a:t>Коврова</a:t>
            </a:r>
            <a:r>
              <a:rPr lang="ru-RU" sz="1400" dirty="0" smtClean="0">
                <a:latin typeface="Times New Roman" pitchFamily="18" charset="0"/>
                <a:cs typeface="Times New Roman" pitchFamily="18" charset="0"/>
              </a:rPr>
              <a:t>. В нём приняли участие более 1,5 тысяч человек: воспитанников творческих и спортивных коллективов </a:t>
            </a:r>
            <a:r>
              <a:rPr lang="ru-RU" sz="1400" dirty="0" err="1" smtClean="0">
                <a:latin typeface="Times New Roman" pitchFamily="18" charset="0"/>
                <a:cs typeface="Times New Roman" pitchFamily="18" charset="0"/>
              </a:rPr>
              <a:t>Коврова</a:t>
            </a:r>
            <a:r>
              <a:rPr lang="ru-RU" sz="1400" dirty="0" smtClean="0">
                <a:latin typeface="Times New Roman" pitchFamily="18" charset="0"/>
                <a:cs typeface="Times New Roman" pitchFamily="18" charset="0"/>
              </a:rPr>
              <a:t>. </a:t>
            </a:r>
          </a:p>
          <a:p>
            <a:pPr algn="just"/>
            <a:r>
              <a:rPr lang="ru-RU" sz="1400" dirty="0" smtClean="0">
                <a:latin typeface="Times New Roman" pitchFamily="18" charset="0"/>
                <a:cs typeface="Times New Roman" pitchFamily="18" charset="0"/>
              </a:rPr>
              <a:t>             Далее праздник продолжался на различных площадках города и закончился грандиозным салютом.</a:t>
            </a:r>
            <a:endParaRPr lang="ru-RU" sz="1400" dirty="0">
              <a:latin typeface="Times New Roman" pitchFamily="18" charset="0"/>
              <a:cs typeface="Times New Roman" pitchFamily="18" charset="0"/>
            </a:endParaRPr>
          </a:p>
        </p:txBody>
      </p:sp>
      <p:pic>
        <p:nvPicPr>
          <p:cNvPr id="90113" name="Picture 1"/>
          <p:cNvPicPr>
            <a:picLocks noChangeAspect="1" noChangeArrowheads="1"/>
          </p:cNvPicPr>
          <p:nvPr/>
        </p:nvPicPr>
        <p:blipFill>
          <a:blip r:embed="rId2" cstate="print"/>
          <a:srcRect/>
          <a:stretch>
            <a:fillRect/>
          </a:stretch>
        </p:blipFill>
        <p:spPr bwMode="auto">
          <a:xfrm>
            <a:off x="179513" y="116632"/>
            <a:ext cx="3240359" cy="2016224"/>
          </a:xfrm>
          <a:prstGeom prst="rect">
            <a:avLst/>
          </a:prstGeom>
          <a:noFill/>
          <a:ln w="9525">
            <a:noFill/>
            <a:miter lim="800000"/>
            <a:headEnd/>
            <a:tailEnd/>
          </a:ln>
        </p:spPr>
      </p:pic>
      <p:pic>
        <p:nvPicPr>
          <p:cNvPr id="90114" name="Picture 2"/>
          <p:cNvPicPr>
            <a:picLocks noChangeAspect="1" noChangeArrowheads="1"/>
          </p:cNvPicPr>
          <p:nvPr/>
        </p:nvPicPr>
        <p:blipFill>
          <a:blip r:embed="rId3" cstate="print"/>
          <a:srcRect/>
          <a:stretch>
            <a:fillRect/>
          </a:stretch>
        </p:blipFill>
        <p:spPr bwMode="auto">
          <a:xfrm>
            <a:off x="179512" y="2276872"/>
            <a:ext cx="3240360" cy="2088232"/>
          </a:xfrm>
          <a:prstGeom prst="rect">
            <a:avLst/>
          </a:prstGeom>
          <a:noFill/>
          <a:ln w="9525">
            <a:noFill/>
            <a:miter lim="800000"/>
            <a:headEnd/>
            <a:tailEnd/>
          </a:ln>
        </p:spPr>
      </p:pic>
      <p:pic>
        <p:nvPicPr>
          <p:cNvPr id="90115" name="Picture 3"/>
          <p:cNvPicPr>
            <a:picLocks noChangeAspect="1" noChangeArrowheads="1"/>
          </p:cNvPicPr>
          <p:nvPr/>
        </p:nvPicPr>
        <p:blipFill>
          <a:blip r:embed="rId4" cstate="print"/>
          <a:srcRect/>
          <a:stretch>
            <a:fillRect/>
          </a:stretch>
        </p:blipFill>
        <p:spPr bwMode="auto">
          <a:xfrm>
            <a:off x="179513" y="4509120"/>
            <a:ext cx="3240360" cy="2160240"/>
          </a:xfrm>
          <a:prstGeom prst="rect">
            <a:avLst/>
          </a:prstGeom>
          <a:noFill/>
          <a:ln w="9525">
            <a:noFill/>
            <a:miter lim="800000"/>
            <a:headEnd/>
            <a:tailEnd/>
          </a:ln>
        </p:spPr>
      </p:pic>
      <p:pic>
        <p:nvPicPr>
          <p:cNvPr id="90116" name="Picture 4"/>
          <p:cNvPicPr>
            <a:picLocks noChangeAspect="1" noChangeArrowheads="1"/>
          </p:cNvPicPr>
          <p:nvPr/>
        </p:nvPicPr>
        <p:blipFill>
          <a:blip r:embed="rId5" cstate="print"/>
          <a:srcRect/>
          <a:stretch>
            <a:fillRect/>
          </a:stretch>
        </p:blipFill>
        <p:spPr bwMode="auto">
          <a:xfrm>
            <a:off x="3635896" y="4437112"/>
            <a:ext cx="3240360" cy="2232248"/>
          </a:xfrm>
          <a:prstGeom prst="rect">
            <a:avLst/>
          </a:prstGeom>
          <a:noFill/>
          <a:ln w="9525">
            <a:noFill/>
            <a:miter lim="800000"/>
            <a:headEnd/>
            <a:tailEnd/>
          </a:ln>
        </p:spPr>
      </p:pic>
      <p:pic>
        <p:nvPicPr>
          <p:cNvPr id="90117" name="Picture 5"/>
          <p:cNvPicPr>
            <a:picLocks noChangeAspect="1" noChangeArrowheads="1"/>
          </p:cNvPicPr>
          <p:nvPr/>
        </p:nvPicPr>
        <p:blipFill>
          <a:blip r:embed="rId6" cstate="print"/>
          <a:srcRect/>
          <a:stretch>
            <a:fillRect/>
          </a:stretch>
        </p:blipFill>
        <p:spPr bwMode="auto">
          <a:xfrm>
            <a:off x="5796136" y="2132856"/>
            <a:ext cx="3168352" cy="216024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491880" y="116632"/>
            <a:ext cx="5472608" cy="4401205"/>
          </a:xfrm>
          <a:prstGeom prst="rect">
            <a:avLst/>
          </a:prstGeom>
        </p:spPr>
        <p:txBody>
          <a:bodyPr wrap="square">
            <a:spAutoFit/>
          </a:bodyPr>
          <a:lstStyle/>
          <a:p>
            <a:pPr algn="just">
              <a:buFont typeface="Wingdings" pitchFamily="2" charset="2"/>
              <a:buNone/>
            </a:pPr>
            <a:r>
              <a:rPr lang="ru-RU" sz="1100" dirty="0" smtClean="0">
                <a:solidFill>
                  <a:srgbClr val="002060"/>
                </a:solidFill>
                <a:latin typeface="Times New Roman" pitchFamily="18" charset="0"/>
              </a:rPr>
              <a:t>           </a:t>
            </a:r>
            <a:r>
              <a:rPr lang="ru-RU" sz="1400" dirty="0" smtClean="0">
                <a:solidFill>
                  <a:srgbClr val="002060"/>
                </a:solidFill>
                <a:latin typeface="Times New Roman" pitchFamily="18" charset="0"/>
              </a:rPr>
              <a:t>С 2017 года в городе </a:t>
            </a:r>
            <a:r>
              <a:rPr lang="ru-RU" sz="1400" dirty="0" err="1" smtClean="0">
                <a:solidFill>
                  <a:srgbClr val="002060"/>
                </a:solidFill>
                <a:latin typeface="Times New Roman" pitchFamily="18" charset="0"/>
              </a:rPr>
              <a:t>Коврове</a:t>
            </a:r>
            <a:r>
              <a:rPr lang="ru-RU" sz="1400" dirty="0" smtClean="0">
                <a:solidFill>
                  <a:srgbClr val="002060"/>
                </a:solidFill>
                <a:latin typeface="Times New Roman" pitchFamily="18" charset="0"/>
              </a:rPr>
              <a:t> реализуется приоритетный проект «Формирование комфортной городской среды».  </a:t>
            </a:r>
          </a:p>
          <a:p>
            <a:pPr algn="just"/>
            <a:r>
              <a:rPr lang="ru-RU" sz="1400" dirty="0" smtClean="0">
                <a:solidFill>
                  <a:srgbClr val="002060"/>
                </a:solidFill>
                <a:latin typeface="Times New Roman" pitchFamily="18" charset="0"/>
              </a:rPr>
              <a:t>         </a:t>
            </a:r>
            <a:r>
              <a:rPr lang="ru-RU" sz="1400" dirty="0" smtClean="0">
                <a:latin typeface="Times New Roman" pitchFamily="18" charset="0"/>
                <a:cs typeface="Times New Roman" pitchFamily="18" charset="0"/>
              </a:rPr>
              <a:t>В рамках программы «Благоустройство территории города </a:t>
            </a:r>
            <a:r>
              <a:rPr lang="ru-RU" sz="1400" dirty="0" err="1" smtClean="0">
                <a:latin typeface="Times New Roman" pitchFamily="18" charset="0"/>
                <a:cs typeface="Times New Roman" pitchFamily="18" charset="0"/>
              </a:rPr>
              <a:t>Коврова</a:t>
            </a:r>
            <a:r>
              <a:rPr lang="ru-RU" sz="1400" dirty="0" smtClean="0">
                <a:latin typeface="Times New Roman" pitchFamily="18" charset="0"/>
                <a:cs typeface="Times New Roman" pitchFamily="18" charset="0"/>
              </a:rPr>
              <a:t>  в 2018-2022 г.г.» в 2018 году были благоустроены:</a:t>
            </a:r>
          </a:p>
          <a:p>
            <a:pPr lvl="0" algn="just"/>
            <a:r>
              <a:rPr lang="ru-RU" sz="1400" dirty="0" smtClean="0">
                <a:latin typeface="Times New Roman" pitchFamily="18" charset="0"/>
                <a:cs typeface="Times New Roman" pitchFamily="18" charset="0"/>
              </a:rPr>
              <a:t>12 дворовых территорий (22 многоквартирных дома), 1 городская площадь (Площадь победы) ,1 сквер (по ул.Чернышевского),</a:t>
            </a:r>
          </a:p>
          <a:p>
            <a:pPr lvl="0" algn="just"/>
            <a:r>
              <a:rPr lang="ru-RU" sz="1400" dirty="0" smtClean="0">
                <a:latin typeface="Times New Roman" pitchFamily="18" charset="0"/>
                <a:cs typeface="Times New Roman" pitchFamily="18" charset="0"/>
              </a:rPr>
              <a:t>2 городских парка (Малеева и  </a:t>
            </a:r>
            <a:r>
              <a:rPr lang="ru-RU" sz="1400" dirty="0" err="1" smtClean="0">
                <a:latin typeface="Times New Roman" pitchFamily="18" charset="0"/>
                <a:cs typeface="Times New Roman" pitchFamily="18" charset="0"/>
              </a:rPr>
              <a:t>Кангина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Экскаваторостроителей</a:t>
            </a:r>
            <a:r>
              <a:rPr lang="ru-RU" sz="1400" dirty="0" smtClean="0">
                <a:latin typeface="Times New Roman" pitchFamily="18" charset="0"/>
                <a:cs typeface="Times New Roman" pitchFamily="18" charset="0"/>
              </a:rPr>
              <a:t>).</a:t>
            </a:r>
          </a:p>
          <a:p>
            <a:pPr algn="just"/>
            <a:r>
              <a:rPr lang="ru-RU" sz="1400" dirty="0" smtClean="0">
                <a:latin typeface="Times New Roman" pitchFamily="18" charset="0"/>
                <a:cs typeface="Times New Roman" pitchFamily="18" charset="0"/>
              </a:rPr>
              <a:t>Общая стоимость работ, реализованных в рамках программы в 2018 году, составила 73,9 млн.руб. </a:t>
            </a:r>
          </a:p>
          <a:p>
            <a:pPr algn="just"/>
            <a:r>
              <a:rPr lang="ru-RU" sz="1400" dirty="0" smtClean="0">
                <a:latin typeface="Times New Roman" pitchFamily="18" charset="0"/>
                <a:cs typeface="Times New Roman" pitchFamily="18" charset="0"/>
              </a:rPr>
              <a:t>         Сквер на ул. Чернышевского изменился до неузнаваемости.  </a:t>
            </a: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Н</a:t>
            </a:r>
            <a:r>
              <a:rPr lang="ru-RU" sz="1400" dirty="0" smtClean="0">
                <a:latin typeface="Times New Roman" pitchFamily="18" charset="0"/>
                <a:cs typeface="Times New Roman" pitchFamily="18" charset="0"/>
              </a:rPr>
              <a:t>а </a:t>
            </a:r>
            <a:r>
              <a:rPr lang="ru-RU" sz="1400" dirty="0" smtClean="0">
                <a:latin typeface="Times New Roman" pitchFamily="18" charset="0"/>
                <a:cs typeface="Times New Roman" pitchFamily="18" charset="0"/>
              </a:rPr>
              <a:t>территории появились современные лавочки и вымощенные </a:t>
            </a:r>
            <a:r>
              <a:rPr lang="ru-RU" sz="1400" dirty="0" smtClean="0">
                <a:latin typeface="Times New Roman" pitchFamily="18" charset="0"/>
                <a:cs typeface="Times New Roman" pitchFamily="18" charset="0"/>
              </a:rPr>
              <a:t>дорожки, посажены каштаны и клены. 1 </a:t>
            </a:r>
            <a:r>
              <a:rPr lang="ru-RU" sz="1400" dirty="0" smtClean="0">
                <a:latin typeface="Times New Roman" pitchFamily="18" charset="0"/>
                <a:cs typeface="Times New Roman" pitchFamily="18" charset="0"/>
              </a:rPr>
              <a:t>сентября, в рамках празднования 240-летия города </a:t>
            </a:r>
            <a:r>
              <a:rPr lang="ru-RU" sz="1400" dirty="0" err="1" smtClean="0">
                <a:latin typeface="Times New Roman" pitchFamily="18" charset="0"/>
                <a:cs typeface="Times New Roman" pitchFamily="18" charset="0"/>
              </a:rPr>
              <a:t>Коврова</a:t>
            </a:r>
            <a:r>
              <a:rPr lang="ru-RU" sz="1400" dirty="0" smtClean="0">
                <a:latin typeface="Times New Roman" pitchFamily="18" charset="0"/>
                <a:cs typeface="Times New Roman" pitchFamily="18" charset="0"/>
              </a:rPr>
              <a:t>, в литературном сквере открыли бюст писателю Сергею Никитину. </a:t>
            </a:r>
          </a:p>
          <a:p>
            <a:pPr algn="just"/>
            <a:r>
              <a:rPr lang="ru-RU" sz="1400" dirty="0" smtClean="0">
                <a:latin typeface="Times New Roman" pitchFamily="18" charset="0"/>
                <a:cs typeface="Times New Roman" pitchFamily="18" charset="0"/>
              </a:rPr>
              <a:t>         В 2018 году выполнен 1 этап из </a:t>
            </a:r>
            <a:r>
              <a:rPr lang="ru-RU" sz="1400" dirty="0" smtClean="0">
                <a:latin typeface="Times New Roman" pitchFamily="18" charset="0"/>
                <a:cs typeface="Times New Roman" pitchFamily="18" charset="0"/>
              </a:rPr>
              <a:t>пяти </a:t>
            </a:r>
            <a:r>
              <a:rPr lang="ru-RU" sz="1400" dirty="0" smtClean="0">
                <a:latin typeface="Times New Roman" pitchFamily="18" charset="0"/>
                <a:cs typeface="Times New Roman" pitchFamily="18" charset="0"/>
              </a:rPr>
              <a:t>благоустройства парка </a:t>
            </a:r>
            <a:r>
              <a:rPr lang="ru-RU" sz="1400" dirty="0" err="1" smtClean="0">
                <a:latin typeface="Times New Roman" pitchFamily="18" charset="0"/>
                <a:cs typeface="Times New Roman" pitchFamily="18" charset="0"/>
              </a:rPr>
              <a:t>Экскаваторостроителей</a:t>
            </a:r>
            <a:r>
              <a:rPr lang="ru-RU" sz="1400" dirty="0" smtClean="0">
                <a:latin typeface="Times New Roman" pitchFamily="18" charset="0"/>
                <a:cs typeface="Times New Roman" pitchFamily="18" charset="0"/>
              </a:rPr>
              <a:t>.</a:t>
            </a:r>
          </a:p>
          <a:p>
            <a:pPr algn="just"/>
            <a:r>
              <a:rPr lang="ru-RU" sz="1400" dirty="0" smtClean="0">
                <a:latin typeface="Times New Roman" pitchFamily="18" charset="0"/>
                <a:cs typeface="Times New Roman" pitchFamily="18" charset="0"/>
              </a:rPr>
              <a:t>         Кроме того, на средства гранта, полученного за реализацию программы благоустройства в 2017 году, с добавлением средств местного бюджета был выполнен первый этап благоустройства площади </a:t>
            </a:r>
            <a:r>
              <a:rPr lang="ru-RU" sz="1400" dirty="0" smtClean="0">
                <a:latin typeface="Times New Roman" pitchFamily="18" charset="0"/>
                <a:cs typeface="Times New Roman" pitchFamily="18" charset="0"/>
              </a:rPr>
              <a:t> 200-летия</a:t>
            </a:r>
            <a:r>
              <a:rPr lang="ru-RU" sz="1400" dirty="0" smtClean="0">
                <a:latin typeface="Times New Roman" pitchFamily="18" charset="0"/>
                <a:cs typeface="Times New Roman" pitchFamily="18" charset="0"/>
              </a:rPr>
              <a:t>.</a:t>
            </a:r>
            <a:r>
              <a:rPr lang="ru-RU" sz="1400" dirty="0" smtClean="0">
                <a:solidFill>
                  <a:srgbClr val="002060"/>
                </a:solidFill>
                <a:latin typeface="Times New Roman" pitchFamily="18" charset="0"/>
              </a:rPr>
              <a:t>                </a:t>
            </a:r>
          </a:p>
        </p:txBody>
      </p:sp>
      <p:pic>
        <p:nvPicPr>
          <p:cNvPr id="87042" name="Picture 2"/>
          <p:cNvPicPr>
            <a:picLocks noChangeAspect="1" noChangeArrowheads="1"/>
          </p:cNvPicPr>
          <p:nvPr/>
        </p:nvPicPr>
        <p:blipFill>
          <a:blip r:embed="rId3" cstate="print"/>
          <a:srcRect/>
          <a:stretch>
            <a:fillRect/>
          </a:stretch>
        </p:blipFill>
        <p:spPr bwMode="auto">
          <a:xfrm>
            <a:off x="107505" y="116633"/>
            <a:ext cx="3384376" cy="1944215"/>
          </a:xfrm>
          <a:prstGeom prst="rect">
            <a:avLst/>
          </a:prstGeom>
          <a:noFill/>
          <a:ln w="9525">
            <a:noFill/>
            <a:miter lim="800000"/>
            <a:headEnd/>
            <a:tailEnd/>
          </a:ln>
        </p:spPr>
      </p:pic>
      <p:pic>
        <p:nvPicPr>
          <p:cNvPr id="87043" name="Picture 3"/>
          <p:cNvPicPr>
            <a:picLocks noChangeAspect="1" noChangeArrowheads="1"/>
          </p:cNvPicPr>
          <p:nvPr/>
        </p:nvPicPr>
        <p:blipFill>
          <a:blip r:embed="rId4" cstate="print"/>
          <a:srcRect/>
          <a:stretch>
            <a:fillRect/>
          </a:stretch>
        </p:blipFill>
        <p:spPr bwMode="auto">
          <a:xfrm>
            <a:off x="107505" y="2204864"/>
            <a:ext cx="3384376" cy="2160240"/>
          </a:xfrm>
          <a:prstGeom prst="rect">
            <a:avLst/>
          </a:prstGeom>
          <a:noFill/>
          <a:ln w="9525">
            <a:noFill/>
            <a:miter lim="800000"/>
            <a:headEnd/>
            <a:tailEnd/>
          </a:ln>
        </p:spPr>
      </p:pic>
      <p:pic>
        <p:nvPicPr>
          <p:cNvPr id="87044" name="Picture 4"/>
          <p:cNvPicPr>
            <a:picLocks noChangeAspect="1" noChangeArrowheads="1"/>
          </p:cNvPicPr>
          <p:nvPr/>
        </p:nvPicPr>
        <p:blipFill>
          <a:blip r:embed="rId5" cstate="print"/>
          <a:srcRect/>
          <a:stretch>
            <a:fillRect/>
          </a:stretch>
        </p:blipFill>
        <p:spPr bwMode="auto">
          <a:xfrm>
            <a:off x="107505" y="4509120"/>
            <a:ext cx="3384376" cy="2232248"/>
          </a:xfrm>
          <a:prstGeom prst="rect">
            <a:avLst/>
          </a:prstGeom>
          <a:noFill/>
          <a:ln w="9525">
            <a:noFill/>
            <a:miter lim="800000"/>
            <a:headEnd/>
            <a:tailEnd/>
          </a:ln>
        </p:spPr>
      </p:pic>
      <p:pic>
        <p:nvPicPr>
          <p:cNvPr id="87045" name="Picture 5" descr="F:\БЮДЖЕТ ДЛЯ ГРАЖДАН\5b90f7b8e2bde.jpg"/>
          <p:cNvPicPr>
            <a:picLocks noChangeAspect="1" noChangeArrowheads="1"/>
          </p:cNvPicPr>
          <p:nvPr/>
        </p:nvPicPr>
        <p:blipFill>
          <a:blip r:embed="rId6" cstate="print"/>
          <a:srcRect/>
          <a:stretch>
            <a:fillRect/>
          </a:stretch>
        </p:blipFill>
        <p:spPr bwMode="auto">
          <a:xfrm>
            <a:off x="3635896" y="4869160"/>
            <a:ext cx="2664296" cy="1872208"/>
          </a:xfrm>
          <a:prstGeom prst="rect">
            <a:avLst/>
          </a:prstGeom>
          <a:noFill/>
        </p:spPr>
      </p:pic>
      <p:pic>
        <p:nvPicPr>
          <p:cNvPr id="87046" name="Picture 6"/>
          <p:cNvPicPr>
            <a:picLocks noChangeAspect="1" noChangeArrowheads="1"/>
          </p:cNvPicPr>
          <p:nvPr/>
        </p:nvPicPr>
        <p:blipFill>
          <a:blip r:embed="rId7" cstate="print"/>
          <a:srcRect/>
          <a:stretch>
            <a:fillRect/>
          </a:stretch>
        </p:blipFill>
        <p:spPr bwMode="auto">
          <a:xfrm>
            <a:off x="6444208" y="4869160"/>
            <a:ext cx="2520280" cy="1855563"/>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Grp="1" noChangeArrowheads="1"/>
          </p:cNvSpPr>
          <p:nvPr>
            <p:ph idx="4294967295"/>
          </p:nvPr>
        </p:nvSpPr>
        <p:spPr>
          <a:xfrm>
            <a:off x="3635896" y="333375"/>
            <a:ext cx="5184576" cy="4031729"/>
          </a:xfrm>
        </p:spPr>
        <p:txBody>
          <a:bodyPr>
            <a:normAutofit/>
          </a:bodyPr>
          <a:lstStyle/>
          <a:p>
            <a:pPr algn="just">
              <a:buNone/>
            </a:pPr>
            <a:r>
              <a:rPr lang="ru-RU" sz="900" dirty="0" smtClean="0">
                <a:solidFill>
                  <a:srgbClr val="FFFF00"/>
                </a:solidFill>
              </a:rPr>
              <a:t>                          </a:t>
            </a:r>
            <a:r>
              <a:rPr lang="ru-RU" sz="1400" dirty="0" smtClean="0">
                <a:latin typeface="Times New Roman" pitchFamily="18" charset="0"/>
                <a:cs typeface="Times New Roman" pitchFamily="18" charset="0"/>
              </a:rPr>
              <a:t>В  2017 году началась реализация амбициозного и важного для города  </a:t>
            </a:r>
            <a:r>
              <a:rPr lang="ru-RU" sz="1400" dirty="0" err="1" smtClean="0">
                <a:latin typeface="Times New Roman" pitchFamily="18" charset="0"/>
                <a:cs typeface="Times New Roman" pitchFamily="18" charset="0"/>
              </a:rPr>
              <a:t>Коврова</a:t>
            </a:r>
            <a:r>
              <a:rPr lang="ru-RU" sz="1400" dirty="0" smtClean="0">
                <a:latin typeface="Times New Roman" pitchFamily="18" charset="0"/>
                <a:cs typeface="Times New Roman" pitchFamily="18" charset="0"/>
              </a:rPr>
              <a:t> проекта – создание </a:t>
            </a:r>
            <a:r>
              <a:rPr lang="ru-RU" sz="1400" b="1" dirty="0" smtClean="0">
                <a:latin typeface="Times New Roman" pitchFamily="18" charset="0"/>
                <a:cs typeface="Times New Roman" pitchFamily="18" charset="0"/>
              </a:rPr>
              <a:t>музея Воинской Славы.  </a:t>
            </a:r>
            <a:r>
              <a:rPr lang="ru-RU" sz="1400" dirty="0" smtClean="0">
                <a:latin typeface="Times New Roman" pitchFamily="18" charset="0"/>
                <a:cs typeface="Times New Roman" pitchFamily="18" charset="0"/>
              </a:rPr>
              <a:t>Первая очередь</a:t>
            </a:r>
            <a:r>
              <a:rPr lang="ru-RU" sz="1400" b="1"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музея, а именно Исторический лазерный тир с дополненной реальностью с использованием нескольких образцов оружия, производимых на </a:t>
            </a:r>
            <a:r>
              <a:rPr lang="ru-RU" sz="1400" dirty="0" err="1" smtClean="0">
                <a:latin typeface="Times New Roman" pitchFamily="18" charset="0"/>
                <a:cs typeface="Times New Roman" pitchFamily="18" charset="0"/>
              </a:rPr>
              <a:t>Ковровских</a:t>
            </a:r>
            <a:r>
              <a:rPr lang="ru-RU" sz="1400" dirty="0" smtClean="0">
                <a:latin typeface="Times New Roman" pitchFamily="18" charset="0"/>
                <a:cs typeface="Times New Roman" pitchFamily="18" charset="0"/>
              </a:rPr>
              <a:t> предприятиях, открыт в 2018 году. Плановая дата открытия всего музейного комплекса – 2020год.</a:t>
            </a:r>
          </a:p>
          <a:p>
            <a:pPr algn="just">
              <a:lnSpc>
                <a:spcPct val="80000"/>
              </a:lnSpc>
              <a:buNone/>
            </a:pPr>
            <a:r>
              <a:rPr lang="ru-RU" sz="1400" dirty="0" smtClean="0">
                <a:latin typeface="Times New Roman" pitchFamily="18" charset="0"/>
                <a:cs typeface="Times New Roman" pitchFamily="18" charset="0"/>
              </a:rPr>
              <a:t>                </a:t>
            </a:r>
          </a:p>
          <a:p>
            <a:pPr algn="just">
              <a:lnSpc>
                <a:spcPct val="80000"/>
              </a:lnSpc>
              <a:buNone/>
            </a:pPr>
            <a:r>
              <a:rPr lang="ru-RU" sz="1400" dirty="0" smtClean="0">
                <a:latin typeface="Times New Roman" pitchFamily="18" charset="0"/>
                <a:cs typeface="Times New Roman" pitchFamily="18" charset="0"/>
              </a:rPr>
              <a:t>                 </a:t>
            </a:r>
            <a:r>
              <a:rPr lang="ru-RU" sz="1400" dirty="0" smtClean="0">
                <a:solidFill>
                  <a:srgbClr val="002060"/>
                </a:solidFill>
                <a:latin typeface="Times New Roman" pitchFamily="18" charset="0"/>
              </a:rPr>
              <a:t>                </a:t>
            </a:r>
          </a:p>
        </p:txBody>
      </p:sp>
      <p:pic>
        <p:nvPicPr>
          <p:cNvPr id="51201" name="Picture 1"/>
          <p:cNvPicPr>
            <a:picLocks noChangeAspect="1" noChangeArrowheads="1"/>
          </p:cNvPicPr>
          <p:nvPr/>
        </p:nvPicPr>
        <p:blipFill>
          <a:blip r:embed="rId2" cstate="print"/>
          <a:srcRect/>
          <a:stretch>
            <a:fillRect/>
          </a:stretch>
        </p:blipFill>
        <p:spPr bwMode="auto">
          <a:xfrm>
            <a:off x="179513" y="116632"/>
            <a:ext cx="3168352" cy="2160240"/>
          </a:xfrm>
          <a:prstGeom prst="rect">
            <a:avLst/>
          </a:prstGeom>
          <a:noFill/>
          <a:ln w="9525">
            <a:noFill/>
            <a:miter lim="800000"/>
            <a:headEnd/>
            <a:tailEnd/>
          </a:ln>
        </p:spPr>
      </p:pic>
      <p:pic>
        <p:nvPicPr>
          <p:cNvPr id="51202" name="Picture 2"/>
          <p:cNvPicPr>
            <a:picLocks noChangeAspect="1" noChangeArrowheads="1"/>
          </p:cNvPicPr>
          <p:nvPr/>
        </p:nvPicPr>
        <p:blipFill>
          <a:blip r:embed="rId3" cstate="print"/>
          <a:srcRect/>
          <a:stretch>
            <a:fillRect/>
          </a:stretch>
        </p:blipFill>
        <p:spPr bwMode="auto">
          <a:xfrm>
            <a:off x="179512" y="2420888"/>
            <a:ext cx="3168352" cy="2016224"/>
          </a:xfrm>
          <a:prstGeom prst="rect">
            <a:avLst/>
          </a:prstGeom>
          <a:noFill/>
          <a:ln w="9525">
            <a:noFill/>
            <a:miter lim="800000"/>
            <a:headEnd/>
            <a:tailEnd/>
          </a:ln>
        </p:spPr>
      </p:pic>
      <p:pic>
        <p:nvPicPr>
          <p:cNvPr id="51203" name="Picture 3"/>
          <p:cNvPicPr>
            <a:picLocks noChangeAspect="1" noChangeArrowheads="1"/>
          </p:cNvPicPr>
          <p:nvPr/>
        </p:nvPicPr>
        <p:blipFill>
          <a:blip r:embed="rId4" cstate="print"/>
          <a:srcRect/>
          <a:stretch>
            <a:fillRect/>
          </a:stretch>
        </p:blipFill>
        <p:spPr bwMode="auto">
          <a:xfrm>
            <a:off x="179512" y="4581127"/>
            <a:ext cx="3168352" cy="2088233"/>
          </a:xfrm>
          <a:prstGeom prst="rect">
            <a:avLst/>
          </a:prstGeom>
          <a:noFill/>
          <a:ln w="9525">
            <a:noFill/>
            <a:miter lim="800000"/>
            <a:headEnd/>
            <a:tailEnd/>
          </a:ln>
        </p:spPr>
      </p:pic>
      <p:sp>
        <p:nvSpPr>
          <p:cNvPr id="86017" name="Rectangle 1"/>
          <p:cNvSpPr>
            <a:spLocks noChangeArrowheads="1"/>
          </p:cNvSpPr>
          <p:nvPr/>
        </p:nvSpPr>
        <p:spPr bwMode="auto">
          <a:xfrm>
            <a:off x="3923928" y="2160502"/>
            <a:ext cx="4896544"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85725" marR="0" lvl="0" indent="-85725"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smtClean="0">
                <a:ln>
                  <a:noFill/>
                </a:ln>
                <a:solidFill>
                  <a:schemeClr val="accent2">
                    <a:lumMod val="50000"/>
                  </a:schemeClr>
                </a:solidFill>
                <a:effectLst/>
                <a:latin typeface="Times New Roman" pitchFamily="18" charset="0"/>
                <a:ea typeface="Times New Roman" pitchFamily="18" charset="0"/>
                <a:cs typeface="Times New Roman" pitchFamily="18" charset="0"/>
              </a:rPr>
              <a:t>3 августа в </a:t>
            </a:r>
            <a:r>
              <a:rPr kumimoji="0" lang="ru-RU" sz="1400" b="0" i="0" u="none" strike="noStrike" cap="none" normalizeH="0" baseline="0" dirty="0" err="1" smtClean="0">
                <a:ln>
                  <a:noFill/>
                </a:ln>
                <a:solidFill>
                  <a:schemeClr val="accent2">
                    <a:lumMod val="50000"/>
                  </a:schemeClr>
                </a:solidFill>
                <a:effectLst/>
                <a:latin typeface="Times New Roman" pitchFamily="18" charset="0"/>
                <a:ea typeface="Times New Roman" pitchFamily="18" charset="0"/>
                <a:cs typeface="Times New Roman" pitchFamily="18" charset="0"/>
              </a:rPr>
              <a:t>Коврове</a:t>
            </a:r>
            <a:r>
              <a:rPr kumimoji="0" lang="ru-RU" sz="1400" b="0" i="0" u="none" strike="noStrike" cap="none" normalizeH="0" baseline="0" dirty="0" smtClean="0">
                <a:ln>
                  <a:noFill/>
                </a:ln>
                <a:solidFill>
                  <a:schemeClr val="accent2">
                    <a:lumMod val="50000"/>
                  </a:schemeClr>
                </a:solidFill>
                <a:effectLst/>
                <a:latin typeface="Times New Roman" pitchFamily="18" charset="0"/>
                <a:ea typeface="Times New Roman" pitchFamily="18" charset="0"/>
                <a:cs typeface="Times New Roman" pitchFamily="18" charset="0"/>
              </a:rPr>
              <a:t> открылся еще один музей – </a:t>
            </a:r>
            <a:r>
              <a:rPr kumimoji="0" lang="ru-RU" sz="1400" b="1" i="0" u="none" strike="noStrike" cap="none" normalizeH="0" baseline="0" dirty="0" smtClean="0">
                <a:ln>
                  <a:noFill/>
                </a:ln>
                <a:solidFill>
                  <a:schemeClr val="accent2">
                    <a:lumMod val="50000"/>
                  </a:schemeClr>
                </a:solidFill>
                <a:effectLst/>
                <a:latin typeface="Times New Roman" pitchFamily="18" charset="0"/>
                <a:ea typeface="Times New Roman" pitchFamily="18" charset="0"/>
                <a:cs typeface="Times New Roman" pitchFamily="18" charset="0"/>
              </a:rPr>
              <a:t>Музей </a:t>
            </a:r>
            <a:r>
              <a:rPr kumimoji="0" lang="ru-RU" sz="1400" b="1" i="0" u="none" strike="noStrike" cap="none" normalizeH="0" baseline="0" dirty="0" err="1" smtClean="0">
                <a:ln>
                  <a:noFill/>
                </a:ln>
                <a:solidFill>
                  <a:schemeClr val="accent2">
                    <a:lumMod val="50000"/>
                  </a:schemeClr>
                </a:solidFill>
                <a:effectLst/>
                <a:latin typeface="Times New Roman" pitchFamily="18" charset="0"/>
                <a:ea typeface="Times New Roman" pitchFamily="18" charset="0"/>
                <a:cs typeface="Times New Roman" pitchFamily="18" charset="0"/>
              </a:rPr>
              <a:t>ковровского</a:t>
            </a:r>
            <a:r>
              <a:rPr kumimoji="0" lang="ru-RU" sz="1400" b="1" i="0" u="none" strike="noStrike" cap="none" normalizeH="0" baseline="0" dirty="0" smtClean="0">
                <a:ln>
                  <a:noFill/>
                </a:ln>
                <a:solidFill>
                  <a:schemeClr val="accent2">
                    <a:lumMod val="50000"/>
                  </a:schemeClr>
                </a:solidFill>
                <a:effectLst/>
                <a:latin typeface="Times New Roman" pitchFamily="18" charset="0"/>
                <a:ea typeface="Times New Roman" pitchFamily="18" charset="0"/>
                <a:cs typeface="Times New Roman" pitchFamily="18" charset="0"/>
              </a:rPr>
              <a:t> мотоцикла и спорта</a:t>
            </a:r>
            <a:r>
              <a:rPr kumimoji="0" lang="ru-RU" sz="1400" b="0" i="0" u="none" strike="noStrike" cap="none" normalizeH="0" baseline="0" dirty="0" smtClean="0">
                <a:ln>
                  <a:noFill/>
                </a:ln>
                <a:solidFill>
                  <a:schemeClr val="accent2">
                    <a:lumMod val="50000"/>
                  </a:schemeClr>
                </a:solidFill>
                <a:effectLst/>
                <a:latin typeface="Times New Roman" pitchFamily="18" charset="0"/>
                <a:ea typeface="Times New Roman" pitchFamily="18" charset="0"/>
                <a:cs typeface="Times New Roman" pitchFamily="18" charset="0"/>
              </a:rPr>
              <a:t>. Он располагается на территории спортивного комплекса Ледовый дворец «</a:t>
            </a:r>
            <a:r>
              <a:rPr kumimoji="0" lang="ru-RU" sz="1400" b="0" i="0" u="none" strike="noStrike" cap="none" normalizeH="0" baseline="0" dirty="0" err="1" smtClean="0">
                <a:ln>
                  <a:noFill/>
                </a:ln>
                <a:solidFill>
                  <a:schemeClr val="accent2">
                    <a:lumMod val="50000"/>
                  </a:schemeClr>
                </a:solidFill>
                <a:effectLst/>
                <a:latin typeface="Times New Roman" pitchFamily="18" charset="0"/>
                <a:ea typeface="Times New Roman" pitchFamily="18" charset="0"/>
                <a:cs typeface="Times New Roman" pitchFamily="18" charset="0"/>
              </a:rPr>
              <a:t>Ковровец</a:t>
            </a:r>
            <a:r>
              <a:rPr kumimoji="0" lang="ru-RU" sz="1400" b="0" i="0" u="none" strike="noStrike" cap="none" normalizeH="0" baseline="0" dirty="0" smtClean="0">
                <a:ln>
                  <a:noFill/>
                </a:ln>
                <a:solidFill>
                  <a:schemeClr val="accent2">
                    <a:lumMod val="50000"/>
                  </a:schemeClr>
                </a:solidFill>
                <a:effectLst/>
                <a:latin typeface="Times New Roman" pitchFamily="18" charset="0"/>
                <a:ea typeface="Times New Roman" pitchFamily="18" charset="0"/>
                <a:cs typeface="Times New Roman" pitchFamily="18" charset="0"/>
              </a:rPr>
              <a:t>». По распоряжению администрации города выставочное помещение на первом этаже комплекса было передано в безвозмездную аренду </a:t>
            </a:r>
            <a:r>
              <a:rPr kumimoji="0" lang="ru-RU" sz="1400" b="0" i="0" u="none" strike="noStrike" cap="none" normalizeH="0" baseline="0" dirty="0" err="1" smtClean="0">
                <a:ln>
                  <a:noFill/>
                </a:ln>
                <a:solidFill>
                  <a:schemeClr val="accent2">
                    <a:lumMod val="50000"/>
                  </a:schemeClr>
                </a:solidFill>
                <a:effectLst/>
                <a:latin typeface="Times New Roman" pitchFamily="18" charset="0"/>
                <a:ea typeface="Times New Roman" pitchFamily="18" charset="0"/>
                <a:cs typeface="Times New Roman" pitchFamily="18" charset="0"/>
              </a:rPr>
              <a:t>Ковровскому</a:t>
            </a:r>
            <a:r>
              <a:rPr kumimoji="0" lang="ru-RU" sz="1400" b="0" i="0" u="none" strike="noStrike" cap="none" normalizeH="0" baseline="0" dirty="0" smtClean="0">
                <a:ln>
                  <a:noFill/>
                </a:ln>
                <a:solidFill>
                  <a:schemeClr val="accent2">
                    <a:lumMod val="50000"/>
                  </a:schemeClr>
                </a:solidFill>
                <a:effectLst/>
                <a:latin typeface="Times New Roman" pitchFamily="18" charset="0"/>
                <a:ea typeface="Times New Roman" pitchFamily="18" charset="0"/>
                <a:cs typeface="Times New Roman" pitchFamily="18" charset="0"/>
              </a:rPr>
              <a:t> историко-мемориальному музею для организации там Музея </a:t>
            </a:r>
            <a:r>
              <a:rPr kumimoji="0" lang="ru-RU" sz="1400" b="0" i="0" u="none" strike="noStrike" cap="none" normalizeH="0" baseline="0" dirty="0" err="1" smtClean="0">
                <a:ln>
                  <a:noFill/>
                </a:ln>
                <a:solidFill>
                  <a:schemeClr val="accent2">
                    <a:lumMod val="50000"/>
                  </a:schemeClr>
                </a:solidFill>
                <a:effectLst/>
                <a:latin typeface="Times New Roman" pitchFamily="18" charset="0"/>
                <a:ea typeface="Times New Roman" pitchFamily="18" charset="0"/>
                <a:cs typeface="Times New Roman" pitchFamily="18" charset="0"/>
              </a:rPr>
              <a:t>ковровского</a:t>
            </a:r>
            <a:r>
              <a:rPr kumimoji="0" lang="ru-RU" sz="1400" b="0" i="0" u="none" strike="noStrike" cap="none" normalizeH="0" baseline="0" dirty="0" smtClean="0">
                <a:ln>
                  <a:noFill/>
                </a:ln>
                <a:solidFill>
                  <a:schemeClr val="accent2">
                    <a:lumMod val="50000"/>
                  </a:schemeClr>
                </a:solidFill>
                <a:effectLst/>
                <a:latin typeface="Times New Roman" pitchFamily="18" charset="0"/>
                <a:ea typeface="Times New Roman" pitchFamily="18" charset="0"/>
                <a:cs typeface="Times New Roman" pitchFamily="18" charset="0"/>
              </a:rPr>
              <a:t> мотоцикла.</a:t>
            </a:r>
            <a:endParaRPr kumimoji="0" lang="ru-RU" sz="1400" b="0" i="0" u="none" strike="noStrike" cap="none" normalizeH="0" baseline="0" dirty="0" smtClean="0">
              <a:ln>
                <a:noFill/>
              </a:ln>
              <a:solidFill>
                <a:schemeClr val="accent2">
                  <a:lumMod val="50000"/>
                </a:schemeClr>
              </a:solidFill>
              <a:effectLst/>
              <a:latin typeface="Times New Roman" pitchFamily="18" charset="0"/>
              <a:cs typeface="Times New Roman" pitchFamily="18" charset="0"/>
            </a:endParaRPr>
          </a:p>
        </p:txBody>
      </p:sp>
      <p:pic>
        <p:nvPicPr>
          <p:cNvPr id="86018" name="Picture 2"/>
          <p:cNvPicPr>
            <a:picLocks noChangeAspect="1" noChangeArrowheads="1"/>
          </p:cNvPicPr>
          <p:nvPr/>
        </p:nvPicPr>
        <p:blipFill>
          <a:blip r:embed="rId5" cstate="print"/>
          <a:srcRect/>
          <a:stretch>
            <a:fillRect/>
          </a:stretch>
        </p:blipFill>
        <p:spPr bwMode="auto">
          <a:xfrm>
            <a:off x="3563888" y="4149079"/>
            <a:ext cx="5328592" cy="2520281"/>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ChangeArrowheads="1"/>
          </p:cNvSpPr>
          <p:nvPr/>
        </p:nvSpPr>
        <p:spPr bwMode="auto">
          <a:xfrm>
            <a:off x="3347864" y="289905"/>
            <a:ext cx="5400600"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Одним из значимых плановых мероприятий стало проведение в </a:t>
            </a:r>
            <a:r>
              <a:rPr kumimoji="0" lang="ru-RU" sz="14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г.Коврове</a:t>
            </a: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в</a:t>
            </a: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2018 году Чемпионата Европы по мотоболу. В рамках подготовки в 2017-2018 году проводилась реконструкция стадиона МАУ СК «Мотодром», включающая в себя строительство трибун на 5 тыс. человек, строительство </a:t>
            </a:r>
            <a:r>
              <a:rPr kumimoji="0" lang="ru-RU" sz="1400" b="0" i="0" u="none" strike="noStrike" cap="none" normalizeH="0" baseline="0" dirty="0" err="1" smtClean="0">
                <a:ln>
                  <a:noFill/>
                </a:ln>
                <a:solidFill>
                  <a:srgbClr val="000000"/>
                </a:solidFill>
                <a:effectLst/>
                <a:latin typeface="Times New Roman" pitchFamily="18" charset="0"/>
                <a:ea typeface="Times New Roman" pitchFamily="18" charset="0"/>
                <a:cs typeface="Times New Roman" pitchFamily="18" charset="0"/>
              </a:rPr>
              <a:t>картодрома</a:t>
            </a: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и площадки для игры в мотобол. Финансирование проекта производилось за счет </a:t>
            </a: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бюджета </a:t>
            </a:r>
            <a:r>
              <a:rPr kumimoji="0" lang="ru-RU" sz="14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области и муниципалитета. Общая стоимость строительства составляет 183 млн.руб. </a:t>
            </a:r>
            <a:endPar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lvl="0" indent="449263" algn="just" eaLnBrk="0" hangingPunct="0"/>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Международное спортивное мероприятие с участием команд из шести стран: Россия, Германия, Литва, Голландия, Франция, Белоруссия проходило с 6 по 12 августа 2018 года на обновленном спортивном объекте – реконструированном стадионе и трибунах МАУ СК «Мотодром». </a:t>
            </a:r>
            <a:r>
              <a:rPr kumimoji="0" lang="ru-RU" sz="1400" dirty="0" smtClean="0">
                <a:latin typeface="Times New Roman" pitchFamily="18" charset="0"/>
                <a:ea typeface="Times New Roman" pitchFamily="18" charset="0"/>
                <a:cs typeface="Times New Roman" pitchFamily="18" charset="0"/>
              </a:rPr>
              <a:t>Чемпионат Европы по мотоболу посетило более 12 000 зрителей.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Сборная России стала победителем Чемпионата, и основным составом, и юниорским. </a:t>
            </a:r>
            <a:endParaRPr kumimoji="0" lang="ru-RU"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92162" name="Picture 2" descr="F:\БЮДЖЕТ ДЛЯ ГРАЖДАН\5b69b4b6ee4d3.jpg"/>
          <p:cNvPicPr>
            <a:picLocks noChangeAspect="1" noChangeArrowheads="1"/>
          </p:cNvPicPr>
          <p:nvPr/>
        </p:nvPicPr>
        <p:blipFill>
          <a:blip r:embed="rId2" cstate="print"/>
          <a:srcRect/>
          <a:stretch>
            <a:fillRect/>
          </a:stretch>
        </p:blipFill>
        <p:spPr bwMode="auto">
          <a:xfrm>
            <a:off x="3419872" y="3861048"/>
            <a:ext cx="5544616" cy="2808312"/>
          </a:xfrm>
          <a:prstGeom prst="rect">
            <a:avLst/>
          </a:prstGeom>
          <a:noFill/>
        </p:spPr>
      </p:pic>
      <p:pic>
        <p:nvPicPr>
          <p:cNvPr id="92163" name="Picture 3" descr="F:\БЮДЖЕТ ДЛЯ ГРАЖДАН\5b71343841a6f.jpg"/>
          <p:cNvPicPr>
            <a:picLocks noChangeAspect="1" noChangeArrowheads="1"/>
          </p:cNvPicPr>
          <p:nvPr/>
        </p:nvPicPr>
        <p:blipFill>
          <a:blip r:embed="rId3" cstate="print"/>
          <a:srcRect/>
          <a:stretch>
            <a:fillRect/>
          </a:stretch>
        </p:blipFill>
        <p:spPr bwMode="auto">
          <a:xfrm>
            <a:off x="251520" y="260648"/>
            <a:ext cx="2808312" cy="2016224"/>
          </a:xfrm>
          <a:prstGeom prst="rect">
            <a:avLst/>
          </a:prstGeom>
          <a:noFill/>
        </p:spPr>
      </p:pic>
      <p:pic>
        <p:nvPicPr>
          <p:cNvPr id="92164" name="Picture 4" descr="F:\БЮДЖЕТ ДЛЯ ГРАЖДАН\5b7131d2c3309.jpg"/>
          <p:cNvPicPr>
            <a:picLocks noChangeAspect="1" noChangeArrowheads="1"/>
          </p:cNvPicPr>
          <p:nvPr/>
        </p:nvPicPr>
        <p:blipFill>
          <a:blip r:embed="rId4" cstate="print"/>
          <a:srcRect/>
          <a:stretch>
            <a:fillRect/>
          </a:stretch>
        </p:blipFill>
        <p:spPr bwMode="auto">
          <a:xfrm>
            <a:off x="251520" y="2420888"/>
            <a:ext cx="2808312" cy="2016224"/>
          </a:xfrm>
          <a:prstGeom prst="rect">
            <a:avLst/>
          </a:prstGeom>
          <a:noFill/>
        </p:spPr>
      </p:pic>
      <p:pic>
        <p:nvPicPr>
          <p:cNvPr id="92165" name="Picture 5" descr="F:\БЮДЖЕТ ДЛЯ ГРАЖДАН\5b71319d6840f.jpg"/>
          <p:cNvPicPr>
            <a:picLocks noChangeAspect="1" noChangeArrowheads="1"/>
          </p:cNvPicPr>
          <p:nvPr/>
        </p:nvPicPr>
        <p:blipFill>
          <a:blip r:embed="rId5" cstate="print"/>
          <a:srcRect/>
          <a:stretch>
            <a:fillRect/>
          </a:stretch>
        </p:blipFill>
        <p:spPr bwMode="auto">
          <a:xfrm>
            <a:off x="251520" y="4581128"/>
            <a:ext cx="2808312" cy="2088232"/>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60648"/>
            <a:ext cx="8229600" cy="864096"/>
          </a:xfrm>
        </p:spPr>
        <p:txBody>
          <a:bodyPr/>
          <a:lstStyle/>
          <a:p>
            <a:pPr algn="ctr" fontAlgn="auto">
              <a:spcAft>
                <a:spcPts val="0"/>
              </a:spcAft>
              <a:defRPr/>
            </a:pPr>
            <a:r>
              <a:rPr lang="ru-RU" sz="2400" b="1" dirty="0">
                <a:solidFill>
                  <a:srgbClr val="002060"/>
                </a:solidFill>
                <a:effectLst/>
                <a:latin typeface="Times New Roman" pitchFamily="18" charset="0"/>
              </a:rPr>
              <a:t>ИСПОЛНЕНИЕ ГОРОДСКОГО БЮДЖЕТА </a:t>
            </a:r>
            <a:br>
              <a:rPr lang="ru-RU" sz="2400" b="1" dirty="0">
                <a:solidFill>
                  <a:srgbClr val="002060"/>
                </a:solidFill>
                <a:effectLst/>
                <a:latin typeface="Times New Roman" pitchFamily="18" charset="0"/>
              </a:rPr>
            </a:br>
            <a:r>
              <a:rPr lang="ru-RU" sz="2400" b="1" dirty="0">
                <a:solidFill>
                  <a:srgbClr val="002060"/>
                </a:solidFill>
                <a:effectLst/>
                <a:latin typeface="Times New Roman" pitchFamily="18" charset="0"/>
              </a:rPr>
              <a:t>ПО ДОХОДАМ</a:t>
            </a:r>
          </a:p>
        </p:txBody>
      </p:sp>
      <p:sp>
        <p:nvSpPr>
          <p:cNvPr id="23554" name="Rectangle 3"/>
          <p:cNvSpPr>
            <a:spLocks noGrp="1" noChangeArrowheads="1"/>
          </p:cNvSpPr>
          <p:nvPr>
            <p:ph idx="1"/>
          </p:nvPr>
        </p:nvSpPr>
        <p:spPr>
          <a:xfrm>
            <a:off x="457200" y="1556792"/>
            <a:ext cx="8363272" cy="4104456"/>
          </a:xfrm>
        </p:spPr>
        <p:txBody>
          <a:bodyPr/>
          <a:lstStyle/>
          <a:p>
            <a:pPr marL="0" indent="0">
              <a:buFont typeface="Wingdings" pitchFamily="2" charset="2"/>
              <a:buNone/>
            </a:pPr>
            <a:r>
              <a:rPr lang="ru-RU" sz="1400" dirty="0" smtClean="0">
                <a:latin typeface="Times New Roman" pitchFamily="18" charset="0"/>
              </a:rPr>
              <a:t>              </a:t>
            </a:r>
            <a:r>
              <a:rPr lang="ru-RU" sz="1400" dirty="0" smtClean="0">
                <a:solidFill>
                  <a:srgbClr val="002060"/>
                </a:solidFill>
                <a:latin typeface="Times New Roman" pitchFamily="18" charset="0"/>
              </a:rPr>
              <a:t>В 2018 году в бюджет  города поступили доходы в сумме 2 642 255 тыс. руб., что составило    98,8 % утвержденного плана на год. Городской бюджет по доходам  не выполнен на 32 232 тыс. руб. По сравнению с 2017 годом доходы бюджета города в целом увеличились на 199 965 тыс. руб. или на 8 %.</a:t>
            </a:r>
          </a:p>
        </p:txBody>
      </p:sp>
      <p:sp>
        <p:nvSpPr>
          <p:cNvPr id="23555" name="TextBox 4"/>
          <p:cNvSpPr txBox="1">
            <a:spLocks noChangeArrowheads="1"/>
          </p:cNvSpPr>
          <p:nvPr/>
        </p:nvSpPr>
        <p:spPr bwMode="auto">
          <a:xfrm>
            <a:off x="7740650" y="2420938"/>
            <a:ext cx="184150" cy="369887"/>
          </a:xfrm>
          <a:prstGeom prst="rect">
            <a:avLst/>
          </a:prstGeom>
          <a:noFill/>
          <a:ln w="9525">
            <a:noFill/>
            <a:miter lim="800000"/>
            <a:headEnd/>
            <a:tailEnd/>
          </a:ln>
        </p:spPr>
        <p:txBody>
          <a:bodyPr wrap="none">
            <a:spAutoFit/>
          </a:bodyPr>
          <a:lstStyle/>
          <a:p>
            <a:endParaRPr lang="ru-RU"/>
          </a:p>
        </p:txBody>
      </p:sp>
      <p:graphicFrame>
        <p:nvGraphicFramePr>
          <p:cNvPr id="8" name="Схема 7"/>
          <p:cNvGraphicFramePr/>
          <p:nvPr/>
        </p:nvGraphicFramePr>
        <p:xfrm>
          <a:off x="899592" y="2348880"/>
          <a:ext cx="7200800"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4213" y="188913"/>
            <a:ext cx="7920037" cy="1008062"/>
          </a:xfrm>
        </p:spPr>
        <p:txBody>
          <a:bodyPr>
            <a:normAutofit fontScale="90000"/>
          </a:bodyPr>
          <a:lstStyle/>
          <a:p>
            <a:pPr algn="ctr" fontAlgn="auto">
              <a:spcAft>
                <a:spcPts val="0"/>
              </a:spcAft>
              <a:defRPr/>
            </a:pPr>
            <a:r>
              <a:rPr lang="ru-RU" sz="2800" dirty="0">
                <a:solidFill>
                  <a:srgbClr val="FFFF00"/>
                </a:solidFill>
              </a:rPr>
              <a:t>     </a:t>
            </a:r>
            <a:r>
              <a:rPr lang="ru-RU" sz="2800" b="1" dirty="0" smtClean="0">
                <a:solidFill>
                  <a:schemeClr val="tx1"/>
                </a:solidFill>
                <a:effectLst/>
                <a:latin typeface="Times New Roman" pitchFamily="18" charset="0"/>
              </a:rPr>
              <a:t>Структура </a:t>
            </a:r>
            <a:r>
              <a:rPr lang="ru-RU" sz="2800" b="1" dirty="0">
                <a:solidFill>
                  <a:schemeClr val="tx1"/>
                </a:solidFill>
                <a:effectLst/>
                <a:latin typeface="Times New Roman" pitchFamily="18" charset="0"/>
              </a:rPr>
              <a:t>доходов </a:t>
            </a:r>
            <a:br>
              <a:rPr lang="ru-RU" sz="2800" b="1" dirty="0">
                <a:solidFill>
                  <a:schemeClr val="tx1"/>
                </a:solidFill>
                <a:effectLst/>
                <a:latin typeface="Times New Roman" pitchFamily="18" charset="0"/>
              </a:rPr>
            </a:br>
            <a:r>
              <a:rPr lang="ru-RU" sz="2800" b="1" dirty="0" smtClean="0">
                <a:solidFill>
                  <a:schemeClr val="tx1"/>
                </a:solidFill>
                <a:effectLst/>
                <a:latin typeface="Times New Roman" pitchFamily="18" charset="0"/>
              </a:rPr>
              <a:t>городского  </a:t>
            </a:r>
            <a:r>
              <a:rPr lang="ru-RU" sz="2800" b="1" dirty="0">
                <a:solidFill>
                  <a:schemeClr val="tx1"/>
                </a:solidFill>
                <a:effectLst/>
                <a:latin typeface="Times New Roman" pitchFamily="18" charset="0"/>
              </a:rPr>
              <a:t>бюджета в </a:t>
            </a:r>
            <a:r>
              <a:rPr lang="ru-RU" sz="2800" b="1" dirty="0" smtClean="0">
                <a:solidFill>
                  <a:schemeClr val="tx1"/>
                </a:solidFill>
                <a:effectLst/>
                <a:latin typeface="Times New Roman" pitchFamily="18" charset="0"/>
              </a:rPr>
              <a:t>2016-2018  годах</a:t>
            </a:r>
            <a:r>
              <a:rPr lang="ru-RU" sz="2800" dirty="0">
                <a:solidFill>
                  <a:schemeClr val="tx1"/>
                </a:solidFill>
                <a:effectLst/>
              </a:rPr>
              <a:t/>
            </a:r>
            <a:br>
              <a:rPr lang="ru-RU" sz="2800" dirty="0">
                <a:solidFill>
                  <a:schemeClr val="tx1"/>
                </a:solidFill>
                <a:effectLst/>
              </a:rPr>
            </a:br>
            <a:endParaRPr lang="ru-RU" sz="1400" dirty="0">
              <a:solidFill>
                <a:schemeClr val="tx1"/>
              </a:solidFill>
              <a:effectLst/>
            </a:endParaRPr>
          </a:p>
        </p:txBody>
      </p:sp>
      <p:sp>
        <p:nvSpPr>
          <p:cNvPr id="49159"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49156" name="Диаграмма 1"/>
          <p:cNvGraphicFramePr>
            <a:graphicFrameLocks/>
          </p:cNvGraphicFramePr>
          <p:nvPr/>
        </p:nvGraphicFramePr>
        <p:xfrm>
          <a:off x="179512" y="1196752"/>
          <a:ext cx="8784976" cy="4718050"/>
        </p:xfrm>
        <a:graphic>
          <a:graphicData uri="http://schemas.openxmlformats.org/presentationml/2006/ole">
            <p:oleObj spid="_x0000_s49156" name="Worksheet" r:id="rId3" imgW="5667375" imgH="2676525" progId="Excel.Sheet.8">
              <p:embed/>
            </p:oleObj>
          </a:graphicData>
        </a:graphic>
      </p:graphicFrame>
      <p:sp>
        <p:nvSpPr>
          <p:cNvPr id="49160" name="Rectangle 6"/>
          <p:cNvSpPr>
            <a:spLocks noChangeArrowheads="1"/>
          </p:cNvSpPr>
          <p:nvPr/>
        </p:nvSpPr>
        <p:spPr bwMode="auto">
          <a:xfrm>
            <a:off x="0" y="3209925"/>
            <a:ext cx="9144000" cy="0"/>
          </a:xfrm>
          <a:prstGeom prst="rect">
            <a:avLst/>
          </a:prstGeom>
          <a:noFill/>
          <a:ln w="9525">
            <a:noFill/>
            <a:miter lim="800000"/>
            <a:headEnd/>
            <a:tailEnd/>
          </a:ln>
        </p:spPr>
        <p:txBody>
          <a:bodyPr wrap="none" anchor="ctr">
            <a:spAutoFit/>
          </a:bodyPr>
          <a:lstStyle/>
          <a:p>
            <a:endParaRPr lang="ru-RU"/>
          </a:p>
        </p:txBody>
      </p:sp>
      <p:sp>
        <p:nvSpPr>
          <p:cNvPr id="49161" name="Rectangle 7"/>
          <p:cNvSpPr>
            <a:spLocks noChangeArrowheads="1"/>
          </p:cNvSpPr>
          <p:nvPr/>
        </p:nvSpPr>
        <p:spPr bwMode="auto">
          <a:xfrm>
            <a:off x="468313" y="4797152"/>
            <a:ext cx="8262937" cy="523220"/>
          </a:xfrm>
          <a:prstGeom prst="rect">
            <a:avLst/>
          </a:prstGeom>
          <a:noFill/>
          <a:ln w="9525">
            <a:noFill/>
            <a:miter lim="800000"/>
            <a:headEnd/>
            <a:tailEnd/>
          </a:ln>
        </p:spPr>
        <p:txBody>
          <a:bodyPr wrap="square">
            <a:spAutoFit/>
          </a:bodyPr>
          <a:lstStyle/>
          <a:p>
            <a:r>
              <a:rPr kumimoji="0" lang="ru-RU" sz="1400" dirty="0">
                <a:latin typeface="Times New Roman" pitchFamily="18" charset="0"/>
              </a:rPr>
              <a:t/>
            </a:r>
            <a:br>
              <a:rPr kumimoji="0" lang="ru-RU" sz="1400" dirty="0">
                <a:latin typeface="Times New Roman" pitchFamily="18" charset="0"/>
              </a:rPr>
            </a:br>
            <a:endParaRPr kumimoji="0" lang="ru-RU" sz="1400" dirty="0">
              <a:latin typeface="Times New Roman" pitchFamily="18" charset="0"/>
            </a:endParaRPr>
          </a:p>
        </p:txBody>
      </p:sp>
      <p:sp>
        <p:nvSpPr>
          <p:cNvPr id="8" name="TextBox 7"/>
          <p:cNvSpPr txBox="1"/>
          <p:nvPr/>
        </p:nvSpPr>
        <p:spPr>
          <a:xfrm>
            <a:off x="7812360" y="1052736"/>
            <a:ext cx="1101071" cy="338554"/>
          </a:xfrm>
          <a:prstGeom prst="rect">
            <a:avLst/>
          </a:prstGeom>
          <a:noFill/>
        </p:spPr>
        <p:txBody>
          <a:bodyPr wrap="square" rtlCol="0">
            <a:spAutoFit/>
          </a:bodyPr>
          <a:lstStyle/>
          <a:p>
            <a:r>
              <a:rPr lang="ru-RU" sz="1600" dirty="0" smtClean="0">
                <a:latin typeface="Times New Roman" pitchFamily="18" charset="0"/>
                <a:cs typeface="Times New Roman" pitchFamily="18" charset="0"/>
              </a:rPr>
              <a:t>тыс.руб.</a:t>
            </a:r>
            <a:endParaRPr lang="ru-RU" sz="1600" dirty="0">
              <a:latin typeface="Times New Roman" pitchFamily="18" charset="0"/>
              <a:cs typeface="Times New Roman" pitchFamily="18" charset="0"/>
            </a:endParaRPr>
          </a:p>
        </p:txBody>
      </p:sp>
      <p:sp>
        <p:nvSpPr>
          <p:cNvPr id="12" name="Стрелка влево 11"/>
          <p:cNvSpPr/>
          <p:nvPr/>
        </p:nvSpPr>
        <p:spPr>
          <a:xfrm>
            <a:off x="4283968" y="4509120"/>
            <a:ext cx="1224136" cy="484632"/>
          </a:xfrm>
          <a:prstGeom prst="lef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+64 106</a:t>
            </a:r>
            <a:endParaRPr lang="ru-RU" dirty="0">
              <a:solidFill>
                <a:schemeClr val="tx1"/>
              </a:solidFill>
            </a:endParaRPr>
          </a:p>
        </p:txBody>
      </p:sp>
      <p:sp>
        <p:nvSpPr>
          <p:cNvPr id="13" name="Стрелка влево 12"/>
          <p:cNvSpPr/>
          <p:nvPr/>
        </p:nvSpPr>
        <p:spPr>
          <a:xfrm>
            <a:off x="2699792" y="4509120"/>
            <a:ext cx="1368152" cy="504056"/>
          </a:xfrm>
          <a:prstGeom prst="lef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+240 873</a:t>
            </a:r>
            <a:endParaRPr lang="ru-RU" dirty="0">
              <a:solidFill>
                <a:schemeClr val="tx1"/>
              </a:solidFill>
            </a:endParaRPr>
          </a:p>
        </p:txBody>
      </p:sp>
      <p:sp>
        <p:nvSpPr>
          <p:cNvPr id="14" name="Стрелка влево 13"/>
          <p:cNvSpPr/>
          <p:nvPr/>
        </p:nvSpPr>
        <p:spPr>
          <a:xfrm>
            <a:off x="4355976" y="3429000"/>
            <a:ext cx="1152128" cy="432048"/>
          </a:xfrm>
          <a:prstGeom prst="leftArrow">
            <a:avLst>
              <a:gd name="adj1" fmla="val 46069"/>
              <a:gd name="adj2" fmla="val 5196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-15 333</a:t>
            </a:r>
            <a:endParaRPr lang="ru-RU" dirty="0">
              <a:solidFill>
                <a:schemeClr val="tx1"/>
              </a:solidFill>
            </a:endParaRPr>
          </a:p>
        </p:txBody>
      </p:sp>
      <p:sp>
        <p:nvSpPr>
          <p:cNvPr id="15" name="Стрелка влево 14"/>
          <p:cNvSpPr/>
          <p:nvPr/>
        </p:nvSpPr>
        <p:spPr>
          <a:xfrm>
            <a:off x="2843808" y="3212976"/>
            <a:ext cx="1080120" cy="432048"/>
          </a:xfrm>
          <a:prstGeom prst="lef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-8 907</a:t>
            </a:r>
            <a:endParaRPr lang="ru-RU" dirty="0">
              <a:solidFill>
                <a:schemeClr val="tx1"/>
              </a:solidFill>
            </a:endParaRPr>
          </a:p>
        </p:txBody>
      </p:sp>
      <p:sp>
        <p:nvSpPr>
          <p:cNvPr id="16" name="Стрелка влево 15"/>
          <p:cNvSpPr/>
          <p:nvPr/>
        </p:nvSpPr>
        <p:spPr>
          <a:xfrm>
            <a:off x="4427984" y="2420888"/>
            <a:ext cx="1224136" cy="432048"/>
          </a:xfrm>
          <a:prstGeom prst="lef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+74 536</a:t>
            </a:r>
            <a:endParaRPr lang="ru-RU" dirty="0">
              <a:solidFill>
                <a:schemeClr val="tx1"/>
              </a:solidFill>
            </a:endParaRPr>
          </a:p>
        </p:txBody>
      </p:sp>
      <p:sp>
        <p:nvSpPr>
          <p:cNvPr id="17" name="Стрелка влево 16"/>
          <p:cNvSpPr/>
          <p:nvPr/>
        </p:nvSpPr>
        <p:spPr>
          <a:xfrm>
            <a:off x="2771800" y="2420888"/>
            <a:ext cx="1152128" cy="432048"/>
          </a:xfrm>
          <a:prstGeom prst="left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-32 001</a:t>
            </a:r>
            <a:endParaRPr lang="ru-RU" dirty="0">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295400" y="188640"/>
            <a:ext cx="7086600" cy="1152128"/>
          </a:xfrm>
        </p:spPr>
        <p:txBody>
          <a:bodyPr>
            <a:normAutofit/>
          </a:bodyPr>
          <a:lstStyle/>
          <a:p>
            <a:pPr algn="ctr" fontAlgn="auto">
              <a:spcAft>
                <a:spcPts val="0"/>
              </a:spcAft>
              <a:defRPr/>
            </a:pPr>
            <a:r>
              <a:rPr lang="ru-RU" sz="2000" b="1" dirty="0">
                <a:solidFill>
                  <a:schemeClr val="tx1"/>
                </a:solidFill>
                <a:effectLst/>
                <a:latin typeface="Times New Roman" pitchFamily="18" charset="0"/>
              </a:rPr>
              <a:t>ДОЛЯ НАЛОГОВЫХ И НЕНАЛОГОВЫХ ДОХОДОВ </a:t>
            </a:r>
            <a:r>
              <a:rPr lang="ru-RU" sz="2000" b="1" dirty="0" smtClean="0">
                <a:solidFill>
                  <a:schemeClr val="tx1"/>
                </a:solidFill>
                <a:effectLst/>
                <a:latin typeface="Times New Roman" pitchFamily="18" charset="0"/>
              </a:rPr>
              <a:t/>
            </a:r>
            <a:br>
              <a:rPr lang="ru-RU" sz="2000" b="1" dirty="0" smtClean="0">
                <a:solidFill>
                  <a:schemeClr val="tx1"/>
                </a:solidFill>
                <a:effectLst/>
                <a:latin typeface="Times New Roman" pitchFamily="18" charset="0"/>
              </a:rPr>
            </a:br>
            <a:r>
              <a:rPr lang="ru-RU" sz="2000" b="1" dirty="0" smtClean="0">
                <a:solidFill>
                  <a:schemeClr val="tx1"/>
                </a:solidFill>
                <a:effectLst/>
                <a:latin typeface="Times New Roman" pitchFamily="18" charset="0"/>
              </a:rPr>
              <a:t>В </a:t>
            </a:r>
            <a:r>
              <a:rPr lang="ru-RU" sz="2000" b="1" dirty="0">
                <a:solidFill>
                  <a:schemeClr val="tx1"/>
                </a:solidFill>
                <a:effectLst/>
                <a:latin typeface="Times New Roman" pitchFamily="18" charset="0"/>
              </a:rPr>
              <a:t>ОБЩИХ ДОХОДАХ БЮДЖЕТА </a:t>
            </a:r>
            <a:r>
              <a:rPr lang="ru-RU" sz="2000" b="1" dirty="0" smtClean="0">
                <a:solidFill>
                  <a:schemeClr val="tx1"/>
                </a:solidFill>
                <a:effectLst/>
                <a:latin typeface="Times New Roman" pitchFamily="18" charset="0"/>
              </a:rPr>
              <a:t>2015-2018 </a:t>
            </a:r>
            <a:r>
              <a:rPr lang="ru-RU" sz="2000" b="1" dirty="0" err="1" smtClean="0">
                <a:solidFill>
                  <a:schemeClr val="tx1"/>
                </a:solidFill>
                <a:effectLst/>
                <a:latin typeface="Times New Roman" pitchFamily="18" charset="0"/>
              </a:rPr>
              <a:t>гОДАХ</a:t>
            </a:r>
            <a:endParaRPr lang="ru-RU" sz="2000" b="1" dirty="0">
              <a:solidFill>
                <a:schemeClr val="tx1"/>
              </a:solidFill>
              <a:effectLst/>
              <a:latin typeface="Times New Roman" pitchFamily="18" charset="0"/>
            </a:endParaRPr>
          </a:p>
        </p:txBody>
      </p:sp>
      <p:sp>
        <p:nvSpPr>
          <p:cNvPr id="9" name="Диаграмма 8"/>
          <p:cNvSpPr>
            <a:spLocks noGrp="1"/>
          </p:cNvSpPr>
          <p:nvPr>
            <p:ph type="chart" idx="1"/>
          </p:nvPr>
        </p:nvSpPr>
        <p:spPr>
          <a:xfrm>
            <a:off x="1295400" y="2819400"/>
            <a:ext cx="6732984" cy="2337792"/>
          </a:xfrm>
        </p:spPr>
      </p:sp>
      <p:sp>
        <p:nvSpPr>
          <p:cNvPr id="53255"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a:p>
        </p:txBody>
      </p:sp>
      <p:graphicFrame>
        <p:nvGraphicFramePr>
          <p:cNvPr id="53252" name="Object 4"/>
          <p:cNvGraphicFramePr>
            <a:graphicFrameLocks/>
          </p:cNvGraphicFramePr>
          <p:nvPr/>
        </p:nvGraphicFramePr>
        <p:xfrm>
          <a:off x="179512" y="1484784"/>
          <a:ext cx="8679557" cy="5040560"/>
        </p:xfrm>
        <a:graphic>
          <a:graphicData uri="http://schemas.openxmlformats.org/presentationml/2006/ole">
            <p:oleObj spid="_x0000_s53252" name="Worksheet" r:id="rId3" imgW="5686425" imgH="1933575" progId="Excel.Sheet.8">
              <p:embed/>
            </p:oleObj>
          </a:graphicData>
        </a:graphic>
      </p:graphicFrame>
      <p:sp>
        <p:nvSpPr>
          <p:cNvPr id="53256" name="Rectangle 6"/>
          <p:cNvSpPr>
            <a:spLocks noChangeArrowheads="1"/>
          </p:cNvSpPr>
          <p:nvPr/>
        </p:nvSpPr>
        <p:spPr bwMode="auto">
          <a:xfrm>
            <a:off x="0" y="3057525"/>
            <a:ext cx="9144000" cy="0"/>
          </a:xfrm>
          <a:prstGeom prst="rect">
            <a:avLst/>
          </a:prstGeom>
          <a:noFill/>
          <a:ln w="9525">
            <a:noFill/>
            <a:miter lim="800000"/>
            <a:headEnd/>
            <a:tailEnd/>
          </a:ln>
        </p:spPr>
        <p:txBody>
          <a:bodyPr wrap="none" anchor="ctr">
            <a:spAutoFit/>
          </a:bodyPr>
          <a:lstStyle/>
          <a:p>
            <a:endParaRPr lang="ru-RU"/>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188639"/>
            <a:ext cx="7776864" cy="864097"/>
          </a:xfrm>
        </p:spPr>
        <p:txBody>
          <a:bodyPr>
            <a:normAutofit fontScale="90000"/>
          </a:bodyPr>
          <a:lstStyle/>
          <a:p>
            <a:pPr algn="ctr" fontAlgn="auto">
              <a:spcAft>
                <a:spcPts val="0"/>
              </a:spcAft>
              <a:defRPr/>
            </a:pPr>
            <a:r>
              <a:rPr lang="ru-RU" sz="2000" b="1" dirty="0" smtClean="0">
                <a:solidFill>
                  <a:schemeClr val="tx2">
                    <a:satMod val="200000"/>
                  </a:schemeClr>
                </a:solidFill>
                <a:latin typeface="Times New Roman" pitchFamily="18" charset="0"/>
                <a:cs typeface="Times New Roman" pitchFamily="18" charset="0"/>
              </a:rPr>
              <a:t/>
            </a:r>
            <a:br>
              <a:rPr lang="ru-RU" sz="2000" b="1" dirty="0" smtClean="0">
                <a:solidFill>
                  <a:schemeClr val="tx2">
                    <a:satMod val="200000"/>
                  </a:schemeClr>
                </a:solidFill>
                <a:latin typeface="Times New Roman" pitchFamily="18" charset="0"/>
                <a:cs typeface="Times New Roman" pitchFamily="18" charset="0"/>
              </a:rPr>
            </a:br>
            <a:r>
              <a:rPr lang="ru-RU" sz="2000" b="1" dirty="0" smtClean="0">
                <a:solidFill>
                  <a:schemeClr val="tx1"/>
                </a:solidFill>
                <a:effectLst/>
                <a:latin typeface="Times New Roman" pitchFamily="18" charset="0"/>
                <a:cs typeface="Times New Roman" pitchFamily="18" charset="0"/>
              </a:rPr>
              <a:t>ОБЪЕМ И СТРУКТУРА НАЛОГОВЫХ ДОХОДОВ ОТ </a:t>
            </a:r>
            <a:r>
              <a:rPr lang="ru-RU" sz="2000" b="1" smtClean="0">
                <a:solidFill>
                  <a:schemeClr val="tx1"/>
                </a:solidFill>
                <a:effectLst/>
                <a:latin typeface="Times New Roman" pitchFamily="18" charset="0"/>
                <a:cs typeface="Times New Roman" pitchFamily="18" charset="0"/>
              </a:rPr>
              <a:t>ОБЩЕГО ОБЪЕМА  </a:t>
            </a:r>
            <a:r>
              <a:rPr lang="ru-RU" sz="2000" b="1" dirty="0" smtClean="0">
                <a:solidFill>
                  <a:schemeClr val="tx1"/>
                </a:solidFill>
                <a:effectLst/>
                <a:latin typeface="Times New Roman" pitchFamily="18" charset="0"/>
                <a:cs typeface="Times New Roman" pitchFamily="18" charset="0"/>
              </a:rPr>
              <a:t>СОБСТВЕННЫХ ДОХОДОВ </a:t>
            </a:r>
            <a:endParaRPr lang="ru-RU" sz="2000" b="1" dirty="0">
              <a:solidFill>
                <a:schemeClr val="tx1"/>
              </a:solidFill>
              <a:effectLst/>
            </a:endParaRPr>
          </a:p>
        </p:txBody>
      </p:sp>
      <p:graphicFrame>
        <p:nvGraphicFramePr>
          <p:cNvPr id="55298" name="Диаграмма 3"/>
          <p:cNvGraphicFramePr>
            <a:graphicFrameLocks noGrp="1"/>
          </p:cNvGraphicFramePr>
          <p:nvPr>
            <p:ph type="chart" idx="1"/>
          </p:nvPr>
        </p:nvGraphicFramePr>
        <p:xfrm>
          <a:off x="250825" y="1868488"/>
          <a:ext cx="8362950" cy="4133850"/>
        </p:xfrm>
        <a:graphic>
          <a:graphicData uri="http://schemas.openxmlformats.org/presentationml/2006/ole">
            <p:oleObj spid="_x0000_s55298" name="Worksheet" r:id="rId3" imgW="8267700" imgH="4086225" progId="Excel.Sheet.8">
              <p:embed/>
            </p:oleObj>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258888" y="116633"/>
            <a:ext cx="7086600" cy="720080"/>
          </a:xfrm>
        </p:spPr>
        <p:txBody>
          <a:bodyPr>
            <a:normAutofit/>
            <a:scene3d>
              <a:camera prst="orthographicFront"/>
              <a:lightRig rig="soft" dir="t">
                <a:rot lat="0" lon="0" rev="16800000"/>
              </a:lightRig>
            </a:scene3d>
            <a:sp3d prstMaterial="softEdge">
              <a:bevelT w="38100" h="38100"/>
            </a:sp3d>
          </a:bodyPr>
          <a:lstStyle/>
          <a:p>
            <a:pPr algn="ctr" fontAlgn="auto">
              <a:spcAft>
                <a:spcPts val="0"/>
              </a:spcAft>
              <a:defRPr/>
            </a:pPr>
            <a:r>
              <a:rPr lang="ru-RU" dirty="0">
                <a:solidFill>
                  <a:schemeClr val="tx1"/>
                </a:solidFill>
                <a:latin typeface="Arial" pitchFamily="34" charset="0"/>
                <a:cs typeface="Arial" pitchFamily="34" charset="0"/>
              </a:rPr>
              <a:t>Содержание:</a:t>
            </a:r>
          </a:p>
        </p:txBody>
      </p:sp>
      <p:sp>
        <p:nvSpPr>
          <p:cNvPr id="17410" name="Rectangle 3"/>
          <p:cNvSpPr>
            <a:spLocks noGrp="1" noChangeArrowheads="1"/>
          </p:cNvSpPr>
          <p:nvPr>
            <p:ph idx="1"/>
          </p:nvPr>
        </p:nvSpPr>
        <p:spPr>
          <a:xfrm>
            <a:off x="539552" y="1412875"/>
            <a:ext cx="8280598" cy="4759325"/>
          </a:xfrm>
        </p:spPr>
        <p:txBody>
          <a:bodyPr>
            <a:normAutofit fontScale="85000" lnSpcReduction="10000"/>
          </a:bodyPr>
          <a:lstStyle/>
          <a:p>
            <a:r>
              <a:rPr lang="ru-RU" dirty="0" smtClean="0">
                <a:latin typeface="Arial" pitchFamily="34" charset="0"/>
                <a:cs typeface="Arial" pitchFamily="34" charset="0"/>
              </a:rPr>
              <a:t>1. Вводная часть………………………………..……</a:t>
            </a:r>
          </a:p>
          <a:p>
            <a:r>
              <a:rPr lang="ru-RU" dirty="0" smtClean="0">
                <a:latin typeface="Arial" pitchFamily="34" charset="0"/>
                <a:cs typeface="Arial" pitchFamily="34" charset="0"/>
              </a:rPr>
              <a:t>2. Исполнение городского бюджета по доходам …………………………………………………….…….</a:t>
            </a:r>
          </a:p>
          <a:p>
            <a:r>
              <a:rPr lang="ru-RU" dirty="0" smtClean="0">
                <a:latin typeface="Arial" pitchFamily="34" charset="0"/>
                <a:cs typeface="Arial" pitchFamily="34" charset="0"/>
              </a:rPr>
              <a:t>3. Исполнение городского бюджета по расходам …………………………………………………………..</a:t>
            </a:r>
          </a:p>
          <a:p>
            <a:r>
              <a:rPr lang="ru-RU" dirty="0" smtClean="0">
                <a:latin typeface="Arial" pitchFamily="34" charset="0"/>
                <a:cs typeface="Arial" pitchFamily="34" charset="0"/>
              </a:rPr>
              <a:t>4. Источники финансирования дефицита городского бюджета ……………………………..…..</a:t>
            </a:r>
          </a:p>
          <a:p>
            <a:r>
              <a:rPr lang="ru-RU" dirty="0" smtClean="0">
                <a:latin typeface="Arial" pitchFamily="34" charset="0"/>
                <a:cs typeface="Arial" pitchFamily="34" charset="0"/>
              </a:rPr>
              <a:t>5. Итоги реализации муниципальных программ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16632"/>
            <a:ext cx="7848872" cy="1080120"/>
          </a:xfrm>
        </p:spPr>
        <p:txBody>
          <a:bodyPr>
            <a:normAutofit/>
          </a:bodyPr>
          <a:lstStyle/>
          <a:p>
            <a:pPr algn="ctr"/>
            <a:r>
              <a:rPr lang="ru-RU" sz="2800" dirty="0" smtClean="0">
                <a:solidFill>
                  <a:schemeClr val="tx1"/>
                </a:solidFill>
                <a:effectLst/>
              </a:rPr>
              <a:t>Динамика поступления налоговых доходов в </a:t>
            </a:r>
            <a:r>
              <a:rPr lang="ru-RU" sz="2800" dirty="0" smtClean="0">
                <a:solidFill>
                  <a:schemeClr val="tx1"/>
                </a:solidFill>
                <a:effectLst/>
              </a:rPr>
              <a:t>2017-2018 </a:t>
            </a:r>
            <a:r>
              <a:rPr lang="ru-RU" sz="2800" dirty="0" smtClean="0">
                <a:solidFill>
                  <a:schemeClr val="tx1"/>
                </a:solidFill>
                <a:effectLst/>
              </a:rPr>
              <a:t>годах</a:t>
            </a:r>
            <a:endParaRPr lang="ru-RU" sz="2800" dirty="0">
              <a:solidFill>
                <a:schemeClr val="tx1"/>
              </a:solidFill>
              <a:effectLst/>
            </a:endParaRPr>
          </a:p>
        </p:txBody>
      </p:sp>
      <p:graphicFrame>
        <p:nvGraphicFramePr>
          <p:cNvPr id="4" name="Диаграмма 3"/>
          <p:cNvGraphicFramePr>
            <a:graphicFrameLocks noGrp="1"/>
          </p:cNvGraphicFramePr>
          <p:nvPr>
            <p:ph type="chart" idx="1"/>
          </p:nvPr>
        </p:nvGraphicFramePr>
        <p:xfrm>
          <a:off x="467544" y="1196752"/>
          <a:ext cx="8424936" cy="5544616"/>
        </p:xfrm>
        <a:graphic>
          <a:graphicData uri="http://schemas.openxmlformats.org/drawingml/2006/chart">
            <c:chart xmlns:c="http://schemas.openxmlformats.org/drawingml/2006/chart" xmlns:r="http://schemas.openxmlformats.org/officeDocument/2006/relationships" r:id="rId2"/>
          </a:graphicData>
        </a:graphic>
      </p:graphicFrame>
      <p:sp>
        <p:nvSpPr>
          <p:cNvPr id="6" name="Стрелка вправо 5"/>
          <p:cNvSpPr/>
          <p:nvPr/>
        </p:nvSpPr>
        <p:spPr>
          <a:xfrm rot="20196216">
            <a:off x="1582399" y="4355141"/>
            <a:ext cx="737757" cy="414959"/>
          </a:xfrm>
          <a:prstGeom prst="rightArrow">
            <a:avLst>
              <a:gd name="adj1" fmla="val 61503"/>
              <a:gd name="adj2" fmla="val 36396"/>
            </a:avLst>
          </a:prstGeom>
          <a:solidFill>
            <a:schemeClr val="accent5">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latin typeface="Arial" pitchFamily="34" charset="0"/>
                <a:cs typeface="Arial" pitchFamily="34" charset="0"/>
              </a:rPr>
              <a:t>+877</a:t>
            </a:r>
            <a:endParaRPr lang="ru-RU" sz="1200" dirty="0">
              <a:solidFill>
                <a:schemeClr val="tx1"/>
              </a:solidFill>
              <a:latin typeface="Arial" pitchFamily="34" charset="0"/>
              <a:cs typeface="Arial"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188640"/>
            <a:ext cx="7086600" cy="864096"/>
          </a:xfrm>
        </p:spPr>
        <p:txBody>
          <a:bodyPr>
            <a:normAutofit fontScale="90000"/>
          </a:bodyPr>
          <a:lstStyle/>
          <a:p>
            <a:pPr algn="ctr" fontAlgn="auto">
              <a:spcAft>
                <a:spcPts val="0"/>
              </a:spcAft>
              <a:defRPr/>
            </a:pPr>
            <a:r>
              <a:rPr lang="ru-RU" sz="2800" dirty="0" smtClean="0">
                <a:solidFill>
                  <a:schemeClr val="tx1"/>
                </a:solidFill>
                <a:effectLst/>
                <a:latin typeface="Times New Roman" pitchFamily="18" charset="0"/>
                <a:cs typeface="Times New Roman" pitchFamily="18" charset="0"/>
              </a:rPr>
              <a:t>Структура</a:t>
            </a:r>
            <a:br>
              <a:rPr lang="ru-RU" sz="2800" dirty="0" smtClean="0">
                <a:solidFill>
                  <a:schemeClr val="tx1"/>
                </a:solidFill>
                <a:effectLst/>
                <a:latin typeface="Times New Roman" pitchFamily="18" charset="0"/>
                <a:cs typeface="Times New Roman" pitchFamily="18" charset="0"/>
              </a:rPr>
            </a:br>
            <a:r>
              <a:rPr lang="ru-RU" sz="2800" dirty="0" smtClean="0">
                <a:solidFill>
                  <a:schemeClr val="tx1"/>
                </a:solidFill>
                <a:effectLst/>
                <a:latin typeface="Times New Roman" pitchFamily="18" charset="0"/>
                <a:cs typeface="Times New Roman" pitchFamily="18" charset="0"/>
              </a:rPr>
              <a:t>неналоговых доходов</a:t>
            </a:r>
            <a:endParaRPr lang="ru-RU" sz="2800" dirty="0">
              <a:solidFill>
                <a:schemeClr val="tx1"/>
              </a:solidFill>
              <a:effectLst/>
              <a:latin typeface="Times New Roman" pitchFamily="18" charset="0"/>
              <a:cs typeface="Times New Roman" pitchFamily="18" charset="0"/>
            </a:endParaRPr>
          </a:p>
        </p:txBody>
      </p:sp>
      <p:graphicFrame>
        <p:nvGraphicFramePr>
          <p:cNvPr id="56322" name="Диаграмма 3"/>
          <p:cNvGraphicFramePr>
            <a:graphicFrameLocks noGrp="1"/>
          </p:cNvGraphicFramePr>
          <p:nvPr>
            <p:ph type="chart" idx="1"/>
          </p:nvPr>
        </p:nvGraphicFramePr>
        <p:xfrm>
          <a:off x="750888" y="1673225"/>
          <a:ext cx="7642225" cy="4591050"/>
        </p:xfrm>
        <a:graphic>
          <a:graphicData uri="http://schemas.openxmlformats.org/presentationml/2006/ole">
            <p:oleObj spid="_x0000_s56322" name="Worksheet" r:id="rId3" imgW="7515225" imgH="4514850" progId="Excel.Sheet.8">
              <p:embed/>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116632"/>
            <a:ext cx="7086600" cy="1224136"/>
          </a:xfrm>
        </p:spPr>
        <p:txBody>
          <a:bodyPr>
            <a:normAutofit/>
          </a:bodyPr>
          <a:lstStyle/>
          <a:p>
            <a:pPr algn="ctr"/>
            <a:r>
              <a:rPr lang="ru-RU" sz="2400" dirty="0" smtClean="0">
                <a:solidFill>
                  <a:schemeClr val="tx1"/>
                </a:solidFill>
                <a:effectLst/>
              </a:rPr>
              <a:t>Реализация мер по увеличению доходов бюджета города за 2018 год </a:t>
            </a:r>
            <a:endParaRPr lang="ru-RU" sz="2400" dirty="0">
              <a:solidFill>
                <a:schemeClr val="tx1"/>
              </a:solidFill>
              <a:effectLst/>
            </a:endParaRPr>
          </a:p>
        </p:txBody>
      </p:sp>
      <p:graphicFrame>
        <p:nvGraphicFramePr>
          <p:cNvPr id="4" name="Диаграмма 3"/>
          <p:cNvGraphicFramePr>
            <a:graphicFrameLocks noGrp="1"/>
          </p:cNvGraphicFramePr>
          <p:nvPr>
            <p:ph type="chart" idx="1"/>
          </p:nvPr>
        </p:nvGraphicFramePr>
        <p:xfrm>
          <a:off x="323528" y="1412875"/>
          <a:ext cx="8568952" cy="511246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188640"/>
            <a:ext cx="7086600" cy="1008112"/>
          </a:xfrm>
        </p:spPr>
        <p:txBody>
          <a:bodyPr>
            <a:normAutofit/>
          </a:bodyPr>
          <a:lstStyle/>
          <a:p>
            <a:pPr algn="ctr"/>
            <a:r>
              <a:rPr lang="ru-RU" sz="2400" dirty="0" smtClean="0">
                <a:solidFill>
                  <a:schemeClr val="tx1"/>
                </a:solidFill>
                <a:effectLst/>
                <a:latin typeface="Arial" pitchFamily="34" charset="0"/>
                <a:cs typeface="Arial" pitchFamily="34" charset="0"/>
              </a:rPr>
              <a:t>Реализация мер по увеличению доходов бюджета города за 2018 год </a:t>
            </a:r>
            <a:endParaRPr lang="ru-RU" sz="2400" dirty="0">
              <a:solidFill>
                <a:schemeClr val="tx1"/>
              </a:solidFill>
              <a:effectLst/>
              <a:latin typeface="Arial" pitchFamily="34" charset="0"/>
              <a:cs typeface="Arial" pitchFamily="34" charset="0"/>
            </a:endParaRPr>
          </a:p>
        </p:txBody>
      </p:sp>
      <p:graphicFrame>
        <p:nvGraphicFramePr>
          <p:cNvPr id="7" name="Диаграмма 6"/>
          <p:cNvGraphicFramePr>
            <a:graphicFrameLocks noGrp="1"/>
          </p:cNvGraphicFramePr>
          <p:nvPr>
            <p:ph type="chart" idx="1"/>
          </p:nvPr>
        </p:nvGraphicFramePr>
        <p:xfrm>
          <a:off x="539552" y="1196752"/>
          <a:ext cx="8280920" cy="547260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95536" y="620688"/>
            <a:ext cx="7884864" cy="1008087"/>
          </a:xfrm>
        </p:spPr>
        <p:txBody>
          <a:bodyPr>
            <a:normAutofit fontScale="90000"/>
          </a:bodyPr>
          <a:lstStyle/>
          <a:p>
            <a:pPr algn="ctr"/>
            <a:r>
              <a:rPr lang="ru-RU" sz="3100" dirty="0" smtClean="0">
                <a:solidFill>
                  <a:schemeClr val="tx1"/>
                </a:solidFill>
                <a:effectLst/>
              </a:rPr>
              <a:t>Проведение работы МБУ «Город»  по снижению задолженности по плате за пользование муниципальными жилыми помещениями</a:t>
            </a:r>
            <a:r>
              <a:rPr lang="ru-RU" dirty="0" smtClean="0"/>
              <a:t/>
            </a:r>
            <a:br>
              <a:rPr lang="ru-RU" dirty="0" smtClean="0"/>
            </a:br>
            <a:endParaRPr lang="ru-RU" dirty="0"/>
          </a:p>
        </p:txBody>
      </p:sp>
      <p:sp>
        <p:nvSpPr>
          <p:cNvPr id="5" name="Скругленная прямоугольная выноска 4"/>
          <p:cNvSpPr/>
          <p:nvPr/>
        </p:nvSpPr>
        <p:spPr>
          <a:xfrm>
            <a:off x="611560" y="2132856"/>
            <a:ext cx="3528392" cy="1440160"/>
          </a:xfrm>
          <a:prstGeom prst="wedgeRoundRectCallout">
            <a:avLst>
              <a:gd name="adj1" fmla="val -20502"/>
              <a:gd name="adj2" fmla="val 70637"/>
              <a:gd name="adj3" fmla="val 16667"/>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Arial" pitchFamily="34" charset="0"/>
                <a:cs typeface="Arial" pitchFamily="34" charset="0"/>
              </a:rPr>
              <a:t>Досудебные предупреждения должникам – 619</a:t>
            </a:r>
            <a:endParaRPr lang="ru-RU" sz="1600" dirty="0">
              <a:solidFill>
                <a:schemeClr val="tx1"/>
              </a:solidFill>
              <a:latin typeface="Arial" pitchFamily="34" charset="0"/>
              <a:cs typeface="Arial" pitchFamily="34" charset="0"/>
            </a:endParaRPr>
          </a:p>
        </p:txBody>
      </p:sp>
      <p:sp>
        <p:nvSpPr>
          <p:cNvPr id="6" name="Скругленная прямоугольная выноска 5"/>
          <p:cNvSpPr/>
          <p:nvPr/>
        </p:nvSpPr>
        <p:spPr>
          <a:xfrm>
            <a:off x="5004048" y="2132856"/>
            <a:ext cx="3600400" cy="1440160"/>
          </a:xfrm>
          <a:prstGeom prst="wedgeRoundRectCallout">
            <a:avLst>
              <a:gd name="adj1" fmla="val -20557"/>
              <a:gd name="adj2" fmla="val 70158"/>
              <a:gd name="adj3" fmla="val 16667"/>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5148064" y="2276872"/>
            <a:ext cx="3240360" cy="830997"/>
          </a:xfrm>
          <a:prstGeom prst="rect">
            <a:avLst/>
          </a:prstGeom>
          <a:noFill/>
        </p:spPr>
        <p:txBody>
          <a:bodyPr wrap="square" rtlCol="0">
            <a:spAutoFit/>
          </a:bodyPr>
          <a:lstStyle/>
          <a:p>
            <a:r>
              <a:rPr lang="ru-RU" sz="1600" dirty="0" smtClean="0">
                <a:latin typeface="Arial" pitchFamily="34" charset="0"/>
                <a:cs typeface="Arial" pitchFamily="34" charset="0"/>
              </a:rPr>
              <a:t>Заявления в суд о выдаче судебных приказов о взыскании задолженности – 643</a:t>
            </a:r>
            <a:endParaRPr lang="ru-RU" sz="1600" dirty="0">
              <a:latin typeface="Arial" pitchFamily="34" charset="0"/>
              <a:cs typeface="Arial" pitchFamily="34" charset="0"/>
            </a:endParaRPr>
          </a:p>
        </p:txBody>
      </p:sp>
      <p:sp>
        <p:nvSpPr>
          <p:cNvPr id="8" name="Скругленная прямоугольная выноска 7"/>
          <p:cNvSpPr/>
          <p:nvPr/>
        </p:nvSpPr>
        <p:spPr>
          <a:xfrm>
            <a:off x="611560" y="4365104"/>
            <a:ext cx="3600400" cy="1584176"/>
          </a:xfrm>
          <a:prstGeom prst="wedgeRoundRectCallout">
            <a:avLst>
              <a:gd name="adj1" fmla="val -20833"/>
              <a:gd name="adj2" fmla="val 69595"/>
              <a:gd name="adj3" fmla="val 16667"/>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Arial" pitchFamily="34" charset="0"/>
                <a:cs typeface="Arial" pitchFamily="34" charset="0"/>
              </a:rPr>
              <a:t>Исковые заявления о выселении должников в менее благоустроенное жилье - 73</a:t>
            </a:r>
            <a:endParaRPr lang="ru-RU" sz="1600" dirty="0">
              <a:solidFill>
                <a:schemeClr val="tx1"/>
              </a:solidFill>
              <a:latin typeface="Arial" pitchFamily="34" charset="0"/>
              <a:cs typeface="Arial" pitchFamily="34" charset="0"/>
            </a:endParaRPr>
          </a:p>
        </p:txBody>
      </p:sp>
      <p:sp>
        <p:nvSpPr>
          <p:cNvPr id="9" name="Скругленная прямоугольная выноска 8"/>
          <p:cNvSpPr/>
          <p:nvPr/>
        </p:nvSpPr>
        <p:spPr>
          <a:xfrm>
            <a:off x="5076056" y="4365104"/>
            <a:ext cx="3528392" cy="1584176"/>
          </a:xfrm>
          <a:prstGeom prst="wedgeRoundRectCallout">
            <a:avLst>
              <a:gd name="adj1" fmla="val -20293"/>
              <a:gd name="adj2" fmla="val 69114"/>
              <a:gd name="adj3" fmla="val 16667"/>
            </a:avLst>
          </a:prstGeom>
          <a:solidFill>
            <a:schemeClr val="accent6">
              <a:lumMod val="20000"/>
              <a:lumOff val="8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Arial" pitchFamily="34" charset="0"/>
                <a:cs typeface="Arial" pitchFamily="34" charset="0"/>
              </a:rPr>
              <a:t>Соглашения с должниками о погашении задолженности - 23</a:t>
            </a:r>
            <a:endParaRPr lang="ru-RU" sz="1600" dirty="0">
              <a:solidFill>
                <a:schemeClr val="tx1"/>
              </a:solidFill>
              <a:latin typeface="Arial" pitchFamily="34" charset="0"/>
              <a:cs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258888" y="188641"/>
            <a:ext cx="7345362" cy="936103"/>
          </a:xfrm>
        </p:spPr>
        <p:txBody>
          <a:bodyPr/>
          <a:lstStyle/>
          <a:p>
            <a:pPr algn="ctr" fontAlgn="auto">
              <a:spcAft>
                <a:spcPts val="0"/>
              </a:spcAft>
              <a:defRPr/>
            </a:pPr>
            <a:r>
              <a:rPr lang="ru-RU" sz="2400" b="1" dirty="0">
                <a:solidFill>
                  <a:schemeClr val="tx1"/>
                </a:solidFill>
                <a:effectLst/>
                <a:latin typeface="Times New Roman" pitchFamily="18" charset="0"/>
              </a:rPr>
              <a:t>ИСПОЛНЕНИЕ ГОРОДСКОГО БЮДЖЕТА </a:t>
            </a:r>
            <a:br>
              <a:rPr lang="ru-RU" sz="2400" b="1" dirty="0">
                <a:solidFill>
                  <a:schemeClr val="tx1"/>
                </a:solidFill>
                <a:effectLst/>
                <a:latin typeface="Times New Roman" pitchFamily="18" charset="0"/>
              </a:rPr>
            </a:br>
            <a:r>
              <a:rPr lang="ru-RU" sz="2400" b="1" dirty="0">
                <a:solidFill>
                  <a:schemeClr val="tx1"/>
                </a:solidFill>
                <a:effectLst/>
                <a:latin typeface="Times New Roman" pitchFamily="18" charset="0"/>
              </a:rPr>
              <a:t>ПО РАСХОДАМ</a:t>
            </a:r>
          </a:p>
        </p:txBody>
      </p:sp>
      <p:sp>
        <p:nvSpPr>
          <p:cNvPr id="58370" name="Rectangle 3"/>
          <p:cNvSpPr>
            <a:spLocks noGrp="1" noChangeArrowheads="1"/>
          </p:cNvSpPr>
          <p:nvPr>
            <p:ph idx="1"/>
          </p:nvPr>
        </p:nvSpPr>
        <p:spPr>
          <a:xfrm>
            <a:off x="179512" y="1556792"/>
            <a:ext cx="3528392" cy="1656184"/>
          </a:xfrm>
        </p:spPr>
        <p:txBody>
          <a:bodyPr>
            <a:normAutofit/>
          </a:bodyPr>
          <a:lstStyle/>
          <a:p>
            <a:pPr marL="85725" indent="50800" algn="just">
              <a:lnSpc>
                <a:spcPct val="80000"/>
              </a:lnSpc>
              <a:buFont typeface="Wingdings" pitchFamily="2" charset="2"/>
              <a:buNone/>
            </a:pPr>
            <a:r>
              <a:rPr lang="ru-RU" sz="2000" dirty="0" smtClean="0"/>
              <a:t>     </a:t>
            </a:r>
            <a:r>
              <a:rPr lang="ru-RU" sz="1400" dirty="0" smtClean="0">
                <a:latin typeface="Times New Roman" pitchFamily="18" charset="0"/>
              </a:rPr>
              <a:t>В пределах поступивших доходов и источников финансирования дефицита бюджета в отчетном периоде произведено расходов в сумме 2 749 828 тыс. руб. или 98,7 %  плановых назначений, что на     292 683  тыс. рублей больше, чем в 2017 году.</a:t>
            </a:r>
          </a:p>
        </p:txBody>
      </p:sp>
      <p:pic>
        <p:nvPicPr>
          <p:cNvPr id="90114" name="Picture 2"/>
          <p:cNvPicPr>
            <a:picLocks noChangeAspect="1" noChangeArrowheads="1"/>
          </p:cNvPicPr>
          <p:nvPr/>
        </p:nvPicPr>
        <p:blipFill>
          <a:blip r:embed="rId2" cstate="print"/>
          <a:srcRect/>
          <a:stretch>
            <a:fillRect/>
          </a:stretch>
        </p:blipFill>
        <p:spPr bwMode="auto">
          <a:xfrm>
            <a:off x="179512" y="3284984"/>
            <a:ext cx="3600400" cy="3168352"/>
          </a:xfrm>
          <a:prstGeom prst="rect">
            <a:avLst/>
          </a:prstGeom>
          <a:noFill/>
          <a:ln w="9525">
            <a:noFill/>
            <a:miter lim="800000"/>
            <a:headEnd/>
            <a:tailEnd/>
          </a:ln>
          <a:effectLst>
            <a:softEdge rad="127000"/>
          </a:effectLst>
        </p:spPr>
      </p:pic>
      <p:sp>
        <p:nvSpPr>
          <p:cNvPr id="8" name="Скругленная прямоугольная выноска 7"/>
          <p:cNvSpPr/>
          <p:nvPr/>
        </p:nvSpPr>
        <p:spPr>
          <a:xfrm>
            <a:off x="7236296" y="3140968"/>
            <a:ext cx="1368152" cy="792088"/>
          </a:xfrm>
          <a:prstGeom prst="wedgeRoundRectCallout">
            <a:avLst>
              <a:gd name="adj1" fmla="val -19249"/>
              <a:gd name="adj2" fmla="val 6709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2 749 828</a:t>
            </a:r>
            <a:endParaRPr lang="ru-RU" dirty="0">
              <a:solidFill>
                <a:schemeClr val="tx1"/>
              </a:solidFill>
            </a:endParaRPr>
          </a:p>
        </p:txBody>
      </p:sp>
      <p:sp>
        <p:nvSpPr>
          <p:cNvPr id="9" name="Скругленная прямоугольная выноска 8"/>
          <p:cNvSpPr/>
          <p:nvPr/>
        </p:nvSpPr>
        <p:spPr>
          <a:xfrm>
            <a:off x="5292080" y="1988840"/>
            <a:ext cx="1440160" cy="792088"/>
          </a:xfrm>
          <a:prstGeom prst="wedgeRoundRect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2 786 069</a:t>
            </a:r>
            <a:endParaRPr lang="ru-RU" dirty="0">
              <a:solidFill>
                <a:schemeClr val="tx1"/>
              </a:solidFill>
            </a:endParaRPr>
          </a:p>
        </p:txBody>
      </p:sp>
      <p:graphicFrame>
        <p:nvGraphicFramePr>
          <p:cNvPr id="10" name="Диаграмма 9"/>
          <p:cNvGraphicFramePr/>
          <p:nvPr/>
        </p:nvGraphicFramePr>
        <p:xfrm>
          <a:off x="3779912" y="1340768"/>
          <a:ext cx="5184576" cy="512834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8172400" y="1484784"/>
            <a:ext cx="896527" cy="307777"/>
          </a:xfrm>
          <a:prstGeom prst="rect">
            <a:avLst/>
          </a:prstGeom>
          <a:noFill/>
        </p:spPr>
        <p:txBody>
          <a:bodyPr wrap="none" rtlCol="0">
            <a:spAutoFit/>
          </a:bodyPr>
          <a:lstStyle/>
          <a:p>
            <a:r>
              <a:rPr lang="ru-RU" sz="1400" dirty="0" smtClean="0"/>
              <a:t>тыс.руб.</a:t>
            </a:r>
            <a:endParaRPr lang="ru-RU"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Grp="1" noChangeArrowheads="1"/>
          </p:cNvSpPr>
          <p:nvPr>
            <p:ph type="title"/>
          </p:nvPr>
        </p:nvSpPr>
        <p:spPr>
          <a:xfrm>
            <a:off x="1258888" y="116632"/>
            <a:ext cx="7086600" cy="1152128"/>
          </a:xfrm>
        </p:spPr>
        <p:txBody>
          <a:bodyPr>
            <a:normAutofit fontScale="90000"/>
          </a:bodyPr>
          <a:lstStyle/>
          <a:p>
            <a:pPr algn="ctr" fontAlgn="auto">
              <a:spcAft>
                <a:spcPts val="0"/>
              </a:spcAft>
              <a:defRPr/>
            </a:pPr>
            <a:r>
              <a:rPr lang="ru-RU" sz="2400" dirty="0" smtClean="0">
                <a:solidFill>
                  <a:schemeClr val="tx1"/>
                </a:solidFill>
                <a:effectLst/>
                <a:latin typeface="Times New Roman" pitchFamily="18" charset="0"/>
              </a:rPr>
              <a:t>Функциональная структура расходов бюджета города </a:t>
            </a:r>
            <a:r>
              <a:rPr lang="ru-RU" sz="2400" dirty="0" err="1" smtClean="0">
                <a:solidFill>
                  <a:schemeClr val="tx1"/>
                </a:solidFill>
                <a:effectLst/>
                <a:latin typeface="Times New Roman" pitchFamily="18" charset="0"/>
              </a:rPr>
              <a:t>Коврова</a:t>
            </a:r>
            <a:r>
              <a:rPr lang="ru-RU" sz="2400" dirty="0" smtClean="0">
                <a:solidFill>
                  <a:schemeClr val="tx1"/>
                </a:solidFill>
                <a:effectLst/>
                <a:latin typeface="Times New Roman" pitchFamily="18" charset="0"/>
              </a:rPr>
              <a:t> за 2018 год</a:t>
            </a:r>
            <a:r>
              <a:rPr lang="ru-RU" sz="2400" b="1" dirty="0">
                <a:solidFill>
                  <a:srgbClr val="7030A0"/>
                </a:solidFill>
                <a:effectLst/>
                <a:latin typeface="Times New Roman" pitchFamily="18" charset="0"/>
              </a:rPr>
              <a:t/>
            </a:r>
            <a:br>
              <a:rPr lang="ru-RU" sz="2400" b="1" dirty="0">
                <a:solidFill>
                  <a:srgbClr val="7030A0"/>
                </a:solidFill>
                <a:effectLst/>
                <a:latin typeface="Times New Roman" pitchFamily="18" charset="0"/>
              </a:rPr>
            </a:br>
            <a:endParaRPr lang="ru-RU" sz="2400" b="1" dirty="0">
              <a:solidFill>
                <a:srgbClr val="7030A0"/>
              </a:solidFill>
              <a:effectLst/>
              <a:latin typeface="Times New Roman" pitchFamily="18" charset="0"/>
            </a:endParaRPr>
          </a:p>
        </p:txBody>
      </p:sp>
      <p:graphicFrame>
        <p:nvGraphicFramePr>
          <p:cNvPr id="59394" name="Object 4"/>
          <p:cNvGraphicFramePr>
            <a:graphicFrameLocks noGrp="1" noChangeAspect="1"/>
          </p:cNvGraphicFramePr>
          <p:nvPr>
            <p:ph type="chart" idx="1"/>
          </p:nvPr>
        </p:nvGraphicFramePr>
        <p:xfrm>
          <a:off x="107950" y="1820863"/>
          <a:ext cx="8928100" cy="3908425"/>
        </p:xfrm>
        <a:graphic>
          <a:graphicData uri="http://schemas.openxmlformats.org/presentationml/2006/ole">
            <p:oleObj spid="_x0000_s59394" name="Worksheet" r:id="rId3" imgW="6962775" imgH="3048000" progId="Excel.Sheet.8">
              <p:embed/>
            </p:oleObj>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71550" y="332656"/>
            <a:ext cx="7488238" cy="1008112"/>
          </a:xfrm>
        </p:spPr>
        <p:txBody>
          <a:bodyPr>
            <a:normAutofit fontScale="90000"/>
          </a:bodyPr>
          <a:lstStyle/>
          <a:p>
            <a:pPr algn="ctr" fontAlgn="auto">
              <a:spcAft>
                <a:spcPts val="0"/>
              </a:spcAft>
              <a:defRPr/>
            </a:pPr>
            <a:r>
              <a:rPr lang="ru-RU" sz="3200" b="1" dirty="0">
                <a:solidFill>
                  <a:schemeClr val="tx1"/>
                </a:solidFill>
                <a:effectLst/>
                <a:latin typeface="Times New Roman" pitchFamily="18" charset="0"/>
              </a:rPr>
              <a:t>РАСХОДЫ БЮДЖЕТА </a:t>
            </a:r>
            <a:r>
              <a:rPr lang="ru-RU" sz="3200" b="1" dirty="0" err="1">
                <a:solidFill>
                  <a:schemeClr val="tx1"/>
                </a:solidFill>
                <a:effectLst/>
                <a:latin typeface="Times New Roman" pitchFamily="18" charset="0"/>
              </a:rPr>
              <a:t>г.Коврова</a:t>
            </a:r>
            <a:r>
              <a:rPr lang="ru-RU" sz="3200" b="1" dirty="0">
                <a:solidFill>
                  <a:schemeClr val="tx1"/>
                </a:solidFill>
                <a:effectLst/>
                <a:latin typeface="Times New Roman" pitchFamily="18" charset="0"/>
              </a:rPr>
              <a:t> </a:t>
            </a:r>
            <a:r>
              <a:rPr lang="ru-RU" sz="3200" b="1" dirty="0" smtClean="0">
                <a:solidFill>
                  <a:schemeClr val="tx1"/>
                </a:solidFill>
                <a:effectLst/>
                <a:latin typeface="Times New Roman" pitchFamily="18" charset="0"/>
              </a:rPr>
              <a:t/>
            </a:r>
            <a:br>
              <a:rPr lang="ru-RU" sz="3200" b="1" dirty="0" smtClean="0">
                <a:solidFill>
                  <a:schemeClr val="tx1"/>
                </a:solidFill>
                <a:effectLst/>
                <a:latin typeface="Times New Roman" pitchFamily="18" charset="0"/>
              </a:rPr>
            </a:br>
            <a:r>
              <a:rPr lang="ru-RU" sz="3200" b="1" dirty="0" smtClean="0">
                <a:solidFill>
                  <a:schemeClr val="tx1"/>
                </a:solidFill>
                <a:effectLst/>
                <a:latin typeface="Times New Roman" pitchFamily="18" charset="0"/>
              </a:rPr>
              <a:t>за 2018 </a:t>
            </a:r>
            <a:r>
              <a:rPr lang="ru-RU" sz="3200" b="1" dirty="0">
                <a:solidFill>
                  <a:schemeClr val="tx1"/>
                </a:solidFill>
                <a:effectLst/>
                <a:latin typeface="Times New Roman" pitchFamily="18" charset="0"/>
              </a:rPr>
              <a:t>год</a:t>
            </a:r>
            <a:r>
              <a:rPr lang="ru-RU" sz="3600" b="1" dirty="0">
                <a:solidFill>
                  <a:srgbClr val="FFFF00"/>
                </a:solidFill>
              </a:rPr>
              <a:t/>
            </a:r>
            <a:br>
              <a:rPr lang="ru-RU" sz="3600" b="1" dirty="0">
                <a:solidFill>
                  <a:srgbClr val="FFFF00"/>
                </a:solidFill>
              </a:rPr>
            </a:br>
            <a:endParaRPr lang="ru-RU" sz="3600" b="1" dirty="0">
              <a:solidFill>
                <a:srgbClr val="FFFF00"/>
              </a:solidFill>
            </a:endParaRPr>
          </a:p>
        </p:txBody>
      </p:sp>
      <p:graphicFrame>
        <p:nvGraphicFramePr>
          <p:cNvPr id="30830" name="Group 110"/>
          <p:cNvGraphicFramePr>
            <a:graphicFrameLocks noGrp="1"/>
          </p:cNvGraphicFramePr>
          <p:nvPr>
            <p:ph type="tbl" idx="1"/>
          </p:nvPr>
        </p:nvGraphicFramePr>
        <p:xfrm>
          <a:off x="539552" y="1268757"/>
          <a:ext cx="8208912" cy="5400332"/>
        </p:xfrm>
        <a:graphic>
          <a:graphicData uri="http://schemas.openxmlformats.org/drawingml/2006/table">
            <a:tbl>
              <a:tblPr/>
              <a:tblGrid>
                <a:gridCol w="5346881"/>
                <a:gridCol w="1445858"/>
                <a:gridCol w="1416173"/>
              </a:tblGrid>
              <a:tr h="71445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rPr>
                        <a:t>Наименование  разделов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rPr>
                        <a:t>План </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rPr>
                        <a:t>тыс. руб.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b="1" i="0" u="none" strike="noStrike" cap="none" normalizeH="0" baseline="0" dirty="0" smtClean="0">
                          <a:ln>
                            <a:noFill/>
                          </a:ln>
                          <a:solidFill>
                            <a:schemeClr val="tx1"/>
                          </a:solidFill>
                          <a:effectLst/>
                          <a:latin typeface="Times New Roman" pitchFamily="18" charset="0"/>
                        </a:rPr>
                        <a:t>Исполнено тыс. руб.</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13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ОБЩЕГОСУДАРСТВЕННЫЕ ВОПРОСЫ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126 707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122 546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227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НАЦИОНАЛЬНАЯ БЕЗОПАСНОСТЬ И ПРАВООХРАНИТЕЛЬНАЯ ДЕЯТЕЛЬНОСТЬ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33 491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31 839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13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smtClean="0">
                          <a:ln>
                            <a:noFill/>
                          </a:ln>
                          <a:solidFill>
                            <a:schemeClr val="tx1"/>
                          </a:solidFill>
                          <a:effectLst/>
                          <a:latin typeface="Times New Roman" pitchFamily="18" charset="0"/>
                        </a:rPr>
                        <a:t>НАЦИОНАЛЬНАЯ ЭКОНОМИКА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279 951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277 953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13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ЖИЛИЩНО-КОММУНАЛЬНОЕ ХОЗЯЙСТВО</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290 279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275 705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13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smtClean="0">
                          <a:ln>
                            <a:noFill/>
                          </a:ln>
                          <a:solidFill>
                            <a:schemeClr val="tx1"/>
                          </a:solidFill>
                          <a:effectLst/>
                          <a:latin typeface="Times New Roman" pitchFamily="18" charset="0"/>
                        </a:rPr>
                        <a:t>ОХРАНА ОКРУЖАЮЩЕЙ СРЕДЫ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5 034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4 770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13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smtClean="0">
                          <a:ln>
                            <a:noFill/>
                          </a:ln>
                          <a:solidFill>
                            <a:schemeClr val="tx1"/>
                          </a:solidFill>
                          <a:effectLst/>
                          <a:latin typeface="Times New Roman" pitchFamily="18" charset="0"/>
                        </a:rPr>
                        <a:t>ОБРАЗОВАНИЕ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1 571 718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1 562 123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13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smtClean="0">
                          <a:ln>
                            <a:noFill/>
                          </a:ln>
                          <a:solidFill>
                            <a:schemeClr val="tx1"/>
                          </a:solidFill>
                          <a:effectLst/>
                          <a:latin typeface="Times New Roman" pitchFamily="18" charset="0"/>
                        </a:rPr>
                        <a:t>КУЛЬТУРА, КИНЕМАТОГРАФИЯ</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158 320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157 184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13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СОЦИАЛЬНАЯ ПОЛИТИКА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160 827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158 183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381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ФИЗИЧЕСКАЯ КУЛЬТУРА И СПОРТ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146 362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146 362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13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СРЕДСТВА МАССОВОЙ ИНФОРМАЦИИ</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726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717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059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ОБСЛУЖИВАНИЕ ГОСУДАРСТВЕННОГО И МУНИЦИПАЛЬНОГО ДОЛГА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12 654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12 446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13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smtClean="0">
                          <a:ln>
                            <a:noFill/>
                          </a:ln>
                          <a:solidFill>
                            <a:schemeClr val="tx1"/>
                          </a:solidFill>
                          <a:effectLst/>
                          <a:latin typeface="Times New Roman" pitchFamily="18" charset="0"/>
                        </a:rPr>
                        <a:t>ВСЕГО РАСХОДОВ</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2 786 069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400" b="1" i="0" u="none" strike="noStrike" cap="none" normalizeH="0" baseline="0" dirty="0" smtClean="0">
                          <a:ln>
                            <a:noFill/>
                          </a:ln>
                          <a:solidFill>
                            <a:schemeClr val="tx1"/>
                          </a:solidFill>
                          <a:effectLst/>
                          <a:latin typeface="Times New Roman" pitchFamily="18" charset="0"/>
                        </a:rPr>
                        <a:t>2 749 828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188640"/>
            <a:ext cx="7086600" cy="864096"/>
          </a:xfrm>
        </p:spPr>
        <p:txBody>
          <a:bodyPr>
            <a:normAutofit fontScale="90000"/>
          </a:bodyPr>
          <a:lstStyle/>
          <a:p>
            <a:r>
              <a:rPr lang="ru-RU" sz="3200" dirty="0" smtClean="0">
                <a:solidFill>
                  <a:schemeClr val="tx1"/>
                </a:solidFill>
                <a:effectLst/>
              </a:rPr>
              <a:t>Структура расходов на образование</a:t>
            </a:r>
            <a:endParaRPr lang="ru-RU" sz="3200" dirty="0">
              <a:solidFill>
                <a:schemeClr val="tx1"/>
              </a:solidFill>
              <a:effectLst/>
            </a:endParaRPr>
          </a:p>
        </p:txBody>
      </p:sp>
      <p:graphicFrame>
        <p:nvGraphicFramePr>
          <p:cNvPr id="4" name="Диаграмма 3"/>
          <p:cNvGraphicFramePr/>
          <p:nvPr/>
        </p:nvGraphicFramePr>
        <p:xfrm>
          <a:off x="395536" y="1556792"/>
          <a:ext cx="8424936" cy="367240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7504" y="5733256"/>
            <a:ext cx="8784976" cy="954107"/>
          </a:xfrm>
          <a:prstGeom prst="rect">
            <a:avLst/>
          </a:prstGeom>
          <a:noFill/>
        </p:spPr>
        <p:txBody>
          <a:bodyPr wrap="square" rtlCol="0">
            <a:spAutoFit/>
          </a:bodyPr>
          <a:lstStyle/>
          <a:p>
            <a:pPr algn="just"/>
            <a:r>
              <a:rPr lang="ru-RU" sz="1400" dirty="0" smtClean="0">
                <a:latin typeface="Times New Roman" pitchFamily="18" charset="0"/>
                <a:cs typeface="Times New Roman" pitchFamily="18" charset="0"/>
              </a:rPr>
              <a:t>            В  2018 году на территории  г . </a:t>
            </a:r>
            <a:r>
              <a:rPr lang="ru-RU" sz="1400" dirty="0" err="1" smtClean="0">
                <a:latin typeface="Times New Roman" pitchFamily="18" charset="0"/>
                <a:cs typeface="Times New Roman" pitchFamily="18" charset="0"/>
              </a:rPr>
              <a:t>Коврова</a:t>
            </a:r>
            <a:r>
              <a:rPr lang="ru-RU" sz="1400" dirty="0" smtClean="0">
                <a:latin typeface="Times New Roman" pitchFamily="18" charset="0"/>
                <a:cs typeface="Times New Roman" pitchFamily="18" charset="0"/>
              </a:rPr>
              <a:t>  функционировало 36 детских дошкольных учреждений (проведена реорганизация 1 детского дошкольного учреждения путем присоединения к другому ДОУ), 17 общеобразовательных школ, 8 учреждений по внешкольной работе и </a:t>
            </a:r>
            <a:r>
              <a:rPr lang="ru-RU" sz="1400" dirty="0" smtClean="0">
                <a:latin typeface="Times New Roman" pitchFamily="18" charset="0"/>
                <a:cs typeface="Times New Roman" pitchFamily="18" charset="0"/>
              </a:rPr>
              <a:t>2 загородных оздоровительных лагеря </a:t>
            </a:r>
            <a:r>
              <a:rPr lang="ru-RU" sz="1400" dirty="0" smtClean="0">
                <a:latin typeface="Times New Roman" pitchFamily="18" charset="0"/>
                <a:cs typeface="Times New Roman" pitchFamily="18" charset="0"/>
              </a:rPr>
              <a:t>.</a:t>
            </a:r>
          </a:p>
          <a:p>
            <a:endParaRPr lang="ru-RU" sz="1400" dirty="0"/>
          </a:p>
        </p:txBody>
      </p:sp>
      <p:sp>
        <p:nvSpPr>
          <p:cNvPr id="8" name="TextBox 7"/>
          <p:cNvSpPr txBox="1"/>
          <p:nvPr/>
        </p:nvSpPr>
        <p:spPr>
          <a:xfrm>
            <a:off x="7884368" y="1268760"/>
            <a:ext cx="896527" cy="307777"/>
          </a:xfrm>
          <a:prstGeom prst="rect">
            <a:avLst/>
          </a:prstGeom>
          <a:noFill/>
        </p:spPr>
        <p:txBody>
          <a:bodyPr wrap="none" rtlCol="0">
            <a:spAutoFit/>
          </a:bodyPr>
          <a:lstStyle/>
          <a:p>
            <a:r>
              <a:rPr lang="ru-RU" sz="1400" dirty="0" smtClean="0"/>
              <a:t>тыс.руб.</a:t>
            </a:r>
            <a:endParaRPr lang="ru-RU" sz="1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5400" y="116632"/>
            <a:ext cx="6949008" cy="792088"/>
          </a:xfrm>
        </p:spPr>
        <p:txBody>
          <a:bodyPr>
            <a:normAutofit/>
          </a:bodyPr>
          <a:lstStyle/>
          <a:p>
            <a:r>
              <a:rPr lang="ru-RU" sz="2800" dirty="0" smtClean="0">
                <a:solidFill>
                  <a:schemeClr val="tx1"/>
                </a:solidFill>
                <a:effectLst/>
                <a:latin typeface="Times New Roman" pitchFamily="18" charset="0"/>
                <a:cs typeface="Times New Roman" pitchFamily="18" charset="0"/>
              </a:rPr>
              <a:t>Структура расходов на культуру</a:t>
            </a:r>
            <a:endParaRPr lang="ru-RU" sz="2800" dirty="0">
              <a:solidFill>
                <a:schemeClr val="tx1"/>
              </a:solidFill>
              <a:effectLst/>
              <a:latin typeface="Times New Roman" pitchFamily="18" charset="0"/>
              <a:cs typeface="Times New Roman" pitchFamily="18" charset="0"/>
            </a:endParaRPr>
          </a:p>
        </p:txBody>
      </p:sp>
      <p:graphicFrame>
        <p:nvGraphicFramePr>
          <p:cNvPr id="7" name="Диаграмма 6"/>
          <p:cNvGraphicFramePr/>
          <p:nvPr/>
        </p:nvGraphicFramePr>
        <p:xfrm>
          <a:off x="395536" y="1196752"/>
          <a:ext cx="7920880"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7956376" y="1196752"/>
            <a:ext cx="896527" cy="307777"/>
          </a:xfrm>
          <a:prstGeom prst="rect">
            <a:avLst/>
          </a:prstGeom>
          <a:noFill/>
        </p:spPr>
        <p:txBody>
          <a:bodyPr wrap="none" rtlCol="0">
            <a:spAutoFit/>
          </a:bodyPr>
          <a:lstStyle/>
          <a:p>
            <a:r>
              <a:rPr lang="ru-RU" sz="1400" dirty="0" smtClean="0"/>
              <a:t>тыс.руб.</a:t>
            </a:r>
            <a:endParaRPr lang="ru-RU" sz="1400" dirty="0"/>
          </a:p>
        </p:txBody>
      </p:sp>
      <p:pic>
        <p:nvPicPr>
          <p:cNvPr id="95234" name="Picture 2" descr="F:\БЮДЖЕТ ДЛЯ ГРАЖДАН\00-ГО-Истра-Культура-и-Туризм.png"/>
          <p:cNvPicPr>
            <a:picLocks noChangeAspect="1" noChangeArrowheads="1"/>
          </p:cNvPicPr>
          <p:nvPr/>
        </p:nvPicPr>
        <p:blipFill>
          <a:blip r:embed="rId3" cstate="print"/>
          <a:srcRect/>
          <a:stretch>
            <a:fillRect/>
          </a:stretch>
        </p:blipFill>
        <p:spPr bwMode="auto">
          <a:xfrm>
            <a:off x="6516216" y="4221088"/>
            <a:ext cx="2627783" cy="2376263"/>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9551" y="228600"/>
            <a:ext cx="8280921" cy="824136"/>
          </a:xfrm>
        </p:spPr>
        <p:txBody>
          <a:bodyPr/>
          <a:lstStyle/>
          <a:p>
            <a:pPr fontAlgn="auto">
              <a:spcAft>
                <a:spcPts val="0"/>
              </a:spcAft>
              <a:defRPr/>
            </a:pPr>
            <a:r>
              <a:rPr lang="ru-RU" b="1" dirty="0">
                <a:solidFill>
                  <a:schemeClr val="tx1"/>
                </a:solidFill>
                <a:latin typeface="Times New Roman" pitchFamily="18" charset="0"/>
              </a:rPr>
              <a:t>ВВОДНАЯ ЧАСТЬ</a:t>
            </a:r>
            <a:r>
              <a:rPr lang="ru-RU" b="1" dirty="0">
                <a:solidFill>
                  <a:schemeClr val="tx1"/>
                </a:solidFill>
              </a:rPr>
              <a:t> </a:t>
            </a:r>
          </a:p>
        </p:txBody>
      </p:sp>
      <p:sp>
        <p:nvSpPr>
          <p:cNvPr id="4099" name="Rectangle 3"/>
          <p:cNvSpPr>
            <a:spLocks noGrp="1" noChangeArrowheads="1"/>
          </p:cNvSpPr>
          <p:nvPr>
            <p:ph idx="1"/>
          </p:nvPr>
        </p:nvSpPr>
        <p:spPr>
          <a:xfrm>
            <a:off x="467544" y="1124744"/>
            <a:ext cx="7966844" cy="5544344"/>
          </a:xfrm>
        </p:spPr>
        <p:txBody>
          <a:bodyPr>
            <a:normAutofit/>
          </a:bodyPr>
          <a:lstStyle/>
          <a:p>
            <a:pPr marL="411480" algn="just" fontAlgn="auto">
              <a:lnSpc>
                <a:spcPct val="90000"/>
              </a:lnSpc>
              <a:spcAft>
                <a:spcPts val="0"/>
              </a:spcAft>
              <a:buFont typeface="Wingdings"/>
              <a:buChar char=""/>
              <a:defRPr/>
            </a:pPr>
            <a:r>
              <a:rPr lang="ru-RU" b="1" dirty="0" smtClean="0">
                <a:latin typeface="Times New Roman" pitchFamily="18" charset="0"/>
              </a:rPr>
              <a:t>Бюджет</a:t>
            </a:r>
            <a:r>
              <a:rPr lang="ru-RU" sz="2000" b="1" dirty="0" smtClean="0">
                <a:latin typeface="Times New Roman" pitchFamily="18" charset="0"/>
              </a:rPr>
              <a:t> </a:t>
            </a:r>
            <a:r>
              <a:rPr lang="ru-RU" sz="2000" b="1" dirty="0">
                <a:latin typeface="Times New Roman" pitchFamily="18" charset="0"/>
              </a:rPr>
              <a:t>- </a:t>
            </a:r>
            <a:r>
              <a:rPr lang="ru-RU" sz="1600" b="1" dirty="0">
                <a:latin typeface="Times New Roman" pitchFamily="18" charset="0"/>
              </a:rPr>
              <a:t>форма образования и расходования денежных средств, предназначенных для финансового обеспечения задач и функций государства и местного </a:t>
            </a:r>
            <a:r>
              <a:rPr lang="ru-RU" sz="1600" b="1" dirty="0" smtClean="0">
                <a:latin typeface="Times New Roman" pitchFamily="18" charset="0"/>
              </a:rPr>
              <a:t>самоуправления;</a:t>
            </a:r>
          </a:p>
          <a:p>
            <a:pPr marL="411480" algn="just" fontAlgn="auto">
              <a:lnSpc>
                <a:spcPct val="90000"/>
              </a:lnSpc>
              <a:spcAft>
                <a:spcPts val="0"/>
              </a:spcAft>
              <a:buFont typeface="Wingdings"/>
              <a:buChar char=""/>
              <a:defRPr/>
            </a:pPr>
            <a:r>
              <a:rPr lang="ru-RU" b="1" dirty="0" smtClean="0">
                <a:latin typeface="Times New Roman" pitchFamily="18" charset="0"/>
              </a:rPr>
              <a:t>Доходы </a:t>
            </a:r>
            <a:r>
              <a:rPr lang="ru-RU" b="1" dirty="0">
                <a:latin typeface="Times New Roman" pitchFamily="18" charset="0"/>
              </a:rPr>
              <a:t>бюджета</a:t>
            </a:r>
            <a:r>
              <a:rPr lang="ru-RU" sz="2000" b="1" dirty="0">
                <a:latin typeface="Times New Roman" pitchFamily="18" charset="0"/>
              </a:rPr>
              <a:t> - </a:t>
            </a:r>
            <a:r>
              <a:rPr lang="ru-RU" sz="1600" b="1" dirty="0">
                <a:latin typeface="Times New Roman" pitchFamily="18" charset="0"/>
              </a:rPr>
              <a:t>поступающие в бюджет денежные средства, за исключением средств, являющихся в соответствии с Бюджетным Кодексом источниками финансирования дефицита бюджета;</a:t>
            </a:r>
          </a:p>
          <a:p>
            <a:pPr marL="411480" algn="just" fontAlgn="auto">
              <a:lnSpc>
                <a:spcPct val="90000"/>
              </a:lnSpc>
              <a:spcAft>
                <a:spcPts val="0"/>
              </a:spcAft>
              <a:buFont typeface="Wingdings"/>
              <a:buChar char=""/>
              <a:defRPr/>
            </a:pPr>
            <a:r>
              <a:rPr lang="ru-RU" b="1" dirty="0" smtClean="0">
                <a:latin typeface="Times New Roman" pitchFamily="18" charset="0"/>
              </a:rPr>
              <a:t>Расходы </a:t>
            </a:r>
            <a:r>
              <a:rPr lang="ru-RU" b="1" dirty="0">
                <a:latin typeface="Times New Roman" pitchFamily="18" charset="0"/>
              </a:rPr>
              <a:t>бюджета</a:t>
            </a:r>
            <a:r>
              <a:rPr lang="ru-RU" sz="2000" b="1" dirty="0">
                <a:latin typeface="Times New Roman" pitchFamily="18" charset="0"/>
              </a:rPr>
              <a:t> - </a:t>
            </a:r>
            <a:r>
              <a:rPr lang="ru-RU" sz="1600" b="1" dirty="0">
                <a:latin typeface="Times New Roman" pitchFamily="18" charset="0"/>
              </a:rPr>
              <a:t>выплачиваемые из бюджета денежные средства, за исключением средств, являющихся в соответствии с Бюджетным Кодексом источниками финансирования дефицита бюджета</a:t>
            </a:r>
            <a:r>
              <a:rPr lang="ru-RU" sz="1600" b="1" dirty="0" smtClean="0">
                <a:latin typeface="Times New Roman" pitchFamily="18" charset="0"/>
              </a:rPr>
              <a:t>;</a:t>
            </a:r>
          </a:p>
          <a:p>
            <a:pPr marL="411480" algn="just" fontAlgn="auto">
              <a:lnSpc>
                <a:spcPct val="90000"/>
              </a:lnSpc>
              <a:spcAft>
                <a:spcPts val="0"/>
              </a:spcAft>
              <a:buFont typeface="Wingdings"/>
              <a:buChar char=""/>
              <a:defRPr/>
            </a:pPr>
            <a:r>
              <a:rPr lang="ru-RU" b="1" dirty="0" smtClean="0">
                <a:latin typeface="Times New Roman" pitchFamily="18" charset="0"/>
              </a:rPr>
              <a:t>Дефицит </a:t>
            </a:r>
            <a:r>
              <a:rPr lang="ru-RU" b="1" dirty="0">
                <a:latin typeface="Times New Roman" pitchFamily="18" charset="0"/>
              </a:rPr>
              <a:t>бюджета</a:t>
            </a:r>
            <a:r>
              <a:rPr lang="ru-RU" sz="2000" b="1" dirty="0">
                <a:latin typeface="Times New Roman" pitchFamily="18" charset="0"/>
              </a:rPr>
              <a:t> - </a:t>
            </a:r>
            <a:r>
              <a:rPr lang="ru-RU" sz="1600" b="1" dirty="0">
                <a:latin typeface="Times New Roman" pitchFamily="18" charset="0"/>
              </a:rPr>
              <a:t>превышение расходов бюджета над его доходами;</a:t>
            </a:r>
          </a:p>
          <a:p>
            <a:pPr marL="411480" algn="just" fontAlgn="auto">
              <a:lnSpc>
                <a:spcPct val="90000"/>
              </a:lnSpc>
              <a:spcAft>
                <a:spcPts val="0"/>
              </a:spcAft>
              <a:buFont typeface="Wingdings"/>
              <a:buChar char=""/>
              <a:defRPr/>
            </a:pPr>
            <a:r>
              <a:rPr lang="ru-RU" b="1" dirty="0" err="1" smtClean="0">
                <a:latin typeface="Times New Roman" pitchFamily="18" charset="0"/>
              </a:rPr>
              <a:t>Профицит</a:t>
            </a:r>
            <a:r>
              <a:rPr lang="ru-RU" b="1" dirty="0" smtClean="0">
                <a:latin typeface="Times New Roman" pitchFamily="18" charset="0"/>
              </a:rPr>
              <a:t> </a:t>
            </a:r>
            <a:r>
              <a:rPr lang="ru-RU" b="1" dirty="0">
                <a:latin typeface="Times New Roman" pitchFamily="18" charset="0"/>
              </a:rPr>
              <a:t>бюджета</a:t>
            </a:r>
            <a:r>
              <a:rPr lang="ru-RU" sz="2000" b="1" dirty="0">
                <a:latin typeface="Times New Roman" pitchFamily="18" charset="0"/>
              </a:rPr>
              <a:t> - </a:t>
            </a:r>
            <a:r>
              <a:rPr lang="ru-RU" sz="1600" b="1" dirty="0">
                <a:latin typeface="Times New Roman" pitchFamily="18" charset="0"/>
              </a:rPr>
              <a:t>превышение доходов бюджета над его расходами </a:t>
            </a:r>
            <a:r>
              <a:rPr lang="ru-RU" sz="1600" b="1" dirty="0" smtClean="0">
                <a:latin typeface="Times New Roman" pitchFamily="18" charset="0"/>
              </a:rPr>
              <a:t>.</a:t>
            </a:r>
            <a:endParaRPr lang="ru-RU" sz="1600" b="1" dirty="0">
              <a:latin typeface="Times New Roman" pitchFamily="18" charset="0"/>
            </a:endParaRPr>
          </a:p>
        </p:txBody>
      </p:sp>
      <p:pic>
        <p:nvPicPr>
          <p:cNvPr id="58370" name="Picture 2"/>
          <p:cNvPicPr>
            <a:picLocks noChangeAspect="1" noChangeArrowheads="1"/>
          </p:cNvPicPr>
          <p:nvPr/>
        </p:nvPicPr>
        <p:blipFill>
          <a:blip r:embed="rId2" cstate="print"/>
          <a:srcRect/>
          <a:stretch>
            <a:fillRect/>
          </a:stretch>
        </p:blipFill>
        <p:spPr bwMode="auto">
          <a:xfrm>
            <a:off x="2843808" y="5301208"/>
            <a:ext cx="3240361" cy="1368152"/>
          </a:xfrm>
          <a:prstGeom prst="rect">
            <a:avLst/>
          </a:prstGeom>
          <a:noFill/>
          <a:ln w="9525">
            <a:noFill/>
            <a:miter lim="800000"/>
            <a:headEnd/>
            <a:tailEnd/>
          </a:ln>
          <a:effectLst>
            <a:softEdge rad="635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611560" y="0"/>
            <a:ext cx="7618040" cy="549275"/>
          </a:xfrm>
        </p:spPr>
        <p:txBody>
          <a:bodyPr>
            <a:normAutofit/>
          </a:bodyPr>
          <a:lstStyle/>
          <a:p>
            <a:pPr algn="ctr"/>
            <a:r>
              <a:rPr lang="ru-RU" sz="2400" b="1" dirty="0" smtClean="0">
                <a:solidFill>
                  <a:schemeClr val="tx1"/>
                </a:solidFill>
                <a:effectLst/>
              </a:rPr>
              <a:t>Расходы по разделу «Социальная политика»</a:t>
            </a:r>
            <a:endParaRPr lang="ru-RU" sz="2400" b="1" dirty="0">
              <a:solidFill>
                <a:schemeClr val="tx1"/>
              </a:solidFill>
              <a:effectLst/>
            </a:endParaRPr>
          </a:p>
        </p:txBody>
      </p:sp>
      <p:graphicFrame>
        <p:nvGraphicFramePr>
          <p:cNvPr id="4" name="Диаграмма 3"/>
          <p:cNvGraphicFramePr/>
          <p:nvPr/>
        </p:nvGraphicFramePr>
        <p:xfrm>
          <a:off x="251520" y="836712"/>
          <a:ext cx="8712968" cy="590465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8028384" y="548680"/>
            <a:ext cx="748923" cy="261610"/>
          </a:xfrm>
          <a:prstGeom prst="rect">
            <a:avLst/>
          </a:prstGeom>
          <a:noFill/>
        </p:spPr>
        <p:txBody>
          <a:bodyPr wrap="square" rtlCol="0">
            <a:spAutoFit/>
          </a:bodyPr>
          <a:lstStyle/>
          <a:p>
            <a:r>
              <a:rPr lang="ru-RU" sz="1100" dirty="0" smtClean="0"/>
              <a:t>тыс.руб.</a:t>
            </a:r>
            <a:endParaRPr lang="ru-RU" sz="11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r>
              <a:rPr lang="ru-RU" sz="2800" dirty="0" smtClean="0">
                <a:solidFill>
                  <a:schemeClr val="tx1"/>
                </a:solidFill>
                <a:effectLst/>
              </a:rPr>
              <a:t>Расходы на физическую культуру и спорт</a:t>
            </a:r>
            <a:endParaRPr lang="ru-RU" sz="2800" dirty="0">
              <a:solidFill>
                <a:schemeClr val="tx1"/>
              </a:solidFill>
              <a:effectLst/>
            </a:endParaRPr>
          </a:p>
        </p:txBody>
      </p:sp>
      <p:graphicFrame>
        <p:nvGraphicFramePr>
          <p:cNvPr id="3" name="Диаграмма 2"/>
          <p:cNvGraphicFramePr/>
          <p:nvPr/>
        </p:nvGraphicFramePr>
        <p:xfrm>
          <a:off x="107504" y="836712"/>
          <a:ext cx="8784976" cy="554461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8028385" y="1196752"/>
            <a:ext cx="1008112" cy="307777"/>
          </a:xfrm>
          <a:prstGeom prst="rect">
            <a:avLst/>
          </a:prstGeom>
          <a:noFill/>
        </p:spPr>
        <p:txBody>
          <a:bodyPr wrap="square" rtlCol="0">
            <a:spAutoFit/>
          </a:bodyPr>
          <a:lstStyle/>
          <a:p>
            <a:r>
              <a:rPr lang="ru-RU" sz="1400" dirty="0" smtClean="0"/>
              <a:t>тыс.руб.</a:t>
            </a:r>
            <a:endParaRPr lang="ru-RU" sz="1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79512" y="115888"/>
            <a:ext cx="8784976" cy="649287"/>
          </a:xfrm>
        </p:spPr>
        <p:txBody>
          <a:bodyPr>
            <a:normAutofit fontScale="90000"/>
          </a:bodyPr>
          <a:lstStyle/>
          <a:p>
            <a:pPr algn="ctr"/>
            <a:r>
              <a:rPr lang="ru-RU" sz="2800" dirty="0" smtClean="0">
                <a:solidFill>
                  <a:schemeClr val="tx1"/>
                </a:solidFill>
                <a:effectLst/>
              </a:rPr>
              <a:t>Расходы по разделу «Национальная экономика»</a:t>
            </a:r>
            <a:endParaRPr lang="ru-RU" sz="2800" dirty="0">
              <a:solidFill>
                <a:schemeClr val="tx1"/>
              </a:solidFill>
              <a:effectLst/>
            </a:endParaRPr>
          </a:p>
        </p:txBody>
      </p:sp>
      <p:graphicFrame>
        <p:nvGraphicFramePr>
          <p:cNvPr id="3" name="Диаграмма 2"/>
          <p:cNvGraphicFramePr/>
          <p:nvPr/>
        </p:nvGraphicFramePr>
        <p:xfrm>
          <a:off x="323528" y="764704"/>
          <a:ext cx="8640960" cy="576064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092280" y="1052736"/>
            <a:ext cx="896527" cy="307777"/>
          </a:xfrm>
          <a:prstGeom prst="rect">
            <a:avLst/>
          </a:prstGeom>
          <a:noFill/>
        </p:spPr>
        <p:txBody>
          <a:bodyPr wrap="none" rtlCol="0">
            <a:spAutoFit/>
          </a:bodyPr>
          <a:lstStyle/>
          <a:p>
            <a:r>
              <a:rPr lang="ru-RU" sz="1400" dirty="0" smtClean="0"/>
              <a:t>тыс.руб.</a:t>
            </a:r>
            <a:endParaRPr lang="ru-RU" sz="1400" dirty="0"/>
          </a:p>
        </p:txBody>
      </p:sp>
      <p:pic>
        <p:nvPicPr>
          <p:cNvPr id="94210" name="Picture 2"/>
          <p:cNvPicPr>
            <a:picLocks noChangeAspect="1" noChangeArrowheads="1"/>
          </p:cNvPicPr>
          <p:nvPr/>
        </p:nvPicPr>
        <p:blipFill>
          <a:blip r:embed="rId3" cstate="print"/>
          <a:srcRect/>
          <a:stretch>
            <a:fillRect/>
          </a:stretch>
        </p:blipFill>
        <p:spPr bwMode="auto">
          <a:xfrm>
            <a:off x="5796136" y="3428999"/>
            <a:ext cx="3024336" cy="2232249"/>
          </a:xfrm>
          <a:prstGeom prst="rect">
            <a:avLst/>
          </a:prstGeom>
          <a:noFill/>
          <a:ln w="9525">
            <a:noFill/>
            <a:miter lim="800000"/>
            <a:headEnd/>
            <a:tailEnd/>
          </a:ln>
          <a:effectLst>
            <a:softEdge rad="12700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51520" y="115888"/>
            <a:ext cx="8640960" cy="792162"/>
          </a:xfrm>
        </p:spPr>
        <p:txBody>
          <a:bodyPr>
            <a:normAutofit fontScale="90000"/>
          </a:bodyPr>
          <a:lstStyle/>
          <a:p>
            <a:pPr algn="ctr"/>
            <a:r>
              <a:rPr lang="ru-RU" sz="2800" dirty="0" smtClean="0">
                <a:solidFill>
                  <a:schemeClr val="tx1"/>
                </a:solidFill>
                <a:effectLst/>
              </a:rPr>
              <a:t>Расходы на жилищно-коммунальное хозяйство</a:t>
            </a:r>
            <a:endParaRPr lang="ru-RU" sz="2800" dirty="0">
              <a:solidFill>
                <a:schemeClr val="tx1"/>
              </a:solidFill>
              <a:effectLst/>
            </a:endParaRPr>
          </a:p>
        </p:txBody>
      </p:sp>
      <p:graphicFrame>
        <p:nvGraphicFramePr>
          <p:cNvPr id="3" name="Диаграмма 2"/>
          <p:cNvGraphicFramePr/>
          <p:nvPr/>
        </p:nvGraphicFramePr>
        <p:xfrm>
          <a:off x="107504" y="836712"/>
          <a:ext cx="8280920" cy="568863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8172400" y="836712"/>
            <a:ext cx="877163" cy="307777"/>
          </a:xfrm>
          <a:prstGeom prst="rect">
            <a:avLst/>
          </a:prstGeom>
          <a:noFill/>
        </p:spPr>
        <p:txBody>
          <a:bodyPr wrap="none" rtlCol="0">
            <a:spAutoFit/>
          </a:bodyPr>
          <a:lstStyle/>
          <a:p>
            <a:r>
              <a:rPr lang="ru-RU" sz="1400" dirty="0" smtClean="0"/>
              <a:t>тыс.руб.</a:t>
            </a:r>
            <a:endParaRPr lang="ru-RU" sz="1400" dirty="0"/>
          </a:p>
        </p:txBody>
      </p:sp>
      <p:pic>
        <p:nvPicPr>
          <p:cNvPr id="94210" name="Picture 2"/>
          <p:cNvPicPr>
            <a:picLocks noChangeAspect="1" noChangeArrowheads="1"/>
          </p:cNvPicPr>
          <p:nvPr/>
        </p:nvPicPr>
        <p:blipFill>
          <a:blip r:embed="rId3" cstate="print"/>
          <a:srcRect/>
          <a:stretch>
            <a:fillRect/>
          </a:stretch>
        </p:blipFill>
        <p:spPr bwMode="auto">
          <a:xfrm>
            <a:off x="6732240" y="3429000"/>
            <a:ext cx="2232248" cy="2376264"/>
          </a:xfrm>
          <a:prstGeom prst="rect">
            <a:avLst/>
          </a:prstGeom>
          <a:noFill/>
          <a:ln w="9525">
            <a:noFill/>
            <a:miter lim="800000"/>
            <a:headEnd/>
            <a:tailEnd/>
          </a:ln>
          <a:effectLst>
            <a:softEdge rad="127000"/>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74638"/>
            <a:ext cx="8784976" cy="634082"/>
          </a:xfrm>
        </p:spPr>
        <p:txBody>
          <a:bodyPr>
            <a:normAutofit fontScale="90000"/>
          </a:bodyPr>
          <a:lstStyle/>
          <a:p>
            <a:pPr algn="ctr"/>
            <a:r>
              <a:rPr lang="ru-RU" sz="2800" dirty="0" smtClean="0">
                <a:solidFill>
                  <a:schemeClr val="tx1"/>
                </a:solidFill>
                <a:effectLst/>
              </a:rPr>
              <a:t>Расходы по разделу «Общегосударственные вопросы»</a:t>
            </a:r>
            <a:endParaRPr lang="ru-RU" sz="2800" dirty="0">
              <a:solidFill>
                <a:schemeClr val="tx1"/>
              </a:solidFill>
              <a:effectLst/>
            </a:endParaRPr>
          </a:p>
        </p:txBody>
      </p:sp>
      <p:graphicFrame>
        <p:nvGraphicFramePr>
          <p:cNvPr id="3" name="Диаграмма 2"/>
          <p:cNvGraphicFramePr/>
          <p:nvPr/>
        </p:nvGraphicFramePr>
        <p:xfrm>
          <a:off x="3707904" y="1196752"/>
          <a:ext cx="5112568"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95536" y="2060848"/>
            <a:ext cx="3096344" cy="2031325"/>
          </a:xfrm>
          <a:prstGeom prst="rect">
            <a:avLst/>
          </a:prstGeom>
          <a:noFill/>
        </p:spPr>
        <p:txBody>
          <a:bodyPr wrap="square" rtlCol="0">
            <a:spAutoFit/>
          </a:bodyPr>
          <a:lstStyle/>
          <a:p>
            <a:r>
              <a:rPr lang="ru-RU" sz="1400" dirty="0" smtClean="0">
                <a:latin typeface="Arial" pitchFamily="34" charset="0"/>
                <a:cs typeface="Arial" pitchFamily="34" charset="0"/>
              </a:rPr>
              <a:t>Расходы на содержание органов местного самоуправления фактически составили 4,6% от общего объема расходов городского бюджета при утвержденном постановлением Губернатора Владимирской области от 01.07.2011 № 662 нормативе  5,4%.</a:t>
            </a:r>
            <a:endParaRPr lang="ru-RU" sz="1400" dirty="0">
              <a:latin typeface="Arial" pitchFamily="34" charset="0"/>
              <a:cs typeface="Arial" pitchFamily="34" charset="0"/>
            </a:endParaRPr>
          </a:p>
        </p:txBody>
      </p:sp>
      <p:pic>
        <p:nvPicPr>
          <p:cNvPr id="95234" name="Picture 2"/>
          <p:cNvPicPr>
            <a:picLocks noChangeAspect="1" noChangeArrowheads="1"/>
          </p:cNvPicPr>
          <p:nvPr/>
        </p:nvPicPr>
        <p:blipFill>
          <a:blip r:embed="rId3" cstate="print"/>
          <a:srcRect/>
          <a:stretch>
            <a:fillRect/>
          </a:stretch>
        </p:blipFill>
        <p:spPr bwMode="auto">
          <a:xfrm>
            <a:off x="323528" y="4221087"/>
            <a:ext cx="3191795" cy="2230641"/>
          </a:xfrm>
          <a:prstGeom prst="rect">
            <a:avLst/>
          </a:prstGeom>
          <a:noFill/>
          <a:ln w="9525">
            <a:noFill/>
            <a:miter lim="800000"/>
            <a:headEnd/>
            <a:tailEnd/>
          </a:ln>
          <a:effectLst>
            <a:softEdge rad="1270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683568" y="115888"/>
            <a:ext cx="7920880" cy="1009650"/>
          </a:xfrm>
        </p:spPr>
        <p:txBody>
          <a:bodyPr>
            <a:normAutofit fontScale="90000"/>
          </a:bodyPr>
          <a:lstStyle/>
          <a:p>
            <a:pPr algn="ctr"/>
            <a:r>
              <a:rPr lang="ru-RU" sz="2800" dirty="0" smtClean="0">
                <a:solidFill>
                  <a:schemeClr val="tx1"/>
                </a:solidFill>
                <a:effectLst/>
              </a:rPr>
              <a:t>Расходы по разделу «Национальная безопасность и правоохранительная деятельность»</a:t>
            </a:r>
            <a:endParaRPr lang="ru-RU" sz="2800" dirty="0">
              <a:solidFill>
                <a:schemeClr val="tx1"/>
              </a:solidFill>
              <a:effectLst/>
            </a:endParaRPr>
          </a:p>
        </p:txBody>
      </p:sp>
      <p:graphicFrame>
        <p:nvGraphicFramePr>
          <p:cNvPr id="3" name="Диаграмма 2"/>
          <p:cNvGraphicFramePr/>
          <p:nvPr/>
        </p:nvGraphicFramePr>
        <p:xfrm>
          <a:off x="179512" y="1397000"/>
          <a:ext cx="6984776" cy="5056336"/>
        </p:xfrm>
        <a:graphic>
          <a:graphicData uri="http://schemas.openxmlformats.org/drawingml/2006/chart">
            <c:chart xmlns:c="http://schemas.openxmlformats.org/drawingml/2006/chart" xmlns:r="http://schemas.openxmlformats.org/officeDocument/2006/relationships" r:id="rId2"/>
          </a:graphicData>
        </a:graphic>
      </p:graphicFrame>
      <p:pic>
        <p:nvPicPr>
          <p:cNvPr id="96258" name="Picture 2"/>
          <p:cNvPicPr>
            <a:picLocks noChangeAspect="1" noChangeArrowheads="1"/>
          </p:cNvPicPr>
          <p:nvPr/>
        </p:nvPicPr>
        <p:blipFill>
          <a:blip r:embed="rId3" cstate="print"/>
          <a:srcRect/>
          <a:stretch>
            <a:fillRect/>
          </a:stretch>
        </p:blipFill>
        <p:spPr bwMode="auto">
          <a:xfrm>
            <a:off x="7236296" y="3861048"/>
            <a:ext cx="1728192" cy="2808312"/>
          </a:xfrm>
          <a:prstGeom prst="rect">
            <a:avLst/>
          </a:prstGeom>
          <a:noFill/>
          <a:ln w="9525">
            <a:noFill/>
            <a:miter lim="800000"/>
            <a:headEnd/>
            <a:tailEnd/>
          </a:ln>
          <a:effectLst>
            <a:softEdge rad="1270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295400" y="332657"/>
            <a:ext cx="7086600" cy="792087"/>
          </a:xfrm>
        </p:spPr>
        <p:txBody>
          <a:bodyPr/>
          <a:lstStyle/>
          <a:p>
            <a:pPr algn="ctr" fontAlgn="auto">
              <a:spcAft>
                <a:spcPts val="0"/>
              </a:spcAft>
              <a:defRPr/>
            </a:pPr>
            <a:r>
              <a:rPr lang="ru-RU" sz="2000" b="1" dirty="0">
                <a:solidFill>
                  <a:schemeClr val="tx1"/>
                </a:solidFill>
                <a:effectLst/>
                <a:latin typeface="Times New Roman" pitchFamily="18" charset="0"/>
              </a:rPr>
              <a:t>ИСТОЧНИКИ ФИНАНСИРОВАНИЯ </a:t>
            </a:r>
            <a:br>
              <a:rPr lang="ru-RU" sz="2000" b="1" dirty="0">
                <a:solidFill>
                  <a:schemeClr val="tx1"/>
                </a:solidFill>
                <a:effectLst/>
                <a:latin typeface="Times New Roman" pitchFamily="18" charset="0"/>
              </a:rPr>
            </a:br>
            <a:r>
              <a:rPr lang="ru-RU" sz="2000" b="1" dirty="0">
                <a:solidFill>
                  <a:schemeClr val="tx1"/>
                </a:solidFill>
                <a:effectLst/>
                <a:latin typeface="Times New Roman" pitchFamily="18" charset="0"/>
              </a:rPr>
              <a:t>ДЕФИЦИТА БЮДЖЕТА</a:t>
            </a:r>
          </a:p>
        </p:txBody>
      </p:sp>
      <p:graphicFrame>
        <p:nvGraphicFramePr>
          <p:cNvPr id="37967" name="Group 79"/>
          <p:cNvGraphicFramePr>
            <a:graphicFrameLocks noGrp="1"/>
          </p:cNvGraphicFramePr>
          <p:nvPr>
            <p:ph type="tbl" idx="1"/>
          </p:nvPr>
        </p:nvGraphicFramePr>
        <p:xfrm>
          <a:off x="1042988" y="1268760"/>
          <a:ext cx="7561262" cy="2880320"/>
        </p:xfrm>
        <a:graphic>
          <a:graphicData uri="http://schemas.openxmlformats.org/drawingml/2006/table">
            <a:tbl>
              <a:tblPr>
                <a:effectLst>
                  <a:innerShdw blurRad="114300">
                    <a:prstClr val="black"/>
                  </a:innerShdw>
                </a:effectLst>
                <a:tableStyleId>{3C2FFA5D-87B4-456A-9821-1D502468CF0F}</a:tableStyleId>
              </a:tblPr>
              <a:tblGrid>
                <a:gridCol w="4224337"/>
                <a:gridCol w="1681163"/>
                <a:gridCol w="1655762"/>
              </a:tblGrid>
              <a:tr h="719303">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u="none" strike="noStrike" cap="none" normalizeH="0" baseline="0" dirty="0" smtClean="0">
                          <a:ln>
                            <a:noFill/>
                          </a:ln>
                          <a:effectLst/>
                        </a:rPr>
                        <a:t>Наименование</a:t>
                      </a:r>
                      <a:endParaRPr kumimoji="0" lang="ru-RU" sz="1600" b="1" i="0" u="none" strike="noStrike" cap="none" normalizeH="0" baseline="0" dirty="0" smtClean="0">
                        <a:ln>
                          <a:noFill/>
                        </a:ln>
                        <a:solidFill>
                          <a:schemeClr val="accent1">
                            <a:lumMod val="75000"/>
                          </a:schemeClr>
                        </a:solidFill>
                        <a:effectLst/>
                        <a:latin typeface="Times New Roman" pitchFamily="18" charset="0"/>
                        <a:cs typeface="Times New Roman" pitchFamily="18" charset="0"/>
                      </a:endParaRPr>
                    </a:p>
                  </a:txBody>
                  <a:tcPr horzOverflow="overflow">
                    <a:solidFill>
                      <a:srgbClr val="E8DDE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u="none" strike="noStrike" cap="none" normalizeH="0" baseline="0" dirty="0" smtClean="0">
                          <a:ln>
                            <a:noFill/>
                          </a:ln>
                          <a:effectLst/>
                        </a:rPr>
                        <a:t>Утверждено </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u="none" strike="noStrike" cap="none" normalizeH="0" baseline="0" dirty="0" smtClean="0">
                          <a:ln>
                            <a:noFill/>
                          </a:ln>
                          <a:effectLst/>
                        </a:rPr>
                        <a:t>(тыс. руб.)</a:t>
                      </a:r>
                      <a:endParaRPr kumimoji="0" lang="ru-RU" sz="1600" b="1" i="0" u="none" strike="noStrike" cap="none" normalizeH="0" baseline="0" dirty="0" smtClean="0">
                        <a:ln>
                          <a:noFill/>
                        </a:ln>
                        <a:solidFill>
                          <a:schemeClr val="accent1">
                            <a:lumMod val="75000"/>
                          </a:schemeClr>
                        </a:solidFill>
                        <a:effectLst/>
                        <a:latin typeface="Times New Roman" pitchFamily="18" charset="0"/>
                        <a:cs typeface="Times New Roman" pitchFamily="18" charset="0"/>
                      </a:endParaRPr>
                    </a:p>
                  </a:txBody>
                  <a:tcPr horzOverflow="overflow">
                    <a:solidFill>
                      <a:srgbClr val="E8DDE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u="none" strike="noStrike" cap="none" normalizeH="0" baseline="0" dirty="0" smtClean="0">
                          <a:ln>
                            <a:noFill/>
                          </a:ln>
                          <a:effectLst/>
                        </a:rPr>
                        <a:t>Исполнено </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u="none" strike="noStrike" cap="none" normalizeH="0" baseline="0" dirty="0" smtClean="0">
                          <a:ln>
                            <a:noFill/>
                          </a:ln>
                          <a:effectLst/>
                        </a:rPr>
                        <a:t>(тыс. руб.)</a:t>
                      </a:r>
                      <a:endParaRPr kumimoji="0" lang="ru-RU" sz="1600" b="1" i="0" u="none" strike="noStrike" cap="none" normalizeH="0" baseline="0" dirty="0" smtClean="0">
                        <a:ln>
                          <a:noFill/>
                        </a:ln>
                        <a:solidFill>
                          <a:schemeClr val="accent1">
                            <a:lumMod val="75000"/>
                          </a:schemeClr>
                        </a:solidFill>
                        <a:effectLst/>
                        <a:latin typeface="Times New Roman" pitchFamily="18" charset="0"/>
                        <a:cs typeface="Times New Roman" pitchFamily="18" charset="0"/>
                      </a:endParaRPr>
                    </a:p>
                  </a:txBody>
                  <a:tcPr horzOverflow="overflow">
                    <a:solidFill>
                      <a:srgbClr val="E8DDE9"/>
                    </a:solidFill>
                  </a:tcPr>
                </a:tc>
              </a:tr>
              <a:tr h="72241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u="none" strike="noStrike" cap="none" normalizeH="0" baseline="0" dirty="0" smtClean="0">
                          <a:ln>
                            <a:noFill/>
                          </a:ln>
                          <a:effectLst/>
                        </a:rPr>
                        <a:t>Источники финансирования дефицита бюджета – всего:</a:t>
                      </a:r>
                      <a:endParaRPr kumimoji="0" lang="ru-RU" sz="1600" b="1" i="0" u="none" strike="noStrike" cap="none" normalizeH="0" baseline="0" dirty="0" smtClean="0">
                        <a:ln>
                          <a:noFill/>
                        </a:ln>
                        <a:solidFill>
                          <a:schemeClr val="accent1">
                            <a:lumMod val="75000"/>
                          </a:schemeClr>
                        </a:solidFill>
                        <a:effectLst/>
                        <a:latin typeface="Times New Roman" pitchFamily="18" charset="0"/>
                        <a:cs typeface="Times New Roman" pitchFamily="18" charset="0"/>
                      </a:endParaRPr>
                    </a:p>
                  </a:txBody>
                  <a:tcPr horzOverflow="overflow">
                    <a:solidFill>
                      <a:srgbClr val="E8DDE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pitchFamily="34" charset="0"/>
                          <a:cs typeface="Arial" pitchFamily="34" charset="0"/>
                        </a:rPr>
                        <a:t>113 318,7</a:t>
                      </a:r>
                    </a:p>
                  </a:txBody>
                  <a:tcPr horzOverflow="overflow">
                    <a:solidFill>
                      <a:srgbClr val="E8DDE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u="none" strike="noStrike" cap="none" normalizeH="0" baseline="0" dirty="0" smtClean="0">
                          <a:ln>
                            <a:noFill/>
                          </a:ln>
                          <a:effectLst/>
                          <a:latin typeface="Arial" pitchFamily="34" charset="0"/>
                          <a:cs typeface="Arial" pitchFamily="34" charset="0"/>
                        </a:rPr>
                        <a:t>107 573,2</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600" b="1" i="0" u="none" strike="noStrike" cap="none" normalizeH="0" baseline="0" dirty="0" smtClean="0">
                        <a:ln>
                          <a:noFill/>
                        </a:ln>
                        <a:solidFill>
                          <a:schemeClr val="accent1">
                            <a:lumMod val="75000"/>
                          </a:schemeClr>
                        </a:solidFill>
                        <a:effectLst/>
                        <a:latin typeface="Arial" pitchFamily="34" charset="0"/>
                        <a:cs typeface="Arial" pitchFamily="34" charset="0"/>
                      </a:endParaRPr>
                    </a:p>
                  </a:txBody>
                  <a:tcPr horzOverflow="overflow">
                    <a:solidFill>
                      <a:srgbClr val="E8DDE9"/>
                    </a:solidFill>
                  </a:tcPr>
                </a:tc>
              </a:tr>
              <a:tr h="71774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u="none" strike="noStrike" cap="none" normalizeH="0" baseline="0" dirty="0" smtClean="0">
                          <a:ln>
                            <a:noFill/>
                          </a:ln>
                          <a:effectLst/>
                        </a:rPr>
                        <a:t>в том числе:  источники внутреннего финансирования</a:t>
                      </a:r>
                      <a:endParaRPr kumimoji="0" lang="ru-RU" sz="1600" b="1" i="0" u="none" strike="noStrike" cap="none" normalizeH="0" baseline="0" dirty="0" smtClean="0">
                        <a:ln>
                          <a:noFill/>
                        </a:ln>
                        <a:solidFill>
                          <a:schemeClr val="accent1">
                            <a:lumMod val="75000"/>
                          </a:schemeClr>
                        </a:solidFill>
                        <a:effectLst/>
                        <a:latin typeface="Times New Roman" pitchFamily="18" charset="0"/>
                        <a:cs typeface="Times New Roman" pitchFamily="18" charset="0"/>
                      </a:endParaRPr>
                    </a:p>
                  </a:txBody>
                  <a:tcPr horzOverflow="overflow">
                    <a:solidFill>
                      <a:srgbClr val="E8DDE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pitchFamily="34" charset="0"/>
                          <a:cs typeface="Arial" pitchFamily="34" charset="0"/>
                        </a:rPr>
                        <a:t>- 2 020</a:t>
                      </a:r>
                    </a:p>
                  </a:txBody>
                  <a:tcPr horzOverflow="overflow">
                    <a:solidFill>
                      <a:srgbClr val="E8DDE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pitchFamily="34" charset="0"/>
                          <a:cs typeface="Arial" pitchFamily="34" charset="0"/>
                        </a:rPr>
                        <a:t>- 2 020</a:t>
                      </a:r>
                    </a:p>
                  </a:txBody>
                  <a:tcPr horzOverflow="overflow">
                    <a:solidFill>
                      <a:srgbClr val="E8DDE9"/>
                    </a:solidFill>
                  </a:tcPr>
                </a:tc>
              </a:tr>
              <a:tr h="72085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u="none" strike="noStrike" cap="none" normalizeH="0" baseline="0" dirty="0" smtClean="0">
                          <a:ln>
                            <a:noFill/>
                          </a:ln>
                          <a:effectLst/>
                        </a:rPr>
                        <a:t>Изменение остатков средств на счетах по учету средств бюджета</a:t>
                      </a:r>
                      <a:endParaRPr kumimoji="0" lang="ru-RU" sz="1600" b="1" i="0" u="none" strike="noStrike" cap="none" normalizeH="0" baseline="0" dirty="0" smtClean="0">
                        <a:ln>
                          <a:noFill/>
                        </a:ln>
                        <a:solidFill>
                          <a:schemeClr val="accent1">
                            <a:lumMod val="75000"/>
                          </a:schemeClr>
                        </a:solidFill>
                        <a:effectLst/>
                        <a:latin typeface="Times New Roman" pitchFamily="18" charset="0"/>
                        <a:cs typeface="Times New Roman" pitchFamily="18" charset="0"/>
                      </a:endParaRPr>
                    </a:p>
                  </a:txBody>
                  <a:tcPr horzOverflow="overflow">
                    <a:solidFill>
                      <a:srgbClr val="E8DDE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u="none" strike="noStrike" cap="none" normalizeH="0" baseline="0" dirty="0" smtClean="0">
                          <a:ln>
                            <a:noFill/>
                          </a:ln>
                          <a:effectLst/>
                          <a:latin typeface="Arial" pitchFamily="34" charset="0"/>
                          <a:cs typeface="Arial" pitchFamily="34" charset="0"/>
                        </a:rPr>
                        <a:t> 115 338,7</a:t>
                      </a:r>
                      <a:endParaRPr kumimoji="0" lang="ru-RU" sz="1600" b="1" i="0" u="none" strike="noStrike" cap="none" normalizeH="0" baseline="0" dirty="0" smtClean="0">
                        <a:ln>
                          <a:noFill/>
                        </a:ln>
                        <a:solidFill>
                          <a:schemeClr val="accent1">
                            <a:lumMod val="75000"/>
                          </a:schemeClr>
                        </a:solidFill>
                        <a:effectLst/>
                        <a:latin typeface="Arial" pitchFamily="34" charset="0"/>
                        <a:cs typeface="Arial" pitchFamily="34" charset="0"/>
                      </a:endParaRPr>
                    </a:p>
                  </a:txBody>
                  <a:tcPr horzOverflow="overflow">
                    <a:solidFill>
                      <a:srgbClr val="E8DDE9"/>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pitchFamily="34" charset="0"/>
                          <a:cs typeface="Arial" pitchFamily="34" charset="0"/>
                        </a:rPr>
                        <a:t>109 593,2</a:t>
                      </a:r>
                    </a:p>
                  </a:txBody>
                  <a:tcPr horzOverflow="overflow">
                    <a:solidFill>
                      <a:srgbClr val="E8DDE9"/>
                    </a:solidFill>
                  </a:tcPr>
                </a:tc>
              </a:tr>
            </a:tbl>
          </a:graphicData>
        </a:graphic>
      </p:graphicFrame>
      <p:pic>
        <p:nvPicPr>
          <p:cNvPr id="91138" name="Picture 2"/>
          <p:cNvPicPr>
            <a:picLocks noChangeAspect="1" noChangeArrowheads="1"/>
          </p:cNvPicPr>
          <p:nvPr/>
        </p:nvPicPr>
        <p:blipFill>
          <a:blip r:embed="rId2" cstate="print"/>
          <a:srcRect/>
          <a:stretch>
            <a:fillRect/>
          </a:stretch>
        </p:blipFill>
        <p:spPr bwMode="auto">
          <a:xfrm>
            <a:off x="2915816" y="4509120"/>
            <a:ext cx="3456384" cy="2088232"/>
          </a:xfrm>
          <a:prstGeom prst="rect">
            <a:avLst/>
          </a:prstGeom>
          <a:noFill/>
          <a:ln w="9525">
            <a:noFill/>
            <a:miter lim="800000"/>
            <a:headEnd/>
            <a:tailEnd/>
          </a:ln>
          <a:effectLst>
            <a:softEdge rad="1270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467544" y="188913"/>
            <a:ext cx="8424936" cy="936625"/>
          </a:xfrm>
        </p:spPr>
        <p:txBody>
          <a:bodyPr>
            <a:normAutofit fontScale="90000"/>
          </a:bodyPr>
          <a:lstStyle/>
          <a:p>
            <a:pPr algn="ctr" fontAlgn="auto">
              <a:spcAft>
                <a:spcPts val="0"/>
              </a:spcAft>
              <a:defRPr/>
            </a:pPr>
            <a:r>
              <a:rPr lang="ru-RU" sz="2000" b="1" dirty="0">
                <a:solidFill>
                  <a:schemeClr val="tx1"/>
                </a:solidFill>
                <a:effectLst/>
                <a:latin typeface="Times New Roman" pitchFamily="18" charset="0"/>
              </a:rPr>
              <a:t>ИТОГИ </a:t>
            </a:r>
            <a:r>
              <a:rPr lang="ru-RU" sz="2000" b="1" dirty="0" smtClean="0">
                <a:solidFill>
                  <a:schemeClr val="tx1"/>
                </a:solidFill>
                <a:effectLst/>
                <a:latin typeface="Times New Roman" pitchFamily="18" charset="0"/>
              </a:rPr>
              <a:t> РЕАЛИЗАЦИИ </a:t>
            </a:r>
            <a:r>
              <a:rPr lang="ru-RU" sz="2000" b="1" dirty="0">
                <a:solidFill>
                  <a:schemeClr val="tx1"/>
                </a:solidFill>
                <a:effectLst/>
                <a:latin typeface="Times New Roman" pitchFamily="18" charset="0"/>
              </a:rPr>
              <a:t/>
            </a:r>
            <a:br>
              <a:rPr lang="ru-RU" sz="2000" b="1" dirty="0">
                <a:solidFill>
                  <a:schemeClr val="tx1"/>
                </a:solidFill>
                <a:effectLst/>
                <a:latin typeface="Times New Roman" pitchFamily="18" charset="0"/>
              </a:rPr>
            </a:br>
            <a:r>
              <a:rPr lang="ru-RU" sz="2000" b="1" dirty="0">
                <a:solidFill>
                  <a:schemeClr val="tx1"/>
                </a:solidFill>
                <a:effectLst/>
                <a:latin typeface="Times New Roman" pitchFamily="18" charset="0"/>
              </a:rPr>
              <a:t>МУНИЦИПАЛЬНЫХ </a:t>
            </a:r>
            <a:r>
              <a:rPr lang="ru-RU" sz="2000" b="1" dirty="0" smtClean="0">
                <a:solidFill>
                  <a:schemeClr val="tx1"/>
                </a:solidFill>
                <a:effectLst/>
                <a:latin typeface="Times New Roman" pitchFamily="18" charset="0"/>
              </a:rPr>
              <a:t> ПРОГРАММ </a:t>
            </a:r>
            <a:br>
              <a:rPr lang="ru-RU" sz="2000" b="1" dirty="0" smtClean="0">
                <a:solidFill>
                  <a:schemeClr val="tx1"/>
                </a:solidFill>
                <a:effectLst/>
                <a:latin typeface="Times New Roman" pitchFamily="18" charset="0"/>
              </a:rPr>
            </a:br>
            <a:r>
              <a:rPr lang="ru-RU" sz="2000" b="1" dirty="0" smtClean="0">
                <a:solidFill>
                  <a:schemeClr val="tx1"/>
                </a:solidFill>
                <a:effectLst/>
                <a:latin typeface="Times New Roman" pitchFamily="18" charset="0"/>
              </a:rPr>
              <a:t> ЗА 2018 ГОД</a:t>
            </a:r>
            <a:br>
              <a:rPr lang="ru-RU" sz="2000" b="1" dirty="0" smtClean="0">
                <a:solidFill>
                  <a:schemeClr val="tx1"/>
                </a:solidFill>
                <a:effectLst/>
                <a:latin typeface="Times New Roman" pitchFamily="18" charset="0"/>
              </a:rPr>
            </a:br>
            <a:endParaRPr lang="ru-RU" sz="2000" b="1" dirty="0">
              <a:solidFill>
                <a:schemeClr val="tx1"/>
              </a:solidFill>
              <a:effectLst/>
              <a:latin typeface="Times New Roman" pitchFamily="18" charset="0"/>
            </a:endParaRPr>
          </a:p>
        </p:txBody>
      </p:sp>
      <p:sp>
        <p:nvSpPr>
          <p:cNvPr id="39939" name="Rectangle 3"/>
          <p:cNvSpPr>
            <a:spLocks noGrp="1" noChangeArrowheads="1"/>
          </p:cNvSpPr>
          <p:nvPr>
            <p:ph idx="4294967295"/>
          </p:nvPr>
        </p:nvSpPr>
        <p:spPr>
          <a:xfrm>
            <a:off x="8208963" y="765175"/>
            <a:ext cx="935037" cy="287338"/>
          </a:xfrm>
        </p:spPr>
        <p:txBody>
          <a:bodyPr>
            <a:normAutofit/>
          </a:bodyPr>
          <a:lstStyle/>
          <a:p>
            <a:pPr marL="411480" algn="r" fontAlgn="auto">
              <a:lnSpc>
                <a:spcPct val="80000"/>
              </a:lnSpc>
              <a:spcAft>
                <a:spcPts val="0"/>
              </a:spcAft>
              <a:buFont typeface="Wingdings" pitchFamily="2" charset="2"/>
              <a:buNone/>
              <a:defRPr/>
            </a:pPr>
            <a:r>
              <a:rPr lang="ru-RU" sz="1400" dirty="0" smtClean="0">
                <a:latin typeface="Times New Roman" pitchFamily="18" charset="0"/>
              </a:rPr>
              <a:t>тыс</a:t>
            </a:r>
            <a:r>
              <a:rPr lang="ru-RU" sz="1400" dirty="0">
                <a:latin typeface="Times New Roman" pitchFamily="18" charset="0"/>
              </a:rPr>
              <a:t>. руб.</a:t>
            </a:r>
          </a:p>
          <a:p>
            <a:pPr marL="411480" fontAlgn="auto">
              <a:lnSpc>
                <a:spcPct val="80000"/>
              </a:lnSpc>
              <a:spcAft>
                <a:spcPts val="0"/>
              </a:spcAft>
              <a:buFont typeface="Wingdings" pitchFamily="2" charset="2"/>
              <a:buNone/>
              <a:defRPr/>
            </a:pPr>
            <a:endParaRPr lang="ru-RU" sz="1400" dirty="0">
              <a:solidFill>
                <a:srgbClr val="FFFF00"/>
              </a:solidFill>
              <a:latin typeface="Times New Roman" pitchFamily="18" charset="0"/>
            </a:endParaRPr>
          </a:p>
          <a:p>
            <a:pPr marL="411480" fontAlgn="auto">
              <a:lnSpc>
                <a:spcPct val="80000"/>
              </a:lnSpc>
              <a:spcAft>
                <a:spcPts val="0"/>
              </a:spcAft>
              <a:buFont typeface="Wingdings" pitchFamily="2" charset="2"/>
              <a:buNone/>
              <a:defRPr/>
            </a:pPr>
            <a:endParaRPr lang="ru-RU" sz="2000" dirty="0"/>
          </a:p>
        </p:txBody>
      </p:sp>
      <p:graphicFrame>
        <p:nvGraphicFramePr>
          <p:cNvPr id="40129" name="Group 193"/>
          <p:cNvGraphicFramePr>
            <a:graphicFrameLocks noGrp="1"/>
          </p:cNvGraphicFramePr>
          <p:nvPr/>
        </p:nvGraphicFramePr>
        <p:xfrm>
          <a:off x="467544" y="980728"/>
          <a:ext cx="8424936" cy="5791200"/>
        </p:xfrm>
        <a:graphic>
          <a:graphicData uri="http://schemas.openxmlformats.org/drawingml/2006/table">
            <a:tbl>
              <a:tblPr>
                <a:tableStyleId>{5940675A-B579-460E-94D1-54222C63F5DA}</a:tableStyleId>
              </a:tblPr>
              <a:tblGrid>
                <a:gridCol w="370001"/>
                <a:gridCol w="3086383"/>
                <a:gridCol w="792088"/>
                <a:gridCol w="1080120"/>
                <a:gridCol w="3096344"/>
              </a:tblGrid>
              <a:tr h="936104">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r>
              <a:tr h="475549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Программа «Защита населения и территорий от чрезвычайных ситуаций, обеспечение первичных мер пожарной безопасности и безопасности людей на водных объектах на 2015 – 2020 годы»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31 285</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30 058</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r>
                        <a:rPr kumimoji="0" lang="ru-RU" sz="1100" b="1" kern="1200" baseline="0" dirty="0" smtClean="0">
                          <a:solidFill>
                            <a:schemeClr val="tx1"/>
                          </a:solidFill>
                          <a:latin typeface="Times New Roman" pitchFamily="18" charset="0"/>
                          <a:cs typeface="Times New Roman" pitchFamily="18" charset="0"/>
                        </a:rPr>
                        <a:t>Проведение штабных тренировок, учебно-методических сборов, мобилизационных тренировок, специальных учений с поисково-спасательным отрядом. В городе работают 23 видеокамер, из них 8 с функцией считывания номеров автомобилей. Организация спасательного поста на озере Старка с 01.06 по 20.09.2018. </a:t>
                      </a:r>
                      <a:r>
                        <a:rPr kumimoji="0" lang="ru-RU" sz="1100" b="1" kern="1200" dirty="0" smtClean="0">
                          <a:solidFill>
                            <a:schemeClr val="tx1"/>
                          </a:solidFill>
                          <a:latin typeface="Times New Roman" pitchFamily="18" charset="0"/>
                          <a:ea typeface="+mn-ea"/>
                          <a:cs typeface="Times New Roman" pitchFamily="18" charset="0"/>
                        </a:rPr>
                        <a:t>Организован ежедневный мониторинг  ледового покрова в местах массового выхода людей на лед в  зимний период.</a:t>
                      </a:r>
                      <a:r>
                        <a:rPr kumimoji="0" lang="ru-RU" sz="1100" b="1" kern="1200" dirty="0" smtClean="0">
                          <a:solidFill>
                            <a:schemeClr val="tx1"/>
                          </a:solidFill>
                          <a:latin typeface="+mn-lt"/>
                          <a:ea typeface="+mn-ea"/>
                          <a:cs typeface="+mn-cs"/>
                        </a:rPr>
                        <a:t> </a:t>
                      </a:r>
                      <a:r>
                        <a:rPr kumimoji="0" lang="ru-RU" sz="1100" b="1" kern="1200" dirty="0" smtClean="0">
                          <a:solidFill>
                            <a:schemeClr val="tx1"/>
                          </a:solidFill>
                          <a:latin typeface="Times New Roman" pitchFamily="18" charset="0"/>
                          <a:ea typeface="+mn-ea"/>
                          <a:cs typeface="Times New Roman" pitchFamily="18" charset="0"/>
                        </a:rPr>
                        <a:t>За    2018 год принято и обработано – 63 432 сообщения граждан.</a:t>
                      </a:r>
                      <a:r>
                        <a:rPr kumimoji="0" lang="ru-RU" sz="1100" b="1" kern="1200" dirty="0" smtClean="0">
                          <a:solidFill>
                            <a:schemeClr val="tx1"/>
                          </a:solidFill>
                          <a:latin typeface="+mn-lt"/>
                          <a:ea typeface="+mn-ea"/>
                          <a:cs typeface="+mn-cs"/>
                        </a:rPr>
                        <a:t> </a:t>
                      </a:r>
                      <a:r>
                        <a:rPr kumimoji="0" lang="ru-RU" sz="1100" b="1" kern="1200" dirty="0" smtClean="0">
                          <a:solidFill>
                            <a:schemeClr val="tx1"/>
                          </a:solidFill>
                          <a:latin typeface="Times New Roman" pitchFamily="18" charset="0"/>
                          <a:ea typeface="+mn-ea"/>
                          <a:cs typeface="Times New Roman" pitchFamily="18" charset="0"/>
                        </a:rPr>
                        <a:t>Участие в проверке готовности летних оздоровительных лагерей к приему детей –   5 лагерей. Занятия в по соблюдению требований безопасности в летних оздоровительных лагерях – 21 занятие.</a:t>
                      </a:r>
                      <a:r>
                        <a:rPr kumimoji="0" lang="ru-RU" sz="1100" b="1" kern="1200" dirty="0" smtClean="0">
                          <a:solidFill>
                            <a:schemeClr val="tx1"/>
                          </a:solidFill>
                          <a:latin typeface="+mn-lt"/>
                          <a:ea typeface="+mn-ea"/>
                          <a:cs typeface="+mn-cs"/>
                        </a:rPr>
                        <a:t> </a:t>
                      </a:r>
                      <a:r>
                        <a:rPr kumimoji="0" lang="ru-RU" sz="1100" b="1" kern="1200" dirty="0" smtClean="0">
                          <a:solidFill>
                            <a:schemeClr val="tx1"/>
                          </a:solidFill>
                          <a:latin typeface="Times New Roman" pitchFamily="18" charset="0"/>
                          <a:ea typeface="+mn-ea"/>
                          <a:cs typeface="Times New Roman" pitchFamily="18" charset="0"/>
                        </a:rPr>
                        <a:t>Проведено 34 схода с населением по разъяснению правил пожарной безопасности, безопасности на воде и по другим вопросам.</a:t>
                      </a:r>
                      <a:r>
                        <a:rPr kumimoji="0" lang="ru-RU" sz="1100" b="1" kern="1200" dirty="0" smtClean="0">
                          <a:solidFill>
                            <a:schemeClr val="tx1"/>
                          </a:solidFill>
                          <a:latin typeface="+mn-lt"/>
                          <a:ea typeface="+mn-ea"/>
                          <a:cs typeface="+mn-cs"/>
                        </a:rPr>
                        <a:t> </a:t>
                      </a:r>
                      <a:r>
                        <a:rPr kumimoji="0" lang="ru-RU" sz="1100" b="1" kern="1200" dirty="0" smtClean="0">
                          <a:solidFill>
                            <a:schemeClr val="tx1"/>
                          </a:solidFill>
                          <a:latin typeface="Times New Roman" pitchFamily="18" charset="0"/>
                          <a:ea typeface="+mn-ea"/>
                          <a:cs typeface="Times New Roman" pitchFamily="18" charset="0"/>
                        </a:rPr>
                        <a:t>Оперативными дежурными зарегистрировано  1 044 сообщения, из них: по обеспечению горячей водой – 180; по  авариям на системах электроснабжения – 228; по авариям на канализации – 3; по обеспечению холодной водой –335; по авариям на системах теплоснабжения – 271; по газоснабжению-27.</a:t>
                      </a:r>
                      <a:endParaRPr kumimoji="0" lang="ru-RU" sz="1100" b="1" kern="1200" dirty="0">
                        <a:solidFill>
                          <a:schemeClr val="tx1"/>
                        </a:solidFill>
                        <a:latin typeface="Times New Roman" pitchFamily="18" charset="0"/>
                        <a:ea typeface="+mn-ea"/>
                        <a:cs typeface="Times New Roman" pitchFamily="18" charset="0"/>
                      </a:endParaRPr>
                    </a:p>
                  </a:txBody>
                  <a:tcPr horzOverflow="overflow"/>
                </a:tc>
              </a:tr>
            </a:tbl>
          </a:graphicData>
        </a:graphic>
      </p:graphicFrame>
      <p:pic>
        <p:nvPicPr>
          <p:cNvPr id="94210" name="Picture 2"/>
          <p:cNvPicPr>
            <a:picLocks noChangeAspect="1" noChangeArrowheads="1"/>
          </p:cNvPicPr>
          <p:nvPr/>
        </p:nvPicPr>
        <p:blipFill>
          <a:blip r:embed="rId3" cstate="print"/>
          <a:srcRect/>
          <a:stretch>
            <a:fillRect/>
          </a:stretch>
        </p:blipFill>
        <p:spPr bwMode="auto">
          <a:xfrm>
            <a:off x="971601" y="3861048"/>
            <a:ext cx="2880320" cy="2304256"/>
          </a:xfrm>
          <a:prstGeom prst="rect">
            <a:avLst/>
          </a:prstGeom>
          <a:noFill/>
          <a:ln w="9525">
            <a:noFill/>
            <a:miter lim="800000"/>
            <a:headEnd/>
            <a:tailEnd/>
          </a:ln>
          <a:effectLst>
            <a:softEdge rad="1270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ph type="tbl" idx="4294967295"/>
          </p:nvPr>
        </p:nvGraphicFramePr>
        <p:xfrm>
          <a:off x="323529" y="260350"/>
          <a:ext cx="8424935" cy="6408712"/>
        </p:xfrm>
        <a:graphic>
          <a:graphicData uri="http://schemas.openxmlformats.org/drawingml/2006/table">
            <a:tbl>
              <a:tblPr firstRow="1" bandRow="1">
                <a:tableStyleId>{5940675A-B579-460E-94D1-54222C63F5DA}</a:tableStyleId>
              </a:tblPr>
              <a:tblGrid>
                <a:gridCol w="467115"/>
                <a:gridCol w="2958496"/>
                <a:gridCol w="893637"/>
                <a:gridCol w="1042578"/>
                <a:gridCol w="3063109"/>
              </a:tblGrid>
              <a:tr h="104564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r>
              <a:tr h="536306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2.1</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2.2</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2.3</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2.4</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 Программа «Обеспечение доступным и комфортным жильем населения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 на 2015 – 2020 годы</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«Обеспечение территорий документацией для осуществления градостроительной деятельности»</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«Стимулирование развития жилищного строительства»</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«Социальное жилье»</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«Обеспечение жильем молодых семей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19 823</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1 182</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14 915</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19 822</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1 181</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14 915</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kern="1200" dirty="0" smtClean="0">
                        <a:solidFill>
                          <a:schemeClr val="tx1"/>
                        </a:solidFill>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kern="1200" dirty="0" smtClean="0">
                        <a:solidFill>
                          <a:schemeClr val="tx1"/>
                        </a:solidFill>
                        <a:latin typeface="Times New Roman" pitchFamily="18" charset="0"/>
                        <a:ea typeface="+mn-ea"/>
                        <a:cs typeface="Times New Roman" pitchFamily="18" charset="0"/>
                      </a:endParaRPr>
                    </a:p>
                    <a:p>
                      <a:r>
                        <a:rPr kumimoji="0" lang="ru-RU" sz="1200" b="1" kern="1200" dirty="0" smtClean="0">
                          <a:solidFill>
                            <a:schemeClr val="tx1"/>
                          </a:solidFill>
                          <a:latin typeface="Times New Roman" pitchFamily="18" charset="0"/>
                          <a:ea typeface="+mn-ea"/>
                          <a:cs typeface="Times New Roman" pitchFamily="18" charset="0"/>
                        </a:rPr>
                        <a:t>Выполнены мероприятия: </a:t>
                      </a:r>
                    </a:p>
                    <a:p>
                      <a:pPr marL="85725" indent="-85725"/>
                      <a:r>
                        <a:rPr kumimoji="0" lang="ru-RU" sz="1200" b="1" kern="1200" dirty="0" smtClean="0">
                          <a:solidFill>
                            <a:schemeClr val="tx1"/>
                          </a:solidFill>
                          <a:latin typeface="Times New Roman" pitchFamily="18" charset="0"/>
                          <a:ea typeface="+mn-ea"/>
                          <a:cs typeface="Times New Roman" pitchFamily="18" charset="0"/>
                        </a:rPr>
                        <a:t>- </a:t>
                      </a:r>
                      <a:r>
                        <a:rPr kumimoji="0" lang="ru-RU" sz="1100" kern="1200" dirty="0" smtClean="0">
                          <a:solidFill>
                            <a:schemeClr val="tx1"/>
                          </a:solidFill>
                          <a:latin typeface="Times New Roman" pitchFamily="18" charset="0"/>
                          <a:ea typeface="+mn-ea"/>
                          <a:cs typeface="Times New Roman" pitchFamily="18" charset="0"/>
                        </a:rPr>
                        <a:t>корректировка проекта внесения изменений в Генеральный план города </a:t>
                      </a:r>
                      <a:r>
                        <a:rPr kumimoji="0" lang="ru-RU" sz="1100" kern="1200" dirty="0" err="1" smtClean="0">
                          <a:solidFill>
                            <a:schemeClr val="tx1"/>
                          </a:solidFill>
                          <a:latin typeface="Times New Roman" pitchFamily="18" charset="0"/>
                          <a:ea typeface="+mn-ea"/>
                          <a:cs typeface="Times New Roman" pitchFamily="18" charset="0"/>
                        </a:rPr>
                        <a:t>Коврова</a:t>
                      </a:r>
                      <a:r>
                        <a:rPr kumimoji="0" lang="ru-RU" sz="1100" kern="1200" dirty="0" smtClean="0">
                          <a:solidFill>
                            <a:schemeClr val="tx1"/>
                          </a:solidFill>
                          <a:latin typeface="Times New Roman" pitchFamily="18" charset="0"/>
                          <a:ea typeface="+mn-ea"/>
                          <a:cs typeface="Times New Roman" pitchFamily="18" charset="0"/>
                        </a:rPr>
                        <a:t>;</a:t>
                      </a:r>
                    </a:p>
                    <a:p>
                      <a:pPr marL="85725" indent="-85725">
                        <a:buFontTx/>
                        <a:buChar char="-"/>
                      </a:pPr>
                      <a:r>
                        <a:rPr kumimoji="0" lang="ru-RU" sz="1100" kern="1200" dirty="0" smtClean="0">
                          <a:solidFill>
                            <a:schemeClr val="tx1"/>
                          </a:solidFill>
                          <a:latin typeface="Times New Roman" pitchFamily="18" charset="0"/>
                          <a:ea typeface="+mn-ea"/>
                          <a:cs typeface="Times New Roman" pitchFamily="18" charset="0"/>
                        </a:rPr>
                        <a:t>работы по  определению границ зон подтопления, затопления;</a:t>
                      </a:r>
                    </a:p>
                    <a:p>
                      <a:pPr marL="0" indent="0">
                        <a:buFontTx/>
                        <a:buNone/>
                      </a:pPr>
                      <a:endParaRPr kumimoji="0" lang="ru-RU" sz="1100" kern="1200" dirty="0" smtClean="0">
                        <a:solidFill>
                          <a:schemeClr val="tx1"/>
                        </a:solidFill>
                        <a:latin typeface="Times New Roman" pitchFamily="18" charset="0"/>
                        <a:ea typeface="+mn-ea"/>
                        <a:cs typeface="Times New Roman" pitchFamily="18" charset="0"/>
                      </a:endParaRPr>
                    </a:p>
                    <a:p>
                      <a:pPr marL="0" indent="0">
                        <a:buFontTx/>
                        <a:buNone/>
                      </a:pPr>
                      <a:endParaRPr kumimoji="0" lang="ru-RU" sz="1200" kern="1200" dirty="0" smtClean="0">
                        <a:solidFill>
                          <a:schemeClr val="tx1"/>
                        </a:solidFill>
                        <a:latin typeface="Times New Roman" pitchFamily="18" charset="0"/>
                        <a:ea typeface="+mn-ea"/>
                        <a:cs typeface="Times New Roman" pitchFamily="18" charset="0"/>
                      </a:endParaRPr>
                    </a:p>
                    <a:p>
                      <a:pPr marL="0" indent="0">
                        <a:buFontTx/>
                        <a:buNone/>
                      </a:pPr>
                      <a:endParaRPr kumimoji="0" lang="ru-RU" sz="1200" kern="1200" dirty="0" smtClean="0">
                        <a:solidFill>
                          <a:schemeClr val="tx1"/>
                        </a:solidFill>
                        <a:latin typeface="Times New Roman" pitchFamily="18" charset="0"/>
                        <a:ea typeface="+mn-ea"/>
                        <a:cs typeface="Times New Roman" pitchFamily="18" charset="0"/>
                      </a:endParaRPr>
                    </a:p>
                    <a:p>
                      <a:pPr marL="0" indent="0">
                        <a:buFontTx/>
                        <a:buNone/>
                      </a:pPr>
                      <a:endParaRPr kumimoji="0" lang="ru-RU" sz="1200" kern="1200" dirty="0" smtClean="0">
                        <a:solidFill>
                          <a:schemeClr val="tx1"/>
                        </a:solidFill>
                        <a:latin typeface="Times New Roman" pitchFamily="18" charset="0"/>
                        <a:ea typeface="+mn-ea"/>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tx1"/>
                          </a:solidFill>
                          <a:latin typeface="Times New Roman" pitchFamily="18" charset="0"/>
                          <a:ea typeface="+mn-ea"/>
                          <a:cs typeface="Times New Roman" pitchFamily="18" charset="0"/>
                        </a:rPr>
                        <a:t>В список молодых семей - участников подпрограммы на 2018 год включено 48 семей. </a:t>
                      </a:r>
                    </a:p>
                    <a:p>
                      <a:pPr marL="0" indent="0">
                        <a:buFontTx/>
                        <a:buNone/>
                      </a:pPr>
                      <a:r>
                        <a:rPr kumimoji="0" lang="ru-RU" sz="1200" kern="1200" dirty="0" smtClean="0">
                          <a:solidFill>
                            <a:schemeClr val="tx1"/>
                          </a:solidFill>
                          <a:latin typeface="Times New Roman" pitchFamily="18" charset="0"/>
                          <a:ea typeface="+mn-ea"/>
                          <a:cs typeface="Times New Roman" pitchFamily="18" charset="0"/>
                        </a:rPr>
                        <a:t>Социальные выплаты предоставлены 17 молодым семьям. По состоянию на 31.12.2018 социальные выплаты реализовали все молодые семьи.</a:t>
                      </a:r>
                    </a:p>
                    <a:p>
                      <a:pPr marL="0" indent="0">
                        <a:buFontTx/>
                        <a:buNone/>
                      </a:pPr>
                      <a:r>
                        <a:rPr kumimoji="0" lang="ru-RU" sz="1200" kern="1200" dirty="0" smtClean="0">
                          <a:solidFill>
                            <a:schemeClr val="tx1"/>
                          </a:solidFill>
                          <a:latin typeface="Times New Roman" pitchFamily="18" charset="0"/>
                          <a:ea typeface="+mn-ea"/>
                          <a:cs typeface="Times New Roman" pitchFamily="18" charset="0"/>
                        </a:rPr>
                        <a:t>Трем молодым семьям выплачена социальная выплата в связи с рождением  детей. </a:t>
                      </a:r>
                    </a:p>
                  </a:txBody>
                  <a:tcPr horzOverflow="overflow"/>
                </a:tc>
              </a:tr>
            </a:tbl>
          </a:graphicData>
        </a:graphic>
      </p:graphicFrame>
      <p:pic>
        <p:nvPicPr>
          <p:cNvPr id="95234" name="Picture 2"/>
          <p:cNvPicPr>
            <a:picLocks noChangeAspect="1" noChangeArrowheads="1"/>
          </p:cNvPicPr>
          <p:nvPr/>
        </p:nvPicPr>
        <p:blipFill>
          <a:blip r:embed="rId2" cstate="print"/>
          <a:srcRect/>
          <a:stretch>
            <a:fillRect/>
          </a:stretch>
        </p:blipFill>
        <p:spPr bwMode="auto">
          <a:xfrm>
            <a:off x="971600" y="4149080"/>
            <a:ext cx="2520280" cy="2376264"/>
          </a:xfrm>
          <a:prstGeom prst="rect">
            <a:avLst/>
          </a:prstGeom>
          <a:noFill/>
          <a:ln w="9525">
            <a:noFill/>
            <a:miter lim="800000"/>
            <a:headEnd/>
            <a:tailEnd/>
          </a:ln>
          <a:effectLst>
            <a:softEdge rad="635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467545" y="548680"/>
          <a:ext cx="8208911" cy="5472608"/>
        </p:xfrm>
        <a:graphic>
          <a:graphicData uri="http://schemas.openxmlformats.org/drawingml/2006/table">
            <a:tbl>
              <a:tblPr firstRow="1" bandRow="1">
                <a:tableStyleId>{5940675A-B579-460E-94D1-54222C63F5DA}</a:tableStyleId>
              </a:tblPr>
              <a:tblGrid>
                <a:gridCol w="695112"/>
                <a:gridCol w="2022147"/>
                <a:gridCol w="1011073"/>
                <a:gridCol w="952187"/>
                <a:gridCol w="3528392"/>
              </a:tblGrid>
              <a:tr h="110557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r>
              <a:tr h="436703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200" b="1" i="0" u="none" strike="noStrike" cap="none" normalizeH="0" baseline="0" dirty="0" smtClean="0">
                          <a:ln>
                            <a:noFill/>
                          </a:ln>
                          <a:solidFill>
                            <a:schemeClr val="tx1"/>
                          </a:solidFill>
                          <a:effectLst/>
                          <a:latin typeface="Times New Roman" pitchFamily="18" charset="0"/>
                        </a:rPr>
                        <a:t>2.5</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2.6</a:t>
                      </a: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«Создание условий для обеспечения доступным и комфортным жильем отдельных категорий граждан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 установленных законодательством»</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 Обеспечение жильем многодетных семей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2 150</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1 576</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200" b="1" i="0" u="none" strike="noStrike" cap="none" normalizeH="0" baseline="0" dirty="0" smtClean="0">
                          <a:ln>
                            <a:noFill/>
                          </a:ln>
                          <a:solidFill>
                            <a:schemeClr val="tx1"/>
                          </a:solidFill>
                          <a:effectLst/>
                          <a:latin typeface="Times New Roman" pitchFamily="18" charset="0"/>
                        </a:rPr>
                        <a:t>2 150</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1 576</a:t>
                      </a:r>
                    </a:p>
                  </a:txBody>
                  <a:tcPr horzOverflow="overflow"/>
                </a:tc>
                <a:tc>
                  <a:txBody>
                    <a:bodyPr/>
                    <a:lstStyle/>
                    <a:p>
                      <a:r>
                        <a:rPr kumimoji="0" lang="ru-RU" sz="1200" b="1" kern="1200" dirty="0" smtClean="0">
                          <a:solidFill>
                            <a:schemeClr val="tx1"/>
                          </a:solidFill>
                          <a:latin typeface="Times New Roman" pitchFamily="18" charset="0"/>
                          <a:ea typeface="+mn-ea"/>
                          <a:cs typeface="Times New Roman" pitchFamily="18" charset="0"/>
                        </a:rPr>
                        <a:t>Государственный жилищный сертификат предоставлен одной семье вынужденных переселенцев</a:t>
                      </a:r>
                      <a:r>
                        <a:rPr kumimoji="0" lang="ru-RU" sz="1200" b="1" kern="1200" baseline="0" dirty="0" smtClean="0">
                          <a:solidFill>
                            <a:schemeClr val="tx1"/>
                          </a:solidFill>
                          <a:latin typeface="Times New Roman" pitchFamily="18" charset="0"/>
                          <a:ea typeface="+mn-ea"/>
                          <a:cs typeface="Times New Roman" pitchFamily="18" charset="0"/>
                        </a:rPr>
                        <a:t>. </a:t>
                      </a:r>
                      <a:r>
                        <a:rPr kumimoji="0" lang="ru-RU" sz="1200" b="1" kern="1200" dirty="0" smtClean="0">
                          <a:solidFill>
                            <a:schemeClr val="tx1"/>
                          </a:solidFill>
                          <a:latin typeface="Times New Roman" pitchFamily="18" charset="0"/>
                          <a:ea typeface="+mn-ea"/>
                          <a:cs typeface="Times New Roman" pitchFamily="18" charset="0"/>
                        </a:rPr>
                        <a:t>Жилищные субсидии на приобретение жилья предоставлены одному работнику бюджетной сферы. Все государственные жилищные сертификаты и все субсидии на приобретение жилья реализованы.</a:t>
                      </a:r>
                    </a:p>
                    <a:p>
                      <a:r>
                        <a:rPr kumimoji="0" lang="ru-RU" sz="1200" b="1" kern="1200" dirty="0" smtClean="0">
                          <a:solidFill>
                            <a:schemeClr val="tx1"/>
                          </a:solidFill>
                          <a:latin typeface="Times New Roman" pitchFamily="18" charset="0"/>
                          <a:ea typeface="+mn-ea"/>
                          <a:cs typeface="Times New Roman" pitchFamily="18" charset="0"/>
                        </a:rPr>
                        <a:t>Субсидии на приобретение жилья предоставлены двум инвалидам в сентябре месяце, срок реализации – 6 месяцев.  </a:t>
                      </a:r>
                    </a:p>
                    <a:p>
                      <a:r>
                        <a:rPr kumimoji="0" lang="ru-RU" sz="1800" u="none" strike="noStrike" kern="1200" dirty="0" smtClean="0">
                          <a:solidFill>
                            <a:schemeClr val="tx1"/>
                          </a:solidFill>
                          <a:latin typeface="+mn-lt"/>
                          <a:ea typeface="+mn-ea"/>
                          <a:cs typeface="+mn-cs"/>
                        </a:rPr>
                        <a:t> </a:t>
                      </a:r>
                      <a:endParaRPr kumimoji="0" lang="ru-RU" sz="1800" kern="1200" dirty="0" smtClean="0">
                        <a:solidFill>
                          <a:schemeClr val="tx1"/>
                        </a:solidFill>
                        <a:latin typeface="+mn-lt"/>
                        <a:ea typeface="+mn-ea"/>
                        <a:cs typeface="+mn-cs"/>
                      </a:endParaRPr>
                    </a:p>
                    <a:p>
                      <a:endParaRPr kumimoji="0" lang="ru-RU" sz="1200" b="1" kern="1200" dirty="0" smtClean="0">
                        <a:solidFill>
                          <a:schemeClr val="tx1"/>
                        </a:solidFill>
                        <a:latin typeface="Times New Roman" pitchFamily="18" charset="0"/>
                        <a:ea typeface="+mn-ea"/>
                        <a:cs typeface="Times New Roman" pitchFamily="18" charset="0"/>
                      </a:endParaRPr>
                    </a:p>
                    <a:p>
                      <a:r>
                        <a:rPr kumimoji="0" lang="ru-RU" sz="1200" b="1" kern="1200" dirty="0" smtClean="0">
                          <a:solidFill>
                            <a:schemeClr val="tx1"/>
                          </a:solidFill>
                          <a:latin typeface="Times New Roman" pitchFamily="18" charset="0"/>
                          <a:ea typeface="+mn-ea"/>
                          <a:cs typeface="Times New Roman" pitchFamily="18" charset="0"/>
                        </a:rPr>
                        <a:t>Социальные выплаты на строительство жилых домов</a:t>
                      </a:r>
                      <a:r>
                        <a:rPr kumimoji="0" lang="ru-RU" sz="1200" b="1" kern="1200" baseline="0" dirty="0" smtClean="0">
                          <a:solidFill>
                            <a:schemeClr val="tx1"/>
                          </a:solidFill>
                          <a:latin typeface="Times New Roman" pitchFamily="18" charset="0"/>
                          <a:ea typeface="+mn-ea"/>
                          <a:cs typeface="Times New Roman" pitchFamily="18" charset="0"/>
                        </a:rPr>
                        <a:t> </a:t>
                      </a:r>
                      <a:r>
                        <a:rPr kumimoji="0" lang="ru-RU" sz="1200" b="1" kern="1200" dirty="0" smtClean="0">
                          <a:solidFill>
                            <a:schemeClr val="tx1"/>
                          </a:solidFill>
                          <a:latin typeface="Times New Roman" pitchFamily="18" charset="0"/>
                          <a:ea typeface="+mn-ea"/>
                          <a:cs typeface="Times New Roman" pitchFamily="18" charset="0"/>
                        </a:rPr>
                        <a:t>реализованы  семьями.</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836712"/>
          </a:xfrm>
        </p:spPr>
        <p:txBody>
          <a:bodyPr>
            <a:normAutofit fontScale="90000"/>
          </a:bodyPr>
          <a:lstStyle/>
          <a:p>
            <a:r>
              <a:rPr lang="ru-RU" dirty="0" smtClean="0"/>
              <a:t/>
            </a:r>
            <a:br>
              <a:rPr lang="ru-RU" dirty="0" smtClean="0"/>
            </a:br>
            <a:r>
              <a:rPr lang="ru-RU" sz="3600" dirty="0" smtClean="0">
                <a:solidFill>
                  <a:schemeClr val="tx1"/>
                </a:solidFill>
              </a:rPr>
              <a:t>Бюджетная система Российской Федерации </a:t>
            </a:r>
            <a:endParaRPr lang="ru-RU" sz="3600" dirty="0">
              <a:solidFill>
                <a:schemeClr val="tx1"/>
              </a:solidFill>
            </a:endParaRPr>
          </a:p>
        </p:txBody>
      </p:sp>
      <p:graphicFrame>
        <p:nvGraphicFramePr>
          <p:cNvPr id="6" name="Содержимое 5"/>
          <p:cNvGraphicFramePr>
            <a:graphicFrameLocks noGrp="1"/>
          </p:cNvGraphicFramePr>
          <p:nvPr>
            <p:ph idx="1"/>
          </p:nvPr>
        </p:nvGraphicFramePr>
        <p:xfrm>
          <a:off x="457200" y="1196751"/>
          <a:ext cx="8229600" cy="3600402"/>
        </p:xfrm>
        <a:graphic>
          <a:graphicData uri="http://schemas.openxmlformats.org/drawingml/2006/table">
            <a:tbl>
              <a:tblPr firstRow="1" bandRow="1">
                <a:tableStyleId>{5C22544A-7EE6-4342-B048-85BDC9FD1C3A}</a:tableStyleId>
              </a:tblPr>
              <a:tblGrid>
                <a:gridCol w="8229600"/>
              </a:tblGrid>
              <a:tr h="1200134">
                <a:tc>
                  <a:txBody>
                    <a:bodyPr/>
                    <a:lstStyle/>
                    <a:p>
                      <a:endParaRPr lang="ru-RU" dirty="0"/>
                    </a:p>
                  </a:txBody>
                  <a:tcPr>
                    <a:solidFill>
                      <a:schemeClr val="accent1">
                        <a:lumMod val="40000"/>
                        <a:lumOff val="60000"/>
                      </a:schemeClr>
                    </a:solidFill>
                  </a:tcPr>
                </a:tc>
              </a:tr>
              <a:tr h="1200134">
                <a:tc>
                  <a:txBody>
                    <a:bodyPr/>
                    <a:lstStyle/>
                    <a:p>
                      <a:endParaRPr lang="ru-RU" dirty="0"/>
                    </a:p>
                  </a:txBody>
                  <a:tcPr/>
                </a:tc>
              </a:tr>
              <a:tr h="1200134">
                <a:tc>
                  <a:txBody>
                    <a:bodyPr/>
                    <a:lstStyle/>
                    <a:p>
                      <a:endParaRPr lang="ru-RU" dirty="0"/>
                    </a:p>
                  </a:txBody>
                  <a:tcPr/>
                </a:tc>
              </a:tr>
            </a:tbl>
          </a:graphicData>
        </a:graphic>
      </p:graphicFrame>
      <p:sp>
        <p:nvSpPr>
          <p:cNvPr id="7" name="TextBox 6"/>
          <p:cNvSpPr txBox="1"/>
          <p:nvPr/>
        </p:nvSpPr>
        <p:spPr>
          <a:xfrm>
            <a:off x="467544" y="1340768"/>
            <a:ext cx="1961184" cy="738664"/>
          </a:xfrm>
          <a:prstGeom prst="rect">
            <a:avLst/>
          </a:prstGeom>
          <a:noFill/>
        </p:spPr>
        <p:txBody>
          <a:bodyPr wrap="square" rtlCol="0">
            <a:spAutoFit/>
          </a:bodyPr>
          <a:lstStyle/>
          <a:p>
            <a:pPr algn="ctr"/>
            <a:r>
              <a:rPr lang="ru-RU" sz="1400" b="1" dirty="0" smtClean="0"/>
              <a:t>На уровне </a:t>
            </a:r>
          </a:p>
          <a:p>
            <a:pPr algn="ctr"/>
            <a:r>
              <a:rPr lang="ru-RU" sz="1400" b="1" dirty="0" smtClean="0"/>
              <a:t>Российской </a:t>
            </a:r>
          </a:p>
          <a:p>
            <a:pPr algn="ctr"/>
            <a:r>
              <a:rPr lang="ru-RU" sz="1400" b="1" dirty="0" smtClean="0"/>
              <a:t>Федерации </a:t>
            </a:r>
            <a:endParaRPr lang="ru-RU" sz="1400" dirty="0"/>
          </a:p>
        </p:txBody>
      </p:sp>
      <p:sp>
        <p:nvSpPr>
          <p:cNvPr id="8" name="TextBox 7"/>
          <p:cNvSpPr txBox="1"/>
          <p:nvPr/>
        </p:nvSpPr>
        <p:spPr>
          <a:xfrm>
            <a:off x="467544" y="2636912"/>
            <a:ext cx="1817688" cy="1015663"/>
          </a:xfrm>
          <a:prstGeom prst="rect">
            <a:avLst/>
          </a:prstGeom>
          <a:noFill/>
        </p:spPr>
        <p:txBody>
          <a:bodyPr wrap="square" rtlCol="0">
            <a:spAutoFit/>
          </a:bodyPr>
          <a:lstStyle/>
          <a:p>
            <a:pPr algn="ctr"/>
            <a:r>
              <a:rPr lang="ru-RU" sz="1400" b="1" dirty="0" smtClean="0"/>
              <a:t>На уровне</a:t>
            </a:r>
          </a:p>
          <a:p>
            <a:pPr algn="ctr"/>
            <a:r>
              <a:rPr lang="ru-RU" sz="1400" b="1" dirty="0" smtClean="0"/>
              <a:t> субъекта</a:t>
            </a:r>
          </a:p>
          <a:p>
            <a:pPr algn="ctr"/>
            <a:r>
              <a:rPr lang="ru-RU" sz="1400" b="1" dirty="0" smtClean="0"/>
              <a:t> РФ</a:t>
            </a:r>
          </a:p>
          <a:p>
            <a:endParaRPr lang="ru-RU" dirty="0"/>
          </a:p>
        </p:txBody>
      </p:sp>
      <p:sp>
        <p:nvSpPr>
          <p:cNvPr id="9" name="TextBox 8"/>
          <p:cNvSpPr txBox="1"/>
          <p:nvPr/>
        </p:nvSpPr>
        <p:spPr>
          <a:xfrm>
            <a:off x="467545" y="3789040"/>
            <a:ext cx="1872208" cy="738664"/>
          </a:xfrm>
          <a:prstGeom prst="rect">
            <a:avLst/>
          </a:prstGeom>
          <a:noFill/>
        </p:spPr>
        <p:txBody>
          <a:bodyPr wrap="square" rtlCol="0">
            <a:spAutoFit/>
          </a:bodyPr>
          <a:lstStyle/>
          <a:p>
            <a:pPr algn="ctr"/>
            <a:r>
              <a:rPr lang="ru-RU" sz="1400" b="1" dirty="0" smtClean="0"/>
              <a:t>На уровне </a:t>
            </a:r>
          </a:p>
          <a:p>
            <a:pPr algn="ctr"/>
            <a:r>
              <a:rPr lang="ru-RU" sz="1400" b="1" dirty="0" smtClean="0"/>
              <a:t>местного</a:t>
            </a:r>
          </a:p>
          <a:p>
            <a:pPr algn="ctr"/>
            <a:r>
              <a:rPr lang="ru-RU" sz="1400" b="1" dirty="0" smtClean="0"/>
              <a:t>самоуправления</a:t>
            </a:r>
            <a:endParaRPr lang="ru-RU" sz="1400" b="1" dirty="0"/>
          </a:p>
        </p:txBody>
      </p:sp>
      <p:sp>
        <p:nvSpPr>
          <p:cNvPr id="10" name="Скругленный прямоугольник 9"/>
          <p:cNvSpPr/>
          <p:nvPr/>
        </p:nvSpPr>
        <p:spPr>
          <a:xfrm>
            <a:off x="2555776" y="1340768"/>
            <a:ext cx="2592288" cy="936104"/>
          </a:xfrm>
          <a:prstGeom prst="roundRect">
            <a:avLst/>
          </a:prstGeom>
          <a:solidFill>
            <a:schemeClr val="bg2">
              <a:lumMod val="75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rPr>
              <a:t>Федеральный </a:t>
            </a:r>
          </a:p>
          <a:p>
            <a:pPr algn="ctr"/>
            <a:r>
              <a:rPr lang="ru-RU" sz="1400" b="1" dirty="0" smtClean="0">
                <a:solidFill>
                  <a:schemeClr val="tx1"/>
                </a:solidFill>
              </a:rPr>
              <a:t>бюджет </a:t>
            </a:r>
            <a:endParaRPr lang="ru-RU" sz="1400" dirty="0">
              <a:solidFill>
                <a:schemeClr val="tx1"/>
              </a:solidFill>
            </a:endParaRPr>
          </a:p>
        </p:txBody>
      </p:sp>
      <p:sp>
        <p:nvSpPr>
          <p:cNvPr id="12" name="Скругленный прямоугольник 11"/>
          <p:cNvSpPr/>
          <p:nvPr/>
        </p:nvSpPr>
        <p:spPr>
          <a:xfrm>
            <a:off x="5580112" y="1340768"/>
            <a:ext cx="2664296" cy="936104"/>
          </a:xfrm>
          <a:prstGeom prst="roundRect">
            <a:avLst/>
          </a:prstGeom>
          <a:solidFill>
            <a:schemeClr val="accent6">
              <a:lumMod val="20000"/>
              <a:lumOff val="8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rPr>
              <a:t>Бюджеты государственных </a:t>
            </a:r>
          </a:p>
          <a:p>
            <a:pPr algn="ctr"/>
            <a:r>
              <a:rPr lang="ru-RU" sz="1400" b="1" dirty="0" smtClean="0">
                <a:solidFill>
                  <a:schemeClr val="tx1"/>
                </a:solidFill>
              </a:rPr>
              <a:t>внебюджетных фондов </a:t>
            </a:r>
            <a:endParaRPr lang="ru-RU" sz="1400" dirty="0">
              <a:solidFill>
                <a:schemeClr val="tx1"/>
              </a:solidFill>
            </a:endParaRPr>
          </a:p>
        </p:txBody>
      </p:sp>
      <p:sp>
        <p:nvSpPr>
          <p:cNvPr id="13" name="Скругленный прямоугольник 12"/>
          <p:cNvSpPr/>
          <p:nvPr/>
        </p:nvSpPr>
        <p:spPr>
          <a:xfrm>
            <a:off x="2555776" y="2492896"/>
            <a:ext cx="2592288" cy="1008112"/>
          </a:xfrm>
          <a:prstGeom prst="roundRect">
            <a:avLst/>
          </a:prstGeom>
          <a:solidFill>
            <a:schemeClr val="bg2">
              <a:lumMod val="75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rPr>
              <a:t>Бюджеты </a:t>
            </a:r>
          </a:p>
          <a:p>
            <a:pPr algn="ctr"/>
            <a:r>
              <a:rPr lang="ru-RU" sz="1400" b="1" dirty="0" smtClean="0">
                <a:solidFill>
                  <a:schemeClr val="tx1"/>
                </a:solidFill>
              </a:rPr>
              <a:t>субъектов РФ </a:t>
            </a:r>
            <a:endParaRPr lang="ru-RU" sz="1400" dirty="0">
              <a:solidFill>
                <a:schemeClr val="tx1"/>
              </a:solidFill>
            </a:endParaRPr>
          </a:p>
        </p:txBody>
      </p:sp>
      <p:sp>
        <p:nvSpPr>
          <p:cNvPr id="14" name="Скругленный прямоугольник 13"/>
          <p:cNvSpPr/>
          <p:nvPr/>
        </p:nvSpPr>
        <p:spPr>
          <a:xfrm>
            <a:off x="2555776" y="3717032"/>
            <a:ext cx="2592288" cy="936104"/>
          </a:xfrm>
          <a:prstGeom prst="roundRect">
            <a:avLst/>
          </a:prstGeom>
          <a:solidFill>
            <a:schemeClr val="bg2">
              <a:lumMod val="75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rPr>
              <a:t>Бюджеты</a:t>
            </a:r>
          </a:p>
          <a:p>
            <a:pPr algn="ctr"/>
            <a:r>
              <a:rPr lang="ru-RU" sz="1400" b="1" dirty="0" smtClean="0">
                <a:solidFill>
                  <a:schemeClr val="tx1"/>
                </a:solidFill>
              </a:rPr>
              <a:t>городских округов </a:t>
            </a:r>
            <a:endParaRPr lang="ru-RU" sz="1400" dirty="0">
              <a:solidFill>
                <a:schemeClr val="tx1"/>
              </a:solidFill>
            </a:endParaRPr>
          </a:p>
        </p:txBody>
      </p:sp>
      <p:sp>
        <p:nvSpPr>
          <p:cNvPr id="15" name="Скругленный прямоугольник 14"/>
          <p:cNvSpPr/>
          <p:nvPr/>
        </p:nvSpPr>
        <p:spPr>
          <a:xfrm>
            <a:off x="5580112" y="2492896"/>
            <a:ext cx="2664296" cy="1008112"/>
          </a:xfrm>
          <a:prstGeom prst="roundRect">
            <a:avLst/>
          </a:prstGeom>
          <a:solidFill>
            <a:schemeClr val="accent6">
              <a:lumMod val="20000"/>
              <a:lumOff val="8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rPr>
              <a:t>Бюджеты территориальных государственных </a:t>
            </a:r>
          </a:p>
          <a:p>
            <a:pPr algn="ctr"/>
            <a:r>
              <a:rPr lang="ru-RU" sz="1400" b="1" dirty="0" smtClean="0">
                <a:solidFill>
                  <a:schemeClr val="tx1"/>
                </a:solidFill>
              </a:rPr>
              <a:t>внебюджетных фондов </a:t>
            </a:r>
            <a:endParaRPr lang="ru-RU" sz="1400" dirty="0">
              <a:solidFill>
                <a:schemeClr val="tx1"/>
              </a:solidFill>
            </a:endParaRPr>
          </a:p>
        </p:txBody>
      </p:sp>
      <p:sp>
        <p:nvSpPr>
          <p:cNvPr id="16" name="Скругленный прямоугольник 15"/>
          <p:cNvSpPr/>
          <p:nvPr/>
        </p:nvSpPr>
        <p:spPr>
          <a:xfrm>
            <a:off x="5580112" y="3717032"/>
            <a:ext cx="2664296" cy="936104"/>
          </a:xfrm>
          <a:prstGeom prst="roundRect">
            <a:avLst/>
          </a:prstGeom>
          <a:solidFill>
            <a:schemeClr val="accent6">
              <a:lumMod val="20000"/>
              <a:lumOff val="8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rPr>
              <a:t>Бюджеты муниципальных районов </a:t>
            </a:r>
            <a:endParaRPr lang="ru-RU" sz="1400" dirty="0">
              <a:solidFill>
                <a:schemeClr val="tx1"/>
              </a:solidFill>
            </a:endParaRPr>
          </a:p>
        </p:txBody>
      </p:sp>
      <p:sp>
        <p:nvSpPr>
          <p:cNvPr id="17" name="Скругленная прямоугольная выноска 16"/>
          <p:cNvSpPr/>
          <p:nvPr/>
        </p:nvSpPr>
        <p:spPr>
          <a:xfrm rot="10800000">
            <a:off x="2555776" y="4797152"/>
            <a:ext cx="1872208" cy="1080120"/>
          </a:xfrm>
          <a:prstGeom prst="wedgeRoundRectCallout">
            <a:avLst/>
          </a:prstGeom>
          <a:solidFill>
            <a:schemeClr val="accent6">
              <a:lumMod val="20000"/>
              <a:lumOff val="80000"/>
            </a:schemeClr>
          </a:solidFill>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2627785" y="5013176"/>
            <a:ext cx="1728192" cy="523220"/>
          </a:xfrm>
          <a:prstGeom prst="rect">
            <a:avLst/>
          </a:prstGeom>
          <a:noFill/>
        </p:spPr>
        <p:txBody>
          <a:bodyPr wrap="square" rtlCol="0">
            <a:spAutoFit/>
          </a:bodyPr>
          <a:lstStyle/>
          <a:p>
            <a:pPr algn="ctr"/>
            <a:r>
              <a:rPr lang="ru-RU" sz="1400" b="1" dirty="0" smtClean="0"/>
              <a:t>Бюджет</a:t>
            </a:r>
          </a:p>
          <a:p>
            <a:pPr algn="ctr"/>
            <a:r>
              <a:rPr lang="ru-RU" sz="1400" b="1" dirty="0" smtClean="0"/>
              <a:t> города </a:t>
            </a:r>
            <a:r>
              <a:rPr lang="ru-RU" sz="1400" b="1" dirty="0" err="1" smtClean="0"/>
              <a:t>Коврова</a:t>
            </a:r>
            <a:endParaRPr lang="ru-RU" sz="14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611560" y="476672"/>
          <a:ext cx="7992889" cy="5869716"/>
        </p:xfrm>
        <a:graphic>
          <a:graphicData uri="http://schemas.openxmlformats.org/drawingml/2006/table">
            <a:tbl>
              <a:tblPr firstRow="1" bandRow="1">
                <a:tableStyleId>{5940675A-B579-460E-94D1-54222C63F5DA}</a:tableStyleId>
              </a:tblPr>
              <a:tblGrid>
                <a:gridCol w="746998"/>
                <a:gridCol w="2654408"/>
                <a:gridCol w="856488"/>
                <a:gridCol w="672300"/>
                <a:gridCol w="3062695"/>
              </a:tblGrid>
              <a:tr h="108435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r>
              <a:tr h="4676284">
                <a:tc>
                  <a:txBody>
                    <a:bodyPr/>
                    <a:lstStyle/>
                    <a:p>
                      <a:r>
                        <a:rPr lang="ru-RU" sz="1200" b="1" dirty="0" smtClean="0">
                          <a:solidFill>
                            <a:schemeClr val="tx1"/>
                          </a:solidFill>
                          <a:latin typeface="Times New Roman" pitchFamily="18" charset="0"/>
                          <a:cs typeface="Times New Roman" pitchFamily="18" charset="0"/>
                        </a:rPr>
                        <a:t>3</a:t>
                      </a:r>
                      <a:endParaRPr lang="ru-RU" sz="1200" b="1" dirty="0">
                        <a:solidFill>
                          <a:schemeClr val="tx1"/>
                        </a:solidFill>
                        <a:latin typeface="Times New Roman" pitchFamily="18" charset="0"/>
                        <a:cs typeface="Times New Roman" pitchFamily="18" charset="0"/>
                      </a:endParaRPr>
                    </a:p>
                  </a:txBody>
                  <a:tcPr/>
                </a:tc>
                <a:tc>
                  <a:txBody>
                    <a:bodyPr/>
                    <a:lstStyle/>
                    <a:p>
                      <a:r>
                        <a:rPr lang="ru-RU" sz="1200" b="1" dirty="0" smtClean="0">
                          <a:solidFill>
                            <a:schemeClr val="tx1"/>
                          </a:solidFill>
                          <a:latin typeface="Times New Roman" pitchFamily="18" charset="0"/>
                          <a:cs typeface="Times New Roman" pitchFamily="18" charset="0"/>
                        </a:rPr>
                        <a:t>Программа «Комплексные меры профилактики правонарушений в городе </a:t>
                      </a:r>
                      <a:r>
                        <a:rPr lang="ru-RU" sz="1200" b="1" dirty="0" err="1" smtClean="0">
                          <a:solidFill>
                            <a:schemeClr val="tx1"/>
                          </a:solidFill>
                          <a:latin typeface="Times New Roman" pitchFamily="18" charset="0"/>
                          <a:cs typeface="Times New Roman" pitchFamily="18" charset="0"/>
                        </a:rPr>
                        <a:t>Коврове</a:t>
                      </a:r>
                      <a:r>
                        <a:rPr lang="ru-RU" sz="1200" b="1" dirty="0" smtClean="0">
                          <a:solidFill>
                            <a:schemeClr val="tx1"/>
                          </a:solidFill>
                          <a:latin typeface="Times New Roman" pitchFamily="18" charset="0"/>
                          <a:cs typeface="Times New Roman" pitchFamily="18" charset="0"/>
                        </a:rPr>
                        <a:t> на 2015-2020  годы»</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ru-RU" sz="1200" b="1" dirty="0" smtClean="0">
                          <a:solidFill>
                            <a:schemeClr val="tx1"/>
                          </a:solidFill>
                          <a:latin typeface="Times New Roman" pitchFamily="18" charset="0"/>
                          <a:cs typeface="Times New Roman" pitchFamily="18" charset="0"/>
                        </a:rPr>
                        <a:t>880</a:t>
                      </a:r>
                      <a:endParaRPr lang="ru-RU" sz="1200" b="1" dirty="0">
                        <a:solidFill>
                          <a:schemeClr val="tx1"/>
                        </a:solidFill>
                        <a:latin typeface="Times New Roman" pitchFamily="18" charset="0"/>
                        <a:cs typeface="Times New Roman" pitchFamily="18" charset="0"/>
                      </a:endParaRPr>
                    </a:p>
                  </a:txBody>
                  <a:tcPr/>
                </a:tc>
                <a:tc>
                  <a:txBody>
                    <a:bodyPr/>
                    <a:lstStyle/>
                    <a:p>
                      <a:r>
                        <a:rPr lang="ru-RU" sz="1200" b="1" dirty="0" smtClean="0">
                          <a:solidFill>
                            <a:schemeClr val="tx1"/>
                          </a:solidFill>
                          <a:latin typeface="Times New Roman" pitchFamily="18" charset="0"/>
                          <a:cs typeface="Times New Roman" pitchFamily="18" charset="0"/>
                        </a:rPr>
                        <a:t>868</a:t>
                      </a:r>
                      <a:endParaRPr lang="ru-RU" sz="1200" b="1" dirty="0">
                        <a:solidFill>
                          <a:schemeClr val="tx1"/>
                        </a:solidFill>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100" b="1" kern="1200" dirty="0" smtClean="0">
                          <a:solidFill>
                            <a:schemeClr val="tx1"/>
                          </a:solidFill>
                          <a:latin typeface="Times New Roman" pitchFamily="18" charset="0"/>
                          <a:ea typeface="+mn-ea"/>
                          <a:cs typeface="Times New Roman" pitchFamily="18" charset="0"/>
                        </a:rPr>
                        <a:t>В 2018 году традиционно в учреждениях проводятся профилактические мероприятия и физкультурно-оздоровительные акции среди детей и молодежи под девизом "Спорт против наркотиков». Всего с начала года проведены более 250  спортивно-массовых мероприятий, в которых приняли участие более 10 000 человек.</a:t>
                      </a:r>
                    </a:p>
                    <a:p>
                      <a:pPr marL="0" marR="0" indent="0" algn="l" defTabSz="914400" rtl="0" eaLnBrk="1" fontAlgn="auto" latinLnBrk="0" hangingPunct="1">
                        <a:lnSpc>
                          <a:spcPct val="100000"/>
                        </a:lnSpc>
                        <a:spcBef>
                          <a:spcPts val="0"/>
                        </a:spcBef>
                        <a:spcAft>
                          <a:spcPts val="0"/>
                        </a:spcAft>
                        <a:buClrTx/>
                        <a:buSzTx/>
                        <a:buFontTx/>
                        <a:buNone/>
                        <a:tabLst/>
                        <a:defRPr/>
                      </a:pPr>
                      <a:r>
                        <a:rPr kumimoji="0" lang="ru-RU" sz="1100" b="1" kern="1200" baseline="0" dirty="0" smtClean="0">
                          <a:solidFill>
                            <a:schemeClr val="tx1"/>
                          </a:solidFill>
                          <a:latin typeface="Times New Roman" pitchFamily="18" charset="0"/>
                          <a:ea typeface="+mn-ea"/>
                          <a:cs typeface="Times New Roman" pitchFamily="18" charset="0"/>
                        </a:rPr>
                        <a:t>Приобретение сувенирной и изготовление печатной продукции в рамках профилактических мероприятий. Проведено 9 мероприятий в части учреждений культуры, которые посетили более 500 человек. В отчетный период проходил прием нормативов ГТО всех возрастных ступеней.</a:t>
                      </a:r>
                      <a:r>
                        <a:rPr kumimoji="0" lang="ru-RU" sz="1100" b="1" kern="1200" dirty="0" smtClean="0">
                          <a:solidFill>
                            <a:schemeClr val="tx1"/>
                          </a:solidFill>
                          <a:latin typeface="+mn-lt"/>
                          <a:ea typeface="+mn-ea"/>
                          <a:cs typeface="+mn-cs"/>
                        </a:rPr>
                        <a:t> </a:t>
                      </a:r>
                      <a:r>
                        <a:rPr kumimoji="0" lang="ru-RU" sz="1100" b="1" kern="1200" dirty="0" smtClean="0">
                          <a:solidFill>
                            <a:schemeClr val="tx1"/>
                          </a:solidFill>
                          <a:latin typeface="Times New Roman" pitchFamily="18" charset="0"/>
                          <a:ea typeface="+mn-ea"/>
                          <a:cs typeface="Times New Roman" pitchFamily="18" charset="0"/>
                        </a:rPr>
                        <a:t>В рамках профилактики правонарушений несовершеннолетних ежегодно в каникулярный период в течение всего года организуется работа городских оздоровительных лагерей на базе спортивных учреждений города. Воспитанниками лагерей отдыха являются несовершеннолетние из разных социальных групп, обучающиеся в учреждениях общего и дополнительного образования города, в том числе дети и подростки из неблагополучных семей.</a:t>
                      </a:r>
                    </a:p>
                    <a:p>
                      <a:endParaRPr lang="ru-RU" sz="1100" b="1" dirty="0">
                        <a:solidFill>
                          <a:schemeClr val="tx1"/>
                        </a:solidFill>
                        <a:latin typeface="Times New Roman" pitchFamily="18" charset="0"/>
                        <a:cs typeface="Times New Roman" pitchFamily="18" charset="0"/>
                      </a:endParaRPr>
                    </a:p>
                  </a:txBody>
                  <a:tcPr/>
                </a:tc>
              </a:tr>
            </a:tbl>
          </a:graphicData>
        </a:graphic>
      </p:graphicFrame>
      <p:pic>
        <p:nvPicPr>
          <p:cNvPr id="96258" name="Picture 2"/>
          <p:cNvPicPr>
            <a:picLocks noChangeAspect="1" noChangeArrowheads="1"/>
          </p:cNvPicPr>
          <p:nvPr/>
        </p:nvPicPr>
        <p:blipFill>
          <a:blip r:embed="rId2" cstate="print"/>
          <a:srcRect/>
          <a:stretch>
            <a:fillRect/>
          </a:stretch>
        </p:blipFill>
        <p:spPr bwMode="auto">
          <a:xfrm>
            <a:off x="1547664" y="3429000"/>
            <a:ext cx="2376264" cy="2520280"/>
          </a:xfrm>
          <a:prstGeom prst="rect">
            <a:avLst/>
          </a:prstGeom>
          <a:noFill/>
          <a:ln w="9525">
            <a:noFill/>
            <a:miter lim="800000"/>
            <a:headEnd/>
            <a:tailEnd/>
          </a:ln>
          <a:effectLst>
            <a:softEdge rad="635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467544" y="548681"/>
          <a:ext cx="8136905" cy="6126480"/>
        </p:xfrm>
        <a:graphic>
          <a:graphicData uri="http://schemas.openxmlformats.org/drawingml/2006/table">
            <a:tbl>
              <a:tblPr firstRow="1" bandRow="1">
                <a:tableStyleId>{5940675A-B579-460E-94D1-54222C63F5DA}</a:tableStyleId>
              </a:tblPr>
              <a:tblGrid>
                <a:gridCol w="576064"/>
                <a:gridCol w="2664296"/>
                <a:gridCol w="792088"/>
                <a:gridCol w="1008112"/>
                <a:gridCol w="3096345"/>
              </a:tblGrid>
              <a:tr h="94443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r>
              <a:tr h="4888216">
                <a:tc>
                  <a:txBody>
                    <a:bodyPr/>
                    <a:lstStyle/>
                    <a:p>
                      <a:r>
                        <a:rPr lang="ru-RU" sz="1200" b="1" dirty="0" smtClean="0">
                          <a:solidFill>
                            <a:schemeClr val="tx1"/>
                          </a:solidFill>
                          <a:latin typeface="Times New Roman" pitchFamily="18" charset="0"/>
                          <a:cs typeface="Times New Roman" pitchFamily="18" charset="0"/>
                        </a:rPr>
                        <a:t>4</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r>
                        <a:rPr lang="ru-RU" sz="1200" b="1" dirty="0" smtClean="0">
                          <a:solidFill>
                            <a:schemeClr val="tx1"/>
                          </a:solidFill>
                          <a:latin typeface="Times New Roman" pitchFamily="18" charset="0"/>
                          <a:cs typeface="Times New Roman" pitchFamily="18" charset="0"/>
                        </a:rPr>
                        <a:t>4.1</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txBody>
                  <a:tcPr/>
                </a:tc>
                <a:tc>
                  <a:txBody>
                    <a:bodyPr/>
                    <a:lstStyle/>
                    <a:p>
                      <a:r>
                        <a:rPr lang="ru-RU" sz="1200" b="1" dirty="0" smtClean="0">
                          <a:solidFill>
                            <a:schemeClr val="tx1"/>
                          </a:solidFill>
                          <a:latin typeface="Times New Roman" pitchFamily="18" charset="0"/>
                          <a:cs typeface="Times New Roman" pitchFamily="18" charset="0"/>
                        </a:rPr>
                        <a:t>Программа «Молодежная и семейная политика города </a:t>
                      </a:r>
                      <a:r>
                        <a:rPr lang="ru-RU" sz="1200" b="1" dirty="0" err="1" smtClean="0">
                          <a:solidFill>
                            <a:schemeClr val="tx1"/>
                          </a:solidFill>
                          <a:latin typeface="Times New Roman" pitchFamily="18" charset="0"/>
                          <a:cs typeface="Times New Roman" pitchFamily="18" charset="0"/>
                        </a:rPr>
                        <a:t>Коврова</a:t>
                      </a:r>
                      <a:r>
                        <a:rPr lang="ru-RU" sz="1200" b="1" dirty="0" smtClean="0">
                          <a:solidFill>
                            <a:schemeClr val="tx1"/>
                          </a:solidFill>
                          <a:latin typeface="Times New Roman" pitchFamily="18" charset="0"/>
                          <a:cs typeface="Times New Roman" pitchFamily="18" charset="0"/>
                        </a:rPr>
                        <a:t> на 2015-2020 годы»</a:t>
                      </a:r>
                    </a:p>
                    <a:p>
                      <a:r>
                        <a:rPr lang="ru-RU" sz="1200" b="1" dirty="0" smtClean="0">
                          <a:solidFill>
                            <a:schemeClr val="tx1"/>
                          </a:solidFill>
                          <a:latin typeface="Times New Roman" pitchFamily="18" charset="0"/>
                          <a:cs typeface="Times New Roman" pitchFamily="18" charset="0"/>
                        </a:rPr>
                        <a:t>Подпрограмма «Основные мероприятия по реализации городской молодежной и семейной политики»</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txBody>
                  <a:tcPr/>
                </a:tc>
                <a:tc>
                  <a:txBody>
                    <a:bodyPr/>
                    <a:lstStyle/>
                    <a:p>
                      <a:pPr algn="ctr"/>
                      <a:r>
                        <a:rPr lang="ru-RU" sz="1200" b="1" dirty="0" smtClean="0">
                          <a:solidFill>
                            <a:schemeClr val="tx1"/>
                          </a:solidFill>
                          <a:latin typeface="Times New Roman" pitchFamily="18" charset="0"/>
                          <a:cs typeface="Times New Roman" pitchFamily="18" charset="0"/>
                        </a:rPr>
                        <a:t>15 490</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pPr algn="ctr"/>
                      <a:r>
                        <a:rPr lang="ru-RU" sz="1200" b="1" dirty="0" smtClean="0">
                          <a:solidFill>
                            <a:schemeClr val="tx1"/>
                          </a:solidFill>
                          <a:latin typeface="Times New Roman" pitchFamily="18" charset="0"/>
                          <a:cs typeface="Times New Roman" pitchFamily="18" charset="0"/>
                        </a:rPr>
                        <a:t>779</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txBody>
                  <a:tcPr/>
                </a:tc>
                <a:tc>
                  <a:txBody>
                    <a:bodyPr/>
                    <a:lstStyle/>
                    <a:p>
                      <a:pPr algn="ctr"/>
                      <a:r>
                        <a:rPr lang="ru-RU" sz="1200" b="1" dirty="0" smtClean="0">
                          <a:solidFill>
                            <a:schemeClr val="tx1"/>
                          </a:solidFill>
                          <a:latin typeface="Times New Roman" pitchFamily="18" charset="0"/>
                          <a:cs typeface="Times New Roman" pitchFamily="18" charset="0"/>
                        </a:rPr>
                        <a:t>15 426</a:t>
                      </a:r>
                    </a:p>
                    <a:p>
                      <a:pPr algn="ctr"/>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pPr algn="ctr"/>
                      <a:r>
                        <a:rPr lang="ru-RU" sz="1200" b="1" dirty="0" smtClean="0">
                          <a:solidFill>
                            <a:schemeClr val="tx1"/>
                          </a:solidFill>
                          <a:latin typeface="Times New Roman" pitchFamily="18" charset="0"/>
                          <a:cs typeface="Times New Roman" pitchFamily="18" charset="0"/>
                        </a:rPr>
                        <a:t>715</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txBody>
                  <a:tcPr/>
                </a:tc>
                <a:tc>
                  <a:txBody>
                    <a:bodyPr/>
                    <a:lstStyle/>
                    <a:p>
                      <a:endParaRPr lang="ru-RU" sz="1100" b="1" dirty="0" smtClean="0">
                        <a:solidFill>
                          <a:schemeClr val="tx1"/>
                        </a:solidFill>
                        <a:latin typeface="Times New Roman" pitchFamily="18" charset="0"/>
                        <a:cs typeface="Times New Roman" pitchFamily="18" charset="0"/>
                      </a:endParaRPr>
                    </a:p>
                    <a:p>
                      <a:endParaRPr lang="ru-RU" sz="1100" b="1" dirty="0" smtClean="0">
                        <a:solidFill>
                          <a:schemeClr val="tx1"/>
                        </a:solidFill>
                        <a:latin typeface="Times New Roman" pitchFamily="18" charset="0"/>
                        <a:cs typeface="Times New Roman" pitchFamily="18" charset="0"/>
                      </a:endParaRPr>
                    </a:p>
                    <a:p>
                      <a:endParaRPr lang="ru-RU" sz="1100" b="1" dirty="0" smtClean="0">
                        <a:solidFill>
                          <a:schemeClr val="tx1"/>
                        </a:solidFill>
                        <a:latin typeface="Times New Roman" pitchFamily="18" charset="0"/>
                        <a:cs typeface="Times New Roman" pitchFamily="18" charset="0"/>
                      </a:endParaRPr>
                    </a:p>
                    <a:p>
                      <a:r>
                        <a:rPr kumimoji="0" lang="ru-RU" sz="1100" b="1" kern="1200" dirty="0" smtClean="0">
                          <a:solidFill>
                            <a:schemeClr val="tx1"/>
                          </a:solidFill>
                          <a:latin typeface="Times New Roman" pitchFamily="18" charset="0"/>
                          <a:ea typeface="+mn-ea"/>
                          <a:cs typeface="Times New Roman" pitchFamily="18" charset="0"/>
                        </a:rPr>
                        <a:t>За 2018 год было проведено 85 молодежных мероприятий. </a:t>
                      </a:r>
                    </a:p>
                    <a:p>
                      <a:r>
                        <a:rPr kumimoji="0" lang="ru-RU" sz="1100" b="1" kern="1200" dirty="0" smtClean="0">
                          <a:solidFill>
                            <a:schemeClr val="tx1"/>
                          </a:solidFill>
                          <a:latin typeface="Times New Roman" pitchFamily="18" charset="0"/>
                          <a:ea typeface="+mn-ea"/>
                          <a:cs typeface="Times New Roman" pitchFamily="18" charset="0"/>
                        </a:rPr>
                        <a:t>Торжественное награждение номинантов молодежной премии «</a:t>
                      </a:r>
                      <a:r>
                        <a:rPr kumimoji="0" lang="en-US" sz="1100" b="1" kern="1200" dirty="0" smtClean="0">
                          <a:solidFill>
                            <a:schemeClr val="tx1"/>
                          </a:solidFill>
                          <a:latin typeface="Times New Roman" pitchFamily="18" charset="0"/>
                          <a:ea typeface="+mn-ea"/>
                          <a:cs typeface="Times New Roman" pitchFamily="18" charset="0"/>
                        </a:rPr>
                        <a:t>ONLINE</a:t>
                      </a:r>
                      <a:r>
                        <a:rPr kumimoji="0" lang="ru-RU" sz="1100" b="1" kern="1200" dirty="0" smtClean="0">
                          <a:solidFill>
                            <a:schemeClr val="tx1"/>
                          </a:solidFill>
                          <a:latin typeface="Times New Roman" pitchFamily="18" charset="0"/>
                          <a:ea typeface="+mn-ea"/>
                          <a:cs typeface="Times New Roman" pitchFamily="18" charset="0"/>
                        </a:rPr>
                        <a:t>».</a:t>
                      </a:r>
                    </a:p>
                    <a:p>
                      <a:r>
                        <a:rPr kumimoji="0" lang="ru-RU" sz="1100" b="1" kern="1200" dirty="0" smtClean="0">
                          <a:solidFill>
                            <a:schemeClr val="tx1"/>
                          </a:solidFill>
                          <a:latin typeface="Times New Roman" pitchFamily="18" charset="0"/>
                          <a:ea typeface="+mn-ea"/>
                          <a:cs typeface="Times New Roman" pitchFamily="18" charset="0"/>
                        </a:rPr>
                        <a:t> В 2018</a:t>
                      </a:r>
                      <a:r>
                        <a:rPr kumimoji="0" lang="ru-RU" sz="1100" b="1" kern="1200" baseline="0" dirty="0" smtClean="0">
                          <a:solidFill>
                            <a:schemeClr val="tx1"/>
                          </a:solidFill>
                          <a:latin typeface="Times New Roman" pitchFamily="18" charset="0"/>
                          <a:ea typeface="+mn-ea"/>
                          <a:cs typeface="Times New Roman" pitchFamily="18" charset="0"/>
                        </a:rPr>
                        <a:t> году Ковров стал площадкой проведения регионального проекта «Школа КВН», объединившем 10 команд. </a:t>
                      </a:r>
                    </a:p>
                    <a:p>
                      <a:r>
                        <a:rPr kumimoji="0" lang="ru-RU" sz="1100" b="1" kern="1200" baseline="0" dirty="0" smtClean="0">
                          <a:solidFill>
                            <a:schemeClr val="tx1"/>
                          </a:solidFill>
                          <a:latin typeface="Times New Roman" pitchFamily="18" charset="0"/>
                          <a:ea typeface="+mn-ea"/>
                          <a:cs typeface="Times New Roman" pitchFamily="18" charset="0"/>
                        </a:rPr>
                        <a:t>Серия мероприятий по празднованию Дня Молодежи, участниками и зрителями которых стали 11 000 </a:t>
                      </a:r>
                      <a:r>
                        <a:rPr kumimoji="0" lang="ru-RU" sz="1100" b="1" kern="1200" baseline="0" dirty="0" err="1" smtClean="0">
                          <a:solidFill>
                            <a:schemeClr val="tx1"/>
                          </a:solidFill>
                          <a:latin typeface="Times New Roman" pitchFamily="18" charset="0"/>
                          <a:ea typeface="+mn-ea"/>
                          <a:cs typeface="Times New Roman" pitchFamily="18" charset="0"/>
                        </a:rPr>
                        <a:t>ковровчан</a:t>
                      </a:r>
                      <a:r>
                        <a:rPr kumimoji="0" lang="ru-RU" sz="1100" b="1" kern="1200" baseline="0" dirty="0" smtClean="0">
                          <a:solidFill>
                            <a:schemeClr val="tx1"/>
                          </a:solidFill>
                          <a:latin typeface="Times New Roman" pitchFamily="18" charset="0"/>
                          <a:ea typeface="+mn-ea"/>
                          <a:cs typeface="Times New Roman" pitchFamily="18" charset="0"/>
                        </a:rPr>
                        <a:t>.</a:t>
                      </a:r>
                    </a:p>
                    <a:p>
                      <a:r>
                        <a:rPr kumimoji="0" lang="ru-RU" sz="1100" b="1" kern="1200" baseline="0" dirty="0" smtClean="0">
                          <a:solidFill>
                            <a:schemeClr val="tx1"/>
                          </a:solidFill>
                          <a:latin typeface="Times New Roman" pitchFamily="18" charset="0"/>
                          <a:ea typeface="+mn-ea"/>
                          <a:cs typeface="Times New Roman" pitchFamily="18" charset="0"/>
                        </a:rPr>
                        <a:t>Ежегодный молодежный проект «</a:t>
                      </a:r>
                      <a:r>
                        <a:rPr kumimoji="0" lang="ru-RU" sz="1100" b="1" kern="1200" baseline="0" dirty="0" err="1" smtClean="0">
                          <a:solidFill>
                            <a:schemeClr val="tx1"/>
                          </a:solidFill>
                          <a:latin typeface="Times New Roman" pitchFamily="18" charset="0"/>
                          <a:ea typeface="+mn-ea"/>
                          <a:cs typeface="Times New Roman" pitchFamily="18" charset="0"/>
                        </a:rPr>
                        <a:t>беСПОкойные</a:t>
                      </a:r>
                      <a:r>
                        <a:rPr kumimoji="0" lang="ru-RU" sz="1100" b="1" kern="1200" baseline="0" dirty="0" smtClean="0">
                          <a:solidFill>
                            <a:schemeClr val="tx1"/>
                          </a:solidFill>
                          <a:latin typeface="Times New Roman" pitchFamily="18" charset="0"/>
                          <a:ea typeface="+mn-ea"/>
                          <a:cs typeface="Times New Roman" pitchFamily="18" charset="0"/>
                        </a:rPr>
                        <a:t> ДУМЫ», объединивший в себе элементы «</a:t>
                      </a:r>
                      <a:r>
                        <a:rPr kumimoji="0" lang="ru-RU" sz="1100" b="1" kern="1200" baseline="0" dirty="0" err="1" smtClean="0">
                          <a:solidFill>
                            <a:schemeClr val="tx1"/>
                          </a:solidFill>
                          <a:latin typeface="Times New Roman" pitchFamily="18" charset="0"/>
                          <a:ea typeface="+mn-ea"/>
                          <a:cs typeface="Times New Roman" pitchFamily="18" charset="0"/>
                        </a:rPr>
                        <a:t>Что?Где?Когда</a:t>
                      </a:r>
                      <a:r>
                        <a:rPr kumimoji="0" lang="ru-RU" sz="1100" b="1" kern="1200" baseline="0" dirty="0" smtClean="0">
                          <a:solidFill>
                            <a:schemeClr val="tx1"/>
                          </a:solidFill>
                          <a:latin typeface="Times New Roman" pitchFamily="18" charset="0"/>
                          <a:ea typeface="+mn-ea"/>
                          <a:cs typeface="Times New Roman" pitchFamily="18" charset="0"/>
                        </a:rPr>
                        <a:t>?», «Своя игра», «</a:t>
                      </a:r>
                      <a:r>
                        <a:rPr kumimoji="0" lang="ru-RU" sz="1100" b="1" kern="1200" baseline="0" dirty="0" err="1" smtClean="0">
                          <a:solidFill>
                            <a:schemeClr val="tx1"/>
                          </a:solidFill>
                          <a:latin typeface="Times New Roman" pitchFamily="18" charset="0"/>
                          <a:ea typeface="+mn-ea"/>
                          <a:cs typeface="Times New Roman" pitchFamily="18" charset="0"/>
                        </a:rPr>
                        <a:t>Брейн-ринг</a:t>
                      </a:r>
                      <a:r>
                        <a:rPr kumimoji="0" lang="ru-RU" sz="1100" b="1" kern="1200" baseline="0" dirty="0" smtClean="0">
                          <a:solidFill>
                            <a:schemeClr val="tx1"/>
                          </a:solidFill>
                          <a:latin typeface="Times New Roman" pitchFamily="18" charset="0"/>
                          <a:ea typeface="+mn-ea"/>
                          <a:cs typeface="Times New Roman" pitchFamily="18" charset="0"/>
                        </a:rPr>
                        <a:t>».</a:t>
                      </a:r>
                    </a:p>
                    <a:p>
                      <a:pPr fontAlgn="base"/>
                      <a:r>
                        <a:rPr kumimoji="0" lang="ru-RU" sz="1100" b="1" kern="1200" dirty="0" smtClean="0">
                          <a:solidFill>
                            <a:schemeClr val="tx1"/>
                          </a:solidFill>
                          <a:latin typeface="Times New Roman" pitchFamily="18" charset="0"/>
                          <a:ea typeface="+mn-ea"/>
                          <a:cs typeface="Times New Roman" pitchFamily="18" charset="0"/>
                        </a:rPr>
                        <a:t>В начале 2018 года при отделе по молодежной политике организован добровольческий центр муниципального образования город Ковров, в состав которого вошли 6 добровольческих объединений города.</a:t>
                      </a:r>
                    </a:p>
                    <a:p>
                      <a:r>
                        <a:rPr kumimoji="0" lang="ru-RU" sz="1100" b="1" kern="1200" dirty="0" smtClean="0">
                          <a:solidFill>
                            <a:schemeClr val="tx1"/>
                          </a:solidFill>
                          <a:latin typeface="Times New Roman" pitchFamily="18" charset="0"/>
                          <a:ea typeface="+mn-ea"/>
                          <a:cs typeface="Times New Roman" pitchFamily="18" charset="0"/>
                        </a:rPr>
                        <a:t>Также при отделе организованы муниципальные добровольческие штабы движений «Волонтеры Победы», «</a:t>
                      </a:r>
                      <a:r>
                        <a:rPr kumimoji="0" lang="ru-RU" sz="1100" b="1" kern="1200" dirty="0" err="1" smtClean="0">
                          <a:solidFill>
                            <a:schemeClr val="tx1"/>
                          </a:solidFill>
                          <a:latin typeface="Times New Roman" pitchFamily="18" charset="0"/>
                          <a:ea typeface="+mn-ea"/>
                          <a:cs typeface="Times New Roman" pitchFamily="18" charset="0"/>
                        </a:rPr>
                        <a:t>КиберПатруль</a:t>
                      </a:r>
                      <a:r>
                        <a:rPr kumimoji="0" lang="ru-RU" sz="1100" b="1" kern="1200" dirty="0" smtClean="0">
                          <a:solidFill>
                            <a:schemeClr val="tx1"/>
                          </a:solidFill>
                          <a:latin typeface="Times New Roman" pitchFamily="18" charset="0"/>
                          <a:ea typeface="+mn-ea"/>
                          <a:cs typeface="Times New Roman" pitchFamily="18" charset="0"/>
                        </a:rPr>
                        <a:t>», «Молодежный добровольческий патруль полиции», «Добровольцы ЧС».</a:t>
                      </a:r>
                    </a:p>
                    <a:p>
                      <a:endParaRPr kumimoji="0" lang="ru-RU" sz="1100" b="1" kern="1200" dirty="0" smtClean="0">
                        <a:solidFill>
                          <a:schemeClr val="tx1"/>
                        </a:solidFill>
                        <a:latin typeface="Times New Roman" pitchFamily="18" charset="0"/>
                        <a:ea typeface="+mn-ea"/>
                        <a:cs typeface="Times New Roman" pitchFamily="18" charset="0"/>
                      </a:endParaRPr>
                    </a:p>
                    <a:p>
                      <a:endParaRPr lang="ru-RU" sz="1100" b="1" dirty="0" smtClean="0">
                        <a:solidFill>
                          <a:schemeClr val="tx1"/>
                        </a:solidFill>
                        <a:latin typeface="Times New Roman" pitchFamily="18" charset="0"/>
                        <a:cs typeface="Times New Roman" pitchFamily="18" charset="0"/>
                      </a:endParaRPr>
                    </a:p>
                  </a:txBody>
                  <a:tcPr/>
                </a:tc>
              </a:tr>
            </a:tbl>
          </a:graphicData>
        </a:graphic>
      </p:graphicFrame>
      <p:pic>
        <p:nvPicPr>
          <p:cNvPr id="97282" name="Picture 2"/>
          <p:cNvPicPr>
            <a:picLocks noChangeAspect="1" noChangeArrowheads="1"/>
          </p:cNvPicPr>
          <p:nvPr/>
        </p:nvPicPr>
        <p:blipFill>
          <a:blip r:embed="rId2" cstate="print"/>
          <a:srcRect/>
          <a:stretch>
            <a:fillRect/>
          </a:stretch>
        </p:blipFill>
        <p:spPr bwMode="auto">
          <a:xfrm>
            <a:off x="1259633" y="4005064"/>
            <a:ext cx="2088232" cy="2304256"/>
          </a:xfrm>
          <a:prstGeom prst="rect">
            <a:avLst/>
          </a:prstGeom>
          <a:noFill/>
          <a:ln w="9525">
            <a:noFill/>
            <a:miter lim="800000"/>
            <a:headEnd/>
            <a:tailEnd/>
          </a:ln>
          <a:effectLst>
            <a:softEdge rad="635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39553" y="476672"/>
          <a:ext cx="8136903" cy="6035040"/>
        </p:xfrm>
        <a:graphic>
          <a:graphicData uri="http://schemas.openxmlformats.org/drawingml/2006/table">
            <a:tbl>
              <a:tblPr firstRow="1" bandRow="1">
                <a:tableStyleId>{5940675A-B579-460E-94D1-54222C63F5DA}</a:tableStyleId>
              </a:tblPr>
              <a:tblGrid>
                <a:gridCol w="645759"/>
                <a:gridCol w="3067357"/>
                <a:gridCol w="968639"/>
                <a:gridCol w="968639"/>
                <a:gridCol w="2486509"/>
              </a:tblGrid>
              <a:tr h="136815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r>
              <a:tr h="2160240">
                <a:tc>
                  <a:txBody>
                    <a:bodyPr/>
                    <a:lstStyle/>
                    <a:p>
                      <a:r>
                        <a:rPr lang="ru-RU" sz="1200" b="1" dirty="0" smtClean="0">
                          <a:solidFill>
                            <a:schemeClr val="tx1"/>
                          </a:solidFill>
                          <a:latin typeface="Times New Roman" pitchFamily="18" charset="0"/>
                          <a:cs typeface="Times New Roman" pitchFamily="18" charset="0"/>
                        </a:rPr>
                        <a:t>4.2</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r>
                        <a:rPr lang="ru-RU" sz="1200" b="1" dirty="0" smtClean="0">
                          <a:solidFill>
                            <a:schemeClr val="tx1"/>
                          </a:solidFill>
                          <a:latin typeface="Times New Roman" pitchFamily="18" charset="0"/>
                          <a:cs typeface="Times New Roman" pitchFamily="18" charset="0"/>
                        </a:rPr>
                        <a:t>4.3</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txBody>
                  <a:tcPr/>
                </a:tc>
                <a:tc>
                  <a:txBody>
                    <a:bodyPr/>
                    <a:lstStyle/>
                    <a:p>
                      <a:r>
                        <a:rPr lang="ru-RU" sz="1200" b="1" dirty="0" smtClean="0">
                          <a:solidFill>
                            <a:schemeClr val="tx1"/>
                          </a:solidFill>
                          <a:latin typeface="Times New Roman" pitchFamily="18" charset="0"/>
                          <a:cs typeface="Times New Roman" pitchFamily="18" charset="0"/>
                        </a:rPr>
                        <a:t>Подпрограмма «Содействие занятости подростков и молодежи»</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itchFamily="18" charset="0"/>
                          <a:cs typeface="Times New Roman" pitchFamily="18" charset="0"/>
                        </a:rPr>
                        <a:t>Подпрограмма «Развитие</a:t>
                      </a:r>
                      <a:r>
                        <a:rPr lang="ru-RU" sz="1200" b="1" baseline="0" dirty="0" smtClean="0">
                          <a:solidFill>
                            <a:schemeClr val="tx1"/>
                          </a:solidFill>
                          <a:latin typeface="Times New Roman" pitchFamily="18" charset="0"/>
                          <a:cs typeface="Times New Roman" pitchFamily="18" charset="0"/>
                        </a:rPr>
                        <a:t> сети клубов по месту жительства МБУ ДО «ДЮЦ «Гелиос» </a:t>
                      </a:r>
                    </a:p>
                    <a:p>
                      <a:endParaRPr lang="ru-RU" sz="1200" b="1" baseline="0" dirty="0" smtClean="0">
                        <a:solidFill>
                          <a:schemeClr val="tx1"/>
                        </a:solidFill>
                        <a:latin typeface="Times New Roman" pitchFamily="18" charset="0"/>
                        <a:cs typeface="Times New Roman" pitchFamily="18" charset="0"/>
                      </a:endParaRPr>
                    </a:p>
                  </a:txBody>
                  <a:tcPr/>
                </a:tc>
                <a:tc>
                  <a:txBody>
                    <a:bodyPr/>
                    <a:lstStyle/>
                    <a:p>
                      <a:r>
                        <a:rPr lang="ru-RU" sz="1200" b="1" dirty="0" smtClean="0">
                          <a:solidFill>
                            <a:schemeClr val="tx1"/>
                          </a:solidFill>
                          <a:latin typeface="Times New Roman" pitchFamily="18" charset="0"/>
                          <a:cs typeface="Times New Roman" pitchFamily="18" charset="0"/>
                        </a:rPr>
                        <a:t>200</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r>
                        <a:rPr lang="ru-RU" sz="1200" b="1" dirty="0" smtClean="0">
                          <a:solidFill>
                            <a:schemeClr val="tx1"/>
                          </a:solidFill>
                          <a:latin typeface="Times New Roman" pitchFamily="18" charset="0"/>
                          <a:cs typeface="Times New Roman" pitchFamily="18" charset="0"/>
                        </a:rPr>
                        <a:t>14 511</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txBody>
                  <a:tcPr/>
                </a:tc>
                <a:tc>
                  <a:txBody>
                    <a:bodyPr/>
                    <a:lstStyle/>
                    <a:p>
                      <a:r>
                        <a:rPr lang="ru-RU" sz="1200" b="1" dirty="0" smtClean="0">
                          <a:solidFill>
                            <a:schemeClr val="tx1"/>
                          </a:solidFill>
                          <a:latin typeface="Times New Roman" pitchFamily="18" charset="0"/>
                          <a:cs typeface="Times New Roman" pitchFamily="18" charset="0"/>
                        </a:rPr>
                        <a:t>200</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r>
                        <a:rPr lang="ru-RU" sz="1200" b="1" dirty="0" smtClean="0">
                          <a:solidFill>
                            <a:schemeClr val="tx1"/>
                          </a:solidFill>
                          <a:latin typeface="Times New Roman" pitchFamily="18" charset="0"/>
                          <a:cs typeface="Times New Roman" pitchFamily="18" charset="0"/>
                        </a:rPr>
                        <a:t>14 511</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txBody>
                  <a:tcPr/>
                </a:tc>
                <a:tc>
                  <a:txBody>
                    <a:bodyPr/>
                    <a:lstStyle/>
                    <a:p>
                      <a:r>
                        <a:rPr kumimoji="0" lang="ru-RU" sz="1200" b="1" kern="1200" dirty="0" smtClean="0">
                          <a:solidFill>
                            <a:schemeClr val="tx1"/>
                          </a:solidFill>
                          <a:latin typeface="Times New Roman" pitchFamily="18" charset="0"/>
                          <a:ea typeface="+mn-ea"/>
                          <a:cs typeface="Times New Roman" pitchFamily="18" charset="0"/>
                        </a:rPr>
                        <a:t>Количество трудоустроенных - 120 человек, в том числе состоящих на различных</a:t>
                      </a:r>
                      <a:r>
                        <a:rPr kumimoji="0" lang="ru-RU" sz="1200" b="1" kern="1200" baseline="0" dirty="0" smtClean="0">
                          <a:solidFill>
                            <a:schemeClr val="tx1"/>
                          </a:solidFill>
                          <a:latin typeface="Times New Roman" pitchFamily="18" charset="0"/>
                          <a:ea typeface="+mn-ea"/>
                          <a:cs typeface="Times New Roman" pitchFamily="18" charset="0"/>
                        </a:rPr>
                        <a:t> видах учета – 53 человека.</a:t>
                      </a:r>
                      <a:r>
                        <a:rPr kumimoji="0" lang="ru-RU" sz="1200" b="1" kern="1200" dirty="0" smtClean="0">
                          <a:solidFill>
                            <a:schemeClr val="tx1"/>
                          </a:solidFill>
                          <a:latin typeface="Times New Roman" pitchFamily="18" charset="0"/>
                          <a:ea typeface="+mn-ea"/>
                          <a:cs typeface="Times New Roman" pitchFamily="18" charset="0"/>
                        </a:rPr>
                        <a:t>  Привлечено средств ГКУ «Центр занятости населения» - 153 тыс. руб.</a:t>
                      </a:r>
                    </a:p>
                    <a:p>
                      <a:endParaRPr kumimoji="0" lang="ru-RU" sz="1200" b="1" kern="1200" dirty="0" smtClean="0">
                        <a:solidFill>
                          <a:schemeClr val="tx1"/>
                        </a:solidFill>
                        <a:latin typeface="Times New Roman" pitchFamily="18" charset="0"/>
                        <a:ea typeface="+mn-ea"/>
                        <a:cs typeface="Times New Roman" pitchFamily="18" charset="0"/>
                      </a:endParaRPr>
                    </a:p>
                    <a:p>
                      <a:r>
                        <a:rPr kumimoji="0" lang="ru-RU" sz="1200" b="1" kern="1200" dirty="0" smtClean="0">
                          <a:solidFill>
                            <a:schemeClr val="tx1"/>
                          </a:solidFill>
                          <a:latin typeface="Times New Roman" pitchFamily="18" charset="0"/>
                          <a:ea typeface="+mn-ea"/>
                          <a:cs typeface="Times New Roman" pitchFamily="18" charset="0"/>
                        </a:rPr>
                        <a:t>Количество образовательных объединений –77.  </a:t>
                      </a:r>
                    </a:p>
                    <a:p>
                      <a:r>
                        <a:rPr kumimoji="0" lang="ru-RU" sz="1200" b="1" kern="1200" dirty="0" smtClean="0">
                          <a:solidFill>
                            <a:schemeClr val="tx1"/>
                          </a:solidFill>
                          <a:latin typeface="Times New Roman" pitchFamily="18" charset="0"/>
                          <a:ea typeface="+mn-ea"/>
                          <a:cs typeface="Times New Roman" pitchFamily="18" charset="0"/>
                        </a:rPr>
                        <a:t>Количество обучающихся – 1 167 чел.</a:t>
                      </a:r>
                    </a:p>
                    <a:p>
                      <a:r>
                        <a:rPr kumimoji="0" lang="ru-RU" sz="1200" b="1" kern="1200" dirty="0" smtClean="0">
                          <a:solidFill>
                            <a:schemeClr val="tx1"/>
                          </a:solidFill>
                          <a:latin typeface="Times New Roman" pitchFamily="18" charset="0"/>
                          <a:ea typeface="+mn-ea"/>
                          <a:cs typeface="Times New Roman" pitchFamily="18" charset="0"/>
                        </a:rPr>
                        <a:t>Образовательная деятельность велась в 12 клубах по месту жительства</a:t>
                      </a:r>
                      <a:r>
                        <a:rPr kumimoji="0" lang="ru-RU" sz="1200" b="1" kern="1200" baseline="0" dirty="0" smtClean="0">
                          <a:solidFill>
                            <a:schemeClr val="tx1"/>
                          </a:solidFill>
                          <a:latin typeface="Times New Roman" pitchFamily="18" charset="0"/>
                          <a:ea typeface="+mn-ea"/>
                          <a:cs typeface="Times New Roman" pitchFamily="18" charset="0"/>
                        </a:rPr>
                        <a:t> по 6 направлениям: техническое, художественное, физкультурно-спортивное, естественнонаучное, социально-педагогическое, туристско-краеведческое.</a:t>
                      </a:r>
                    </a:p>
                    <a:p>
                      <a:endParaRPr kumimoji="0" lang="ru-RU" sz="1200" b="1" kern="1200" baseline="0" dirty="0" smtClean="0">
                        <a:solidFill>
                          <a:schemeClr val="tx1"/>
                        </a:solidFill>
                        <a:latin typeface="Times New Roman" pitchFamily="18" charset="0"/>
                        <a:ea typeface="+mn-ea"/>
                        <a:cs typeface="Times New Roman" pitchFamily="18" charset="0"/>
                      </a:endParaRPr>
                    </a:p>
                    <a:p>
                      <a:endParaRPr kumimoji="0" lang="ru-RU" sz="1200" b="1" kern="1200" baseline="0" dirty="0" smtClean="0">
                        <a:solidFill>
                          <a:schemeClr val="tx1"/>
                        </a:solidFill>
                        <a:latin typeface="Times New Roman" pitchFamily="18" charset="0"/>
                        <a:ea typeface="+mn-ea"/>
                        <a:cs typeface="Times New Roman" pitchFamily="18" charset="0"/>
                      </a:endParaRPr>
                    </a:p>
                    <a:p>
                      <a:endParaRPr kumimoji="0" lang="ru-RU" sz="1200" b="1" kern="1200" baseline="0" dirty="0" smtClean="0">
                        <a:solidFill>
                          <a:schemeClr val="tx1"/>
                        </a:solidFill>
                        <a:latin typeface="Times New Roman" pitchFamily="18" charset="0"/>
                        <a:ea typeface="+mn-ea"/>
                        <a:cs typeface="Times New Roman" pitchFamily="18" charset="0"/>
                      </a:endParaRPr>
                    </a:p>
                    <a:p>
                      <a:endParaRPr kumimoji="0" lang="ru-RU" sz="1200" b="1" kern="1200" baseline="0" dirty="0" smtClean="0">
                        <a:solidFill>
                          <a:schemeClr val="tx1"/>
                        </a:solidFill>
                        <a:latin typeface="Times New Roman" pitchFamily="18" charset="0"/>
                        <a:ea typeface="+mn-ea"/>
                        <a:cs typeface="Times New Roman" pitchFamily="18" charset="0"/>
                      </a:endParaRPr>
                    </a:p>
                    <a:p>
                      <a:endParaRPr kumimoji="0" lang="ru-RU" sz="1200" b="1" kern="1200" baseline="0" dirty="0" smtClean="0">
                        <a:solidFill>
                          <a:schemeClr val="tx1"/>
                        </a:solidFill>
                        <a:latin typeface="Times New Roman" pitchFamily="18" charset="0"/>
                        <a:ea typeface="+mn-ea"/>
                        <a:cs typeface="Times New Roman" pitchFamily="18" charset="0"/>
                      </a:endParaRPr>
                    </a:p>
                    <a:p>
                      <a:endParaRPr lang="ru-RU" sz="1200" b="1" dirty="0">
                        <a:solidFill>
                          <a:schemeClr val="tx1"/>
                        </a:solidFill>
                        <a:latin typeface="Times New Roman" pitchFamily="18" charset="0"/>
                        <a:cs typeface="Times New Roman" pitchFamily="18" charset="0"/>
                      </a:endParaRPr>
                    </a:p>
                  </a:txBody>
                  <a:tcPr/>
                </a:tc>
              </a:tr>
            </a:tbl>
          </a:graphicData>
        </a:graphic>
      </p:graphicFrame>
      <p:pic>
        <p:nvPicPr>
          <p:cNvPr id="98306" name="Picture 2"/>
          <p:cNvPicPr>
            <a:picLocks noChangeAspect="1" noChangeArrowheads="1"/>
          </p:cNvPicPr>
          <p:nvPr/>
        </p:nvPicPr>
        <p:blipFill>
          <a:blip r:embed="rId2" cstate="print"/>
          <a:srcRect/>
          <a:stretch>
            <a:fillRect/>
          </a:stretch>
        </p:blipFill>
        <p:spPr bwMode="auto">
          <a:xfrm>
            <a:off x="1403648" y="3789039"/>
            <a:ext cx="2664296" cy="2520281"/>
          </a:xfrm>
          <a:prstGeom prst="rect">
            <a:avLst/>
          </a:prstGeom>
          <a:noFill/>
          <a:ln w="9525">
            <a:noFill/>
            <a:miter lim="800000"/>
            <a:headEnd/>
            <a:tailEnd/>
          </a:ln>
          <a:effectLst>
            <a:softEdge rad="63500"/>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39552" y="764704"/>
          <a:ext cx="7848872" cy="5616624"/>
        </p:xfrm>
        <a:graphic>
          <a:graphicData uri="http://schemas.openxmlformats.org/drawingml/2006/table">
            <a:tbl>
              <a:tblPr firstRow="1" bandRow="1">
                <a:tableStyleId>{5940675A-B579-460E-94D1-54222C63F5DA}</a:tableStyleId>
              </a:tblPr>
              <a:tblGrid>
                <a:gridCol w="576064"/>
                <a:gridCol w="2736304"/>
                <a:gridCol w="864096"/>
                <a:gridCol w="1080120"/>
                <a:gridCol w="2592288"/>
              </a:tblGrid>
              <a:tr h="161728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r>
              <a:tr h="3999344">
                <a:tc>
                  <a:txBody>
                    <a:bodyPr/>
                    <a:lstStyle/>
                    <a:p>
                      <a:r>
                        <a:rPr lang="ru-RU" sz="1200" b="1" dirty="0" smtClean="0">
                          <a:solidFill>
                            <a:schemeClr val="tx1"/>
                          </a:solidFill>
                          <a:latin typeface="Times New Roman" pitchFamily="18" charset="0"/>
                          <a:cs typeface="Times New Roman" pitchFamily="18" charset="0"/>
                        </a:rPr>
                        <a:t>5</a:t>
                      </a:r>
                    </a:p>
                    <a:p>
                      <a:endParaRPr lang="ru-RU" sz="1200" b="1" dirty="0" smtClean="0">
                        <a:solidFill>
                          <a:schemeClr val="tx1"/>
                        </a:solidFill>
                        <a:latin typeface="Times New Roman" pitchFamily="18" charset="0"/>
                        <a:cs typeface="Times New Roman" pitchFamily="18" charset="0"/>
                      </a:endParaRPr>
                    </a:p>
                    <a:p>
                      <a:r>
                        <a:rPr lang="ru-RU" sz="1200" b="1" dirty="0" smtClean="0">
                          <a:solidFill>
                            <a:schemeClr val="tx1"/>
                          </a:solidFill>
                          <a:latin typeface="Times New Roman" pitchFamily="18" charset="0"/>
                          <a:cs typeface="Times New Roman" pitchFamily="18" charset="0"/>
                        </a:rPr>
                        <a:t>5.1</a:t>
                      </a:r>
                      <a:endParaRPr lang="ru-RU" sz="1200" b="1" dirty="0">
                        <a:solidFill>
                          <a:schemeClr val="tx1"/>
                        </a:solidFill>
                        <a:latin typeface="Times New Roman" pitchFamily="18" charset="0"/>
                        <a:cs typeface="Times New Roman" pitchFamily="18" charset="0"/>
                      </a:endParaRPr>
                    </a:p>
                  </a:txBody>
                  <a:tcPr/>
                </a:tc>
                <a:tc>
                  <a:txBody>
                    <a:bodyPr/>
                    <a:lstStyle/>
                    <a:p>
                      <a:r>
                        <a:rPr lang="ru-RU" sz="1200" b="1" dirty="0" smtClean="0">
                          <a:solidFill>
                            <a:schemeClr val="tx1"/>
                          </a:solidFill>
                          <a:latin typeface="Times New Roman" pitchFamily="18" charset="0"/>
                          <a:cs typeface="Times New Roman" pitchFamily="18" charset="0"/>
                        </a:rPr>
                        <a:t>Программа «Развитие культуры и туризма</a:t>
                      </a:r>
                      <a:r>
                        <a:rPr lang="ru-RU" sz="1200" b="1" baseline="0" dirty="0" smtClean="0">
                          <a:solidFill>
                            <a:schemeClr val="tx1"/>
                          </a:solidFill>
                          <a:latin typeface="Times New Roman" pitchFamily="18" charset="0"/>
                          <a:cs typeface="Times New Roman" pitchFamily="18" charset="0"/>
                        </a:rPr>
                        <a:t> на 2015-2020 годы»</a:t>
                      </a:r>
                    </a:p>
                    <a:p>
                      <a:r>
                        <a:rPr lang="ru-RU" sz="1200" b="1" baseline="0" dirty="0" smtClean="0">
                          <a:solidFill>
                            <a:schemeClr val="tx1"/>
                          </a:solidFill>
                          <a:latin typeface="Times New Roman" pitchFamily="18" charset="0"/>
                          <a:cs typeface="Times New Roman" pitchFamily="18" charset="0"/>
                        </a:rPr>
                        <a:t>Подпрограмма «Организация досуга населения»</a:t>
                      </a:r>
                    </a:p>
                    <a:p>
                      <a:endParaRPr lang="ru-RU" sz="1200" b="1" dirty="0">
                        <a:solidFill>
                          <a:schemeClr val="tx1"/>
                        </a:solidFill>
                        <a:latin typeface="Times New Roman" pitchFamily="18" charset="0"/>
                        <a:cs typeface="Times New Roman" pitchFamily="18" charset="0"/>
                      </a:endParaRPr>
                    </a:p>
                  </a:txBody>
                  <a:tcPr/>
                </a:tc>
                <a:tc>
                  <a:txBody>
                    <a:bodyPr/>
                    <a:lstStyle/>
                    <a:p>
                      <a:pPr algn="ctr"/>
                      <a:r>
                        <a:rPr lang="ru-RU" sz="1200" b="1" dirty="0" smtClean="0">
                          <a:solidFill>
                            <a:schemeClr val="tx1"/>
                          </a:solidFill>
                          <a:latin typeface="Times New Roman" pitchFamily="18" charset="0"/>
                          <a:cs typeface="Times New Roman" pitchFamily="18" charset="0"/>
                        </a:rPr>
                        <a:t>197 376</a:t>
                      </a:r>
                    </a:p>
                    <a:p>
                      <a:endParaRPr lang="ru-RU" sz="1200" b="1" dirty="0" smtClean="0">
                        <a:solidFill>
                          <a:schemeClr val="tx1"/>
                        </a:solidFill>
                        <a:latin typeface="Times New Roman" pitchFamily="18" charset="0"/>
                        <a:cs typeface="Times New Roman" pitchFamily="18" charset="0"/>
                      </a:endParaRPr>
                    </a:p>
                    <a:p>
                      <a:pPr algn="ctr"/>
                      <a:r>
                        <a:rPr lang="ru-RU" sz="1200" b="1" dirty="0" smtClean="0">
                          <a:solidFill>
                            <a:schemeClr val="tx1"/>
                          </a:solidFill>
                          <a:latin typeface="Times New Roman" pitchFamily="18" charset="0"/>
                          <a:cs typeface="Times New Roman" pitchFamily="18" charset="0"/>
                        </a:rPr>
                        <a:t>154</a:t>
                      </a:r>
                      <a:r>
                        <a:rPr lang="ru-RU" sz="1200" b="1" baseline="0" dirty="0" smtClean="0">
                          <a:solidFill>
                            <a:schemeClr val="tx1"/>
                          </a:solidFill>
                          <a:latin typeface="Times New Roman" pitchFamily="18" charset="0"/>
                          <a:cs typeface="Times New Roman" pitchFamily="18" charset="0"/>
                        </a:rPr>
                        <a:t> 383</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ru-RU" sz="1200" b="1" dirty="0" smtClean="0">
                          <a:solidFill>
                            <a:schemeClr val="tx1"/>
                          </a:solidFill>
                          <a:latin typeface="Times New Roman" pitchFamily="18" charset="0"/>
                          <a:cs typeface="Times New Roman" pitchFamily="18" charset="0"/>
                        </a:rPr>
                        <a:t>197 234</a:t>
                      </a:r>
                    </a:p>
                    <a:p>
                      <a:endParaRPr lang="ru-RU" sz="1200" b="1" dirty="0" smtClean="0">
                        <a:solidFill>
                          <a:schemeClr val="tx1"/>
                        </a:solidFill>
                        <a:latin typeface="Times New Roman" pitchFamily="18" charset="0"/>
                        <a:cs typeface="Times New Roman" pitchFamily="18" charset="0"/>
                      </a:endParaRPr>
                    </a:p>
                    <a:p>
                      <a:pPr algn="ctr"/>
                      <a:r>
                        <a:rPr lang="ru-RU" sz="1200" b="1" dirty="0" smtClean="0">
                          <a:solidFill>
                            <a:schemeClr val="tx1"/>
                          </a:solidFill>
                          <a:latin typeface="Times New Roman" pitchFamily="18" charset="0"/>
                          <a:cs typeface="Times New Roman" pitchFamily="18" charset="0"/>
                        </a:rPr>
                        <a:t>154 383</a:t>
                      </a:r>
                      <a:endParaRPr lang="ru-RU" sz="1200" b="1" dirty="0">
                        <a:solidFill>
                          <a:schemeClr val="tx1"/>
                        </a:solidFill>
                        <a:latin typeface="Times New Roman" pitchFamily="18" charset="0"/>
                        <a:cs typeface="Times New Roman" pitchFamily="18" charset="0"/>
                      </a:endParaRPr>
                    </a:p>
                  </a:txBody>
                  <a:tcPr/>
                </a:tc>
                <a:tc>
                  <a:txBody>
                    <a:bodyPr/>
                    <a:lstStyle/>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1" kern="1200" dirty="0" smtClean="0">
                          <a:solidFill>
                            <a:schemeClr val="tx1"/>
                          </a:solidFill>
                          <a:latin typeface="Times New Roman" pitchFamily="18" charset="0"/>
                          <a:ea typeface="+mn-ea"/>
                          <a:cs typeface="Times New Roman" pitchFamily="18" charset="0"/>
                        </a:rPr>
                        <a:t>Обеспечение деятельности сети </a:t>
                      </a:r>
                      <a:r>
                        <a:rPr kumimoji="0" lang="ru-RU" sz="1200" b="1" kern="1200" dirty="0" err="1" smtClean="0">
                          <a:solidFill>
                            <a:schemeClr val="tx1"/>
                          </a:solidFill>
                          <a:latin typeface="Times New Roman" pitchFamily="18" charset="0"/>
                          <a:ea typeface="+mn-ea"/>
                          <a:cs typeface="Times New Roman" pitchFamily="18" charset="0"/>
                        </a:rPr>
                        <a:t>досуговых</a:t>
                      </a:r>
                      <a:r>
                        <a:rPr kumimoji="0" lang="ru-RU" sz="1200" b="1" kern="1200" dirty="0" smtClean="0">
                          <a:solidFill>
                            <a:schemeClr val="tx1"/>
                          </a:solidFill>
                          <a:latin typeface="Times New Roman" pitchFamily="18" charset="0"/>
                          <a:ea typeface="+mn-ea"/>
                          <a:cs typeface="Times New Roman" pitchFamily="18" charset="0"/>
                        </a:rPr>
                        <a:t> учреждений культуры, музеев, библиотек г. </a:t>
                      </a:r>
                      <a:r>
                        <a:rPr kumimoji="0" lang="ru-RU" sz="1200" b="1" kern="1200" dirty="0" err="1" smtClean="0">
                          <a:solidFill>
                            <a:schemeClr val="tx1"/>
                          </a:solidFill>
                          <a:latin typeface="Times New Roman" pitchFamily="18" charset="0"/>
                          <a:ea typeface="+mn-ea"/>
                          <a:cs typeface="Times New Roman" pitchFamily="18" charset="0"/>
                        </a:rPr>
                        <a:t>Коврова</a:t>
                      </a:r>
                      <a:r>
                        <a:rPr kumimoji="0" lang="ru-RU" sz="1200" b="1" kern="1200" dirty="0" smtClean="0">
                          <a:solidFill>
                            <a:schemeClr val="tx1"/>
                          </a:solidFill>
                          <a:latin typeface="Times New Roman" pitchFamily="18" charset="0"/>
                          <a:ea typeface="+mn-ea"/>
                          <a:cs typeface="Times New Roman" pitchFamily="18" charset="0"/>
                        </a:rPr>
                        <a:t>.</a:t>
                      </a:r>
                      <a:r>
                        <a:rPr kumimoji="0" lang="ru-RU" sz="1200" b="1" kern="1200" dirty="0" smtClean="0">
                          <a:solidFill>
                            <a:schemeClr val="tx1"/>
                          </a:solidFill>
                          <a:latin typeface="+mn-lt"/>
                          <a:ea typeface="+mn-ea"/>
                          <a:cs typeface="+mn-cs"/>
                        </a:rPr>
                        <a:t> </a:t>
                      </a:r>
                      <a:r>
                        <a:rPr kumimoji="0" lang="ru-RU" sz="1200" b="1" kern="1200" dirty="0" smtClean="0">
                          <a:solidFill>
                            <a:schemeClr val="tx1"/>
                          </a:solidFill>
                          <a:latin typeface="Times New Roman" pitchFamily="18" charset="0"/>
                          <a:ea typeface="+mn-ea"/>
                          <a:cs typeface="Times New Roman" pitchFamily="18" charset="0"/>
                        </a:rPr>
                        <a:t>Функционирование системы безопасности для охраны музейных фондов.</a:t>
                      </a:r>
                      <a:r>
                        <a:rPr kumimoji="0" lang="ru-RU" sz="1200" kern="1200" dirty="0" smtClean="0">
                          <a:solidFill>
                            <a:schemeClr val="tx1"/>
                          </a:solidFill>
                          <a:latin typeface="+mn-lt"/>
                          <a:ea typeface="+mn-ea"/>
                          <a:cs typeface="+mn-cs"/>
                        </a:rPr>
                        <a:t> </a:t>
                      </a:r>
                      <a:r>
                        <a:rPr kumimoji="0" lang="ru-RU" sz="1200" b="1" kern="1200" dirty="0" smtClean="0">
                          <a:solidFill>
                            <a:schemeClr val="tx1"/>
                          </a:solidFill>
                          <a:latin typeface="Times New Roman" pitchFamily="18" charset="0"/>
                          <a:ea typeface="+mn-ea"/>
                          <a:cs typeface="Times New Roman" pitchFamily="18" charset="0"/>
                        </a:rPr>
                        <a:t> Выполнение индикаторов Плана мероприятий («дорожной карты») «Изменения, направленные на повышение эффективности сферы культуры города </a:t>
                      </a:r>
                      <a:r>
                        <a:rPr kumimoji="0" lang="ru-RU" sz="1200" b="1" kern="1200" dirty="0" err="1" smtClean="0">
                          <a:solidFill>
                            <a:schemeClr val="tx1"/>
                          </a:solidFill>
                          <a:latin typeface="Times New Roman" pitchFamily="18" charset="0"/>
                          <a:ea typeface="+mn-ea"/>
                          <a:cs typeface="Times New Roman" pitchFamily="18" charset="0"/>
                        </a:rPr>
                        <a:t>Коврова</a:t>
                      </a:r>
                      <a:r>
                        <a:rPr kumimoji="0" lang="ru-RU" sz="1200" b="1" kern="1200" dirty="0" smtClean="0">
                          <a:solidFill>
                            <a:schemeClr val="tx1"/>
                          </a:solidFill>
                          <a:latin typeface="Times New Roman" pitchFamily="18" charset="0"/>
                          <a:ea typeface="+mn-ea"/>
                          <a:cs typeface="Times New Roman" pitchFamily="18" charset="0"/>
                        </a:rPr>
                        <a:t>». Ведутся</a:t>
                      </a:r>
                      <a:r>
                        <a:rPr kumimoji="0" lang="ru-RU" sz="1200" b="1" kern="1200" baseline="0" dirty="0" smtClean="0">
                          <a:solidFill>
                            <a:schemeClr val="tx1"/>
                          </a:solidFill>
                          <a:latin typeface="Times New Roman" pitchFamily="18" charset="0"/>
                          <a:ea typeface="+mn-ea"/>
                          <a:cs typeface="Times New Roman" pitchFamily="18" charset="0"/>
                        </a:rPr>
                        <a:t> работы по с</a:t>
                      </a:r>
                      <a:r>
                        <a:rPr kumimoji="0" lang="ru-RU" sz="1200" b="1" kern="1200" dirty="0" smtClean="0">
                          <a:solidFill>
                            <a:schemeClr val="tx1"/>
                          </a:solidFill>
                          <a:latin typeface="Times New Roman" pitchFamily="18" charset="0"/>
                          <a:ea typeface="+mn-ea"/>
                          <a:cs typeface="Times New Roman" pitchFamily="18" charset="0"/>
                        </a:rPr>
                        <a:t>озданию музея «Ковров - город воинской Славы». Организована подписка на литературно-художественные журналы.</a:t>
                      </a:r>
                    </a:p>
                    <a:p>
                      <a:endParaRPr lang="ru-RU" sz="1200" b="1" dirty="0">
                        <a:solidFill>
                          <a:schemeClr val="tx1"/>
                        </a:solidFill>
                        <a:latin typeface="Times New Roman" pitchFamily="18" charset="0"/>
                        <a:cs typeface="Times New Roman" pitchFamily="18" charset="0"/>
                      </a:endParaRPr>
                    </a:p>
                  </a:txBody>
                  <a:tcPr/>
                </a:tc>
              </a:tr>
            </a:tbl>
          </a:graphicData>
        </a:graphic>
      </p:graphicFrame>
      <p:pic>
        <p:nvPicPr>
          <p:cNvPr id="98308" name="Picture 4"/>
          <p:cNvPicPr>
            <a:picLocks noChangeAspect="1" noChangeArrowheads="1"/>
          </p:cNvPicPr>
          <p:nvPr/>
        </p:nvPicPr>
        <p:blipFill>
          <a:blip r:embed="rId2" cstate="print"/>
          <a:srcRect/>
          <a:stretch>
            <a:fillRect/>
          </a:stretch>
        </p:blipFill>
        <p:spPr bwMode="auto">
          <a:xfrm>
            <a:off x="1143000" y="3573016"/>
            <a:ext cx="4293095" cy="2427734"/>
          </a:xfrm>
          <a:prstGeom prst="rect">
            <a:avLst/>
          </a:prstGeom>
          <a:noFill/>
          <a:ln w="9525">
            <a:noFill/>
            <a:miter lim="800000"/>
            <a:headEnd/>
            <a:tailEnd/>
          </a:ln>
          <a:effectLst>
            <a:softEdge rad="127000"/>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755576" y="260649"/>
          <a:ext cx="7872536" cy="6400800"/>
        </p:xfrm>
        <a:graphic>
          <a:graphicData uri="http://schemas.openxmlformats.org/drawingml/2006/table">
            <a:tbl>
              <a:tblPr firstRow="1" bandRow="1">
                <a:tableStyleId>{5940675A-B579-460E-94D1-54222C63F5DA}</a:tableStyleId>
              </a:tblPr>
              <a:tblGrid>
                <a:gridCol w="576064"/>
                <a:gridCol w="2376264"/>
                <a:gridCol w="792088"/>
                <a:gridCol w="1008112"/>
                <a:gridCol w="3120008"/>
              </a:tblGrid>
              <a:tr h="98783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tc>
              </a:tr>
              <a:tr h="5348865">
                <a:tc>
                  <a:txBody>
                    <a:bodyPr/>
                    <a:lstStyle/>
                    <a:p>
                      <a:r>
                        <a:rPr lang="ru-RU" sz="1200" b="1" dirty="0" smtClean="0">
                          <a:solidFill>
                            <a:schemeClr val="tx1"/>
                          </a:solidFill>
                          <a:latin typeface="Times New Roman" pitchFamily="18" charset="0"/>
                          <a:cs typeface="Times New Roman" pitchFamily="18" charset="0"/>
                        </a:rPr>
                        <a:t>5.2</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r>
                        <a:rPr lang="ru-RU" sz="1200" b="1" dirty="0" smtClean="0">
                          <a:solidFill>
                            <a:schemeClr val="tx1"/>
                          </a:solidFill>
                          <a:latin typeface="Times New Roman" pitchFamily="18" charset="0"/>
                          <a:cs typeface="Times New Roman" pitchFamily="18" charset="0"/>
                        </a:rPr>
                        <a:t>5.3</a:t>
                      </a:r>
                      <a:endParaRPr lang="ru-RU" sz="1200" b="1" dirty="0">
                        <a:solidFill>
                          <a:schemeClr val="tx1"/>
                        </a:solidFill>
                        <a:latin typeface="Times New Roman" pitchFamily="18" charset="0"/>
                        <a:cs typeface="Times New Roman" pitchFamily="18" charset="0"/>
                      </a:endParaRPr>
                    </a:p>
                  </a:txBody>
                  <a:tcPr/>
                </a:tc>
                <a:tc>
                  <a:txBody>
                    <a:bodyPr/>
                    <a:lstStyle/>
                    <a:p>
                      <a:r>
                        <a:rPr lang="ru-RU" sz="1200" b="1" dirty="0" smtClean="0">
                          <a:solidFill>
                            <a:schemeClr val="tx1"/>
                          </a:solidFill>
                          <a:latin typeface="Times New Roman" pitchFamily="18" charset="0"/>
                          <a:cs typeface="Times New Roman" pitchFamily="18" charset="0"/>
                        </a:rPr>
                        <a:t>Подпрограмма «Образование в сфере культуры и искусства»</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r>
                        <a:rPr lang="ru-RU" sz="1200" b="1" dirty="0" smtClean="0">
                          <a:solidFill>
                            <a:schemeClr val="tx1"/>
                          </a:solidFill>
                          <a:latin typeface="Times New Roman" pitchFamily="18" charset="0"/>
                          <a:cs typeface="Times New Roman" pitchFamily="18" charset="0"/>
                        </a:rPr>
                        <a:t>Подпрограмма «Сохранение и развитие</a:t>
                      </a:r>
                      <a:r>
                        <a:rPr lang="ru-RU" sz="1200" b="1" baseline="0" dirty="0" smtClean="0">
                          <a:solidFill>
                            <a:schemeClr val="tx1"/>
                          </a:solidFill>
                          <a:latin typeface="Times New Roman" pitchFamily="18" charset="0"/>
                          <a:cs typeface="Times New Roman" pitchFamily="18" charset="0"/>
                        </a:rPr>
                        <a:t> культуры на территории </a:t>
                      </a:r>
                      <a:r>
                        <a:rPr lang="ru-RU" sz="1200" b="1" baseline="0" dirty="0" err="1" smtClean="0">
                          <a:solidFill>
                            <a:schemeClr val="tx1"/>
                          </a:solidFill>
                          <a:latin typeface="Times New Roman" pitchFamily="18" charset="0"/>
                          <a:cs typeface="Times New Roman" pitchFamily="18" charset="0"/>
                        </a:rPr>
                        <a:t>г.Коврова</a:t>
                      </a:r>
                      <a:r>
                        <a:rPr lang="ru-RU" sz="1200" b="1" baseline="0" dirty="0" smtClean="0">
                          <a:solidFill>
                            <a:schemeClr val="tx1"/>
                          </a:solidFill>
                          <a:latin typeface="Times New Roman" pitchFamily="18" charset="0"/>
                          <a:cs typeface="Times New Roman" pitchFamily="18" charset="0"/>
                        </a:rPr>
                        <a:t>»</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ru-RU" sz="1200" b="1" dirty="0" smtClean="0">
                          <a:solidFill>
                            <a:schemeClr val="tx1"/>
                          </a:solidFill>
                          <a:latin typeface="Times New Roman" pitchFamily="18" charset="0"/>
                          <a:cs typeface="Times New Roman" pitchFamily="18" charset="0"/>
                        </a:rPr>
                        <a:t>35 042</a:t>
                      </a: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pPr algn="ctr"/>
                      <a:r>
                        <a:rPr lang="ru-RU" sz="1200" b="1" dirty="0" smtClean="0">
                          <a:solidFill>
                            <a:schemeClr val="tx1"/>
                          </a:solidFill>
                          <a:latin typeface="Times New Roman" pitchFamily="18" charset="0"/>
                          <a:cs typeface="Times New Roman" pitchFamily="18" charset="0"/>
                        </a:rPr>
                        <a:t>7 951</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ru-RU" sz="1200" b="1" dirty="0" smtClean="0">
                          <a:solidFill>
                            <a:schemeClr val="tx1"/>
                          </a:solidFill>
                          <a:latin typeface="Times New Roman" pitchFamily="18" charset="0"/>
                          <a:cs typeface="Times New Roman" pitchFamily="18" charset="0"/>
                        </a:rPr>
                        <a:t>35 042</a:t>
                      </a:r>
                    </a:p>
                    <a:p>
                      <a:pPr algn="ctr"/>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endParaRPr lang="ru-RU" sz="1200" b="1" dirty="0" smtClean="0">
                        <a:solidFill>
                          <a:schemeClr val="tx1"/>
                        </a:solidFill>
                        <a:latin typeface="Times New Roman" pitchFamily="18" charset="0"/>
                        <a:cs typeface="Times New Roman" pitchFamily="18" charset="0"/>
                      </a:endParaRPr>
                    </a:p>
                    <a:p>
                      <a:pPr algn="ctr"/>
                      <a:r>
                        <a:rPr lang="ru-RU" sz="1200" b="1" dirty="0" smtClean="0">
                          <a:solidFill>
                            <a:schemeClr val="tx1"/>
                          </a:solidFill>
                          <a:latin typeface="Times New Roman" pitchFamily="18" charset="0"/>
                          <a:cs typeface="Times New Roman" pitchFamily="18" charset="0"/>
                        </a:rPr>
                        <a:t>7 809</a:t>
                      </a:r>
                      <a:endParaRPr lang="ru-RU" sz="1200" b="1" dirty="0">
                        <a:solidFill>
                          <a:schemeClr val="tx1"/>
                        </a:solidFill>
                        <a:latin typeface="Times New Roman" pitchFamily="18" charset="0"/>
                        <a:cs typeface="Times New Roman" pitchFamily="18" charset="0"/>
                      </a:endParaRPr>
                    </a:p>
                  </a:txBody>
                  <a:tcPr/>
                </a:tc>
                <a:tc>
                  <a:txBody>
                    <a:bodyPr/>
                    <a:lstStyle/>
                    <a:p>
                      <a:r>
                        <a:rPr kumimoji="0" lang="ru-RU" sz="1200" b="1" kern="1200" dirty="0" smtClean="0">
                          <a:solidFill>
                            <a:schemeClr val="tx1"/>
                          </a:solidFill>
                          <a:latin typeface="Times New Roman" pitchFamily="18" charset="0"/>
                          <a:ea typeface="+mn-ea"/>
                          <a:cs typeface="Times New Roman" pitchFamily="18" charset="0"/>
                        </a:rPr>
                        <a:t>Организация деятельности образовательных учреждений дополнительного образования детей сферы культуры и искусства: Детская музыкальная школа №1, Школа искусств им. Иорданского, Детская художественная школа .</a:t>
                      </a:r>
                    </a:p>
                    <a:p>
                      <a:endParaRPr kumimoji="0" lang="ru-RU" sz="1200" b="1" kern="1200" dirty="0" smtClean="0">
                        <a:solidFill>
                          <a:schemeClr val="tx1"/>
                        </a:solidFill>
                        <a:latin typeface="Times New Roman" pitchFamily="18" charset="0"/>
                        <a:ea typeface="+mn-ea"/>
                        <a:cs typeface="Times New Roman" pitchFamily="18" charset="0"/>
                      </a:endParaRPr>
                    </a:p>
                    <a:p>
                      <a:r>
                        <a:rPr kumimoji="0" lang="ru-RU" sz="1200" b="1" kern="1200" dirty="0" smtClean="0">
                          <a:solidFill>
                            <a:schemeClr val="tx1"/>
                          </a:solidFill>
                          <a:latin typeface="Times New Roman" pitchFamily="18" charset="0"/>
                          <a:ea typeface="+mn-ea"/>
                          <a:cs typeface="Times New Roman" pitchFamily="18" charset="0"/>
                        </a:rPr>
                        <a:t>Проведены крупные городские проекты:</a:t>
                      </a:r>
                    </a:p>
                    <a:p>
                      <a:r>
                        <a:rPr kumimoji="0" lang="ru-RU" sz="1200" b="1" kern="1200" dirty="0" smtClean="0">
                          <a:solidFill>
                            <a:schemeClr val="tx1"/>
                          </a:solidFill>
                          <a:latin typeface="Times New Roman" pitchFamily="18" charset="0"/>
                          <a:ea typeface="+mn-ea"/>
                          <a:cs typeface="Times New Roman" pitchFamily="18" charset="0"/>
                        </a:rPr>
                        <a:t>- Цикл мероприятий к Дню Победы;</a:t>
                      </a:r>
                    </a:p>
                    <a:p>
                      <a:r>
                        <a:rPr kumimoji="0" lang="ru-RU" sz="1200" b="1" kern="1200" dirty="0" smtClean="0">
                          <a:solidFill>
                            <a:schemeClr val="tx1"/>
                          </a:solidFill>
                          <a:latin typeface="Times New Roman" pitchFamily="18" charset="0"/>
                          <a:ea typeface="+mn-ea"/>
                          <a:cs typeface="Times New Roman" pitchFamily="18" charset="0"/>
                        </a:rPr>
                        <a:t>- Цикл мероприятий в рамках празднования Дня России;</a:t>
                      </a:r>
                    </a:p>
                    <a:p>
                      <a:r>
                        <a:rPr kumimoji="0" lang="ru-RU" sz="1200" b="1" kern="1200" dirty="0" smtClean="0">
                          <a:solidFill>
                            <a:schemeClr val="tx1"/>
                          </a:solidFill>
                          <a:latin typeface="Times New Roman" pitchFamily="18" charset="0"/>
                          <a:ea typeface="+mn-ea"/>
                          <a:cs typeface="Times New Roman" pitchFamily="18" charset="0"/>
                        </a:rPr>
                        <a:t>- Цикл мероприятий </a:t>
                      </a:r>
                      <a:r>
                        <a:rPr kumimoji="0" lang="ru-RU" sz="1200" b="1" kern="1200" dirty="0" err="1" smtClean="0">
                          <a:solidFill>
                            <a:schemeClr val="tx1"/>
                          </a:solidFill>
                          <a:latin typeface="Times New Roman" pitchFamily="18" charset="0"/>
                          <a:ea typeface="+mn-ea"/>
                          <a:cs typeface="Times New Roman" pitchFamily="18" charset="0"/>
                        </a:rPr>
                        <a:t>Ковровского</a:t>
                      </a:r>
                      <a:r>
                        <a:rPr kumimoji="0" lang="ru-RU" sz="1200" b="1" kern="1200" dirty="0" smtClean="0">
                          <a:solidFill>
                            <a:schemeClr val="tx1"/>
                          </a:solidFill>
                          <a:latin typeface="Times New Roman" pitchFamily="18" charset="0"/>
                          <a:ea typeface="+mn-ea"/>
                          <a:cs typeface="Times New Roman" pitchFamily="18" charset="0"/>
                        </a:rPr>
                        <a:t> Филармонического общества;</a:t>
                      </a:r>
                    </a:p>
                    <a:p>
                      <a:r>
                        <a:rPr kumimoji="0" lang="ru-RU" sz="1200" b="1" kern="1200" dirty="0" smtClean="0">
                          <a:solidFill>
                            <a:schemeClr val="tx1"/>
                          </a:solidFill>
                          <a:latin typeface="Times New Roman" pitchFamily="18" charset="0"/>
                          <a:ea typeface="+mn-ea"/>
                          <a:cs typeface="Times New Roman" pitchFamily="18" charset="0"/>
                        </a:rPr>
                        <a:t>- Солдатский форум «Скажи солдату спасибо!»;</a:t>
                      </a:r>
                    </a:p>
                    <a:p>
                      <a:r>
                        <a:rPr kumimoji="0" lang="ru-RU" sz="1200" b="1" kern="1200" dirty="0" smtClean="0">
                          <a:solidFill>
                            <a:schemeClr val="tx1"/>
                          </a:solidFill>
                          <a:latin typeface="Times New Roman" pitchFamily="18" charset="0"/>
                          <a:ea typeface="+mn-ea"/>
                          <a:cs typeface="Times New Roman" pitchFamily="18" charset="0"/>
                        </a:rPr>
                        <a:t>- Вручение городской премии «Признание»;</a:t>
                      </a:r>
                    </a:p>
                    <a:p>
                      <a:r>
                        <a:rPr kumimoji="0" lang="ru-RU" sz="1200" b="1" kern="1200" dirty="0" smtClean="0">
                          <a:solidFill>
                            <a:schemeClr val="tx1"/>
                          </a:solidFill>
                          <a:latin typeface="Times New Roman" pitchFamily="18" charset="0"/>
                          <a:ea typeface="+mn-ea"/>
                          <a:cs typeface="Times New Roman" pitchFamily="18" charset="0"/>
                        </a:rPr>
                        <a:t>-Торжественная церемония «Человек года -2018» </a:t>
                      </a:r>
                    </a:p>
                    <a:p>
                      <a:r>
                        <a:rPr kumimoji="0" lang="ru-RU" sz="1200" b="1" kern="1200" dirty="0" smtClean="0">
                          <a:solidFill>
                            <a:schemeClr val="tx1"/>
                          </a:solidFill>
                          <a:latin typeface="Times New Roman" pitchFamily="18" charset="0"/>
                          <a:ea typeface="+mn-ea"/>
                          <a:cs typeface="Times New Roman" pitchFamily="18" charset="0"/>
                        </a:rPr>
                        <a:t>- Открытый городской фестиваль рок музыки «Рок август»;</a:t>
                      </a:r>
                    </a:p>
                    <a:p>
                      <a:pPr>
                        <a:buFontTx/>
                        <a:buChar char="-"/>
                      </a:pPr>
                      <a:r>
                        <a:rPr kumimoji="0" lang="ru-RU" sz="1200" b="1" kern="1200" dirty="0" smtClean="0">
                          <a:solidFill>
                            <a:schemeClr val="tx1"/>
                          </a:solidFill>
                          <a:latin typeface="Times New Roman" pitchFamily="18" charset="0"/>
                          <a:ea typeface="+mn-ea"/>
                          <a:cs typeface="Times New Roman" pitchFamily="18" charset="0"/>
                        </a:rPr>
                        <a:t>Цикл мероприятий в рамках празднования 240-летия </a:t>
                      </a:r>
                      <a:r>
                        <a:rPr kumimoji="0" lang="ru-RU" sz="1200" b="1" kern="1200" dirty="0" err="1" smtClean="0">
                          <a:solidFill>
                            <a:schemeClr val="tx1"/>
                          </a:solidFill>
                          <a:latin typeface="Times New Roman" pitchFamily="18" charset="0"/>
                          <a:ea typeface="+mn-ea"/>
                          <a:cs typeface="Times New Roman" pitchFamily="18" charset="0"/>
                        </a:rPr>
                        <a:t>г.Коврова</a:t>
                      </a:r>
                      <a:r>
                        <a:rPr kumimoji="0" lang="ru-RU" sz="1200" b="1" kern="1200" dirty="0" smtClean="0">
                          <a:solidFill>
                            <a:schemeClr val="tx1"/>
                          </a:solidFill>
                          <a:latin typeface="Times New Roman" pitchFamily="18" charset="0"/>
                          <a:ea typeface="+mn-ea"/>
                          <a:cs typeface="Times New Roman" pitchFamily="18" charset="0"/>
                        </a:rPr>
                        <a:t>;</a:t>
                      </a:r>
                    </a:p>
                    <a:p>
                      <a:pPr>
                        <a:buFontTx/>
                        <a:buChar char="-"/>
                      </a:pPr>
                      <a:r>
                        <a:rPr kumimoji="0" lang="ru-RU" sz="1200" b="1" kern="1200" dirty="0" smtClean="0">
                          <a:solidFill>
                            <a:schemeClr val="tx1"/>
                          </a:solidFill>
                          <a:latin typeface="Times New Roman" pitchFamily="18" charset="0"/>
                          <a:ea typeface="+mn-ea"/>
                          <a:cs typeface="Times New Roman" pitchFamily="18" charset="0"/>
                        </a:rPr>
                        <a:t>Профессиональный праздник «День Оружейника» и многие другие.</a:t>
                      </a:r>
                    </a:p>
                    <a:p>
                      <a:pPr>
                        <a:buFontTx/>
                        <a:buNone/>
                      </a:pPr>
                      <a:r>
                        <a:rPr kumimoji="0" lang="ru-RU" sz="1200" b="1" kern="1200" dirty="0" smtClean="0">
                          <a:solidFill>
                            <a:schemeClr val="tx1"/>
                          </a:solidFill>
                          <a:latin typeface="Times New Roman" pitchFamily="18" charset="0"/>
                          <a:ea typeface="+mn-ea"/>
                          <a:cs typeface="Times New Roman" pitchFamily="18" charset="0"/>
                        </a:rPr>
                        <a:t>  За  2018 год было проведено 49 мероприятий, которые посетили 61 000 человек.</a:t>
                      </a:r>
                      <a:endParaRPr lang="ru-RU" sz="1200" b="1" dirty="0">
                        <a:solidFill>
                          <a:schemeClr val="tx1"/>
                        </a:solidFill>
                        <a:latin typeface="Times New Roman" pitchFamily="18" charset="0"/>
                        <a:cs typeface="Times New Roman" pitchFamily="18" charset="0"/>
                      </a:endParaRPr>
                    </a:p>
                  </a:txBody>
                  <a:tcPr/>
                </a:tc>
              </a:tr>
            </a:tbl>
          </a:graphicData>
        </a:graphic>
      </p:graphicFrame>
      <p:pic>
        <p:nvPicPr>
          <p:cNvPr id="100354" name="Picture 2"/>
          <p:cNvPicPr>
            <a:picLocks noChangeAspect="1" noChangeArrowheads="1"/>
          </p:cNvPicPr>
          <p:nvPr/>
        </p:nvPicPr>
        <p:blipFill>
          <a:blip r:embed="rId2" cstate="print"/>
          <a:srcRect/>
          <a:stretch>
            <a:fillRect/>
          </a:stretch>
        </p:blipFill>
        <p:spPr bwMode="auto">
          <a:xfrm>
            <a:off x="1475657" y="3501008"/>
            <a:ext cx="3744416" cy="3096344"/>
          </a:xfrm>
          <a:prstGeom prst="rect">
            <a:avLst/>
          </a:prstGeom>
          <a:noFill/>
          <a:ln w="9525">
            <a:noFill/>
            <a:miter lim="800000"/>
            <a:headEnd/>
            <a:tailEnd/>
          </a:ln>
          <a:effectLst>
            <a:softEdge rad="127000"/>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107" name="Group 99"/>
          <p:cNvGraphicFramePr>
            <a:graphicFrameLocks noGrp="1"/>
          </p:cNvGraphicFramePr>
          <p:nvPr>
            <p:ph type="tbl" idx="4294967295"/>
          </p:nvPr>
        </p:nvGraphicFramePr>
        <p:xfrm>
          <a:off x="323529" y="260350"/>
          <a:ext cx="8640961" cy="6264696"/>
        </p:xfrm>
        <a:graphic>
          <a:graphicData uri="http://schemas.openxmlformats.org/drawingml/2006/table">
            <a:tbl>
              <a:tblPr/>
              <a:tblGrid>
                <a:gridCol w="504769"/>
                <a:gridCol w="2522499"/>
                <a:gridCol w="812405"/>
                <a:gridCol w="1033970"/>
                <a:gridCol w="3767318"/>
              </a:tblGrid>
              <a:tr h="8921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7257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6</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6.1</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Программа «Развитие транспортной системы и транспортной доступности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 на 2015 – 2020 годы»</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«Обеспечение  равной доступности услуг общественного транспорта»</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«Обеспечение безопасности дорожного движения»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24 742</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22 437</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2 305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24 381</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22 243</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2 138</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r>
                        <a:rPr kumimoji="0" lang="ru-RU" sz="1200" b="1" kern="1200" dirty="0" smtClean="0">
                          <a:solidFill>
                            <a:schemeClr val="tx1"/>
                          </a:solidFill>
                          <a:latin typeface="Times New Roman" pitchFamily="18" charset="0"/>
                          <a:ea typeface="+mn-ea"/>
                          <a:cs typeface="Times New Roman" pitchFamily="18" charset="0"/>
                        </a:rPr>
                        <a:t>- предоставление субсидий на возмещение затрат перевозчиков, осуществляющих дотируемые перевозки на регулярных автобусных маршрутах маршрутной сети г. Ковров;</a:t>
                      </a:r>
                    </a:p>
                    <a:p>
                      <a:r>
                        <a:rPr kumimoji="0" lang="ru-RU" sz="1200" b="1" kern="1200" dirty="0" smtClean="0">
                          <a:solidFill>
                            <a:schemeClr val="tx1"/>
                          </a:solidFill>
                          <a:latin typeface="Times New Roman" pitchFamily="18" charset="0"/>
                          <a:ea typeface="+mn-ea"/>
                          <a:cs typeface="Times New Roman" pitchFamily="18" charset="0"/>
                        </a:rPr>
                        <a:t>- компенсацию за предоставление льготных месячных проездных билетов для обучающихся в общеобразовательных школах и учреждениях среднего профессионального образования;</a:t>
                      </a:r>
                    </a:p>
                    <a:p>
                      <a:pPr>
                        <a:buFontTx/>
                        <a:buChar char="-"/>
                      </a:pPr>
                      <a:r>
                        <a:rPr kumimoji="0" lang="ru-RU" sz="1200" b="1" kern="1200" dirty="0" smtClean="0">
                          <a:solidFill>
                            <a:schemeClr val="tx1"/>
                          </a:solidFill>
                          <a:latin typeface="Times New Roman" pitchFamily="18" charset="0"/>
                          <a:ea typeface="+mn-ea"/>
                          <a:cs typeface="Times New Roman" pitchFamily="18" charset="0"/>
                        </a:rPr>
                        <a:t>компенсацию за предоставление льгот по единым месячным социальным проездным билетам отдельным категориям граждан.</a:t>
                      </a:r>
                    </a:p>
                    <a:p>
                      <a:pPr>
                        <a:buFontTx/>
                        <a:buChar char="-"/>
                      </a:pPr>
                      <a:endParaRPr kumimoji="0" lang="ru-RU" sz="1200" b="1" kern="1200" dirty="0" smtClean="0">
                        <a:solidFill>
                          <a:schemeClr val="tx1"/>
                        </a:solidFill>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200" b="1" kern="1200" dirty="0" smtClean="0">
                          <a:solidFill>
                            <a:schemeClr val="tx1"/>
                          </a:solidFill>
                          <a:latin typeface="Times New Roman" pitchFamily="18" charset="0"/>
                          <a:ea typeface="+mn-ea"/>
                          <a:cs typeface="Times New Roman" pitchFamily="18" charset="0"/>
                        </a:rPr>
                        <a:t>Изготовление, монтаж, ремонт дорожных ограждений. Оборудование пешеходных переходов светофорами.</a:t>
                      </a:r>
                      <a:r>
                        <a:rPr kumimoji="0" lang="ru-RU" sz="1200" b="1" kern="1200" baseline="0" dirty="0" smtClean="0">
                          <a:solidFill>
                            <a:schemeClr val="tx1"/>
                          </a:solidFill>
                          <a:latin typeface="Times New Roman" pitchFamily="18" charset="0"/>
                          <a:ea typeface="+mn-ea"/>
                          <a:cs typeface="Times New Roman" pitchFamily="18" charset="0"/>
                        </a:rPr>
                        <a:t> Модернизация светофорных объектов.  Приобретение и монтаж дорожных знаков. Устройство инженерно-технических систем обеспечения безопасности дорожного движения. </a:t>
                      </a:r>
                      <a:endParaRPr kumimoji="0" lang="ru-RU" sz="1200" b="1" kern="1200" dirty="0" smtClean="0">
                        <a:solidFill>
                          <a:schemeClr val="tx1"/>
                        </a:solidFill>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kern="1200" dirty="0" smtClean="0">
                        <a:solidFill>
                          <a:schemeClr val="tx1"/>
                        </a:solidFill>
                        <a:latin typeface="Times New Roman" pitchFamily="18" charset="0"/>
                        <a:ea typeface="+mn-ea"/>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nvGraphicFramePr>
        <p:xfrm>
          <a:off x="539552" y="620688"/>
          <a:ext cx="7992889" cy="5616624"/>
        </p:xfrm>
        <a:graphic>
          <a:graphicData uri="http://schemas.openxmlformats.org/drawingml/2006/table">
            <a:tbl>
              <a:tblPr/>
              <a:tblGrid>
                <a:gridCol w="432049"/>
                <a:gridCol w="2736304"/>
                <a:gridCol w="936104"/>
                <a:gridCol w="1008112"/>
                <a:gridCol w="2880320"/>
              </a:tblGrid>
              <a:tr h="105471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6191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7</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7.1</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7.2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Программа «Дорожное хозяйство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 на 2015-2020 годы»</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«Приведение в нормативное состояние улично-дорожной сети»</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«Содержание автомобильных дорог и инженерных сооружений на них»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269 069</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199 256</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69 813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267 890</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198 612</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69 278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100" b="1" kern="1200" dirty="0" smtClean="0">
                          <a:solidFill>
                            <a:schemeClr val="tx1"/>
                          </a:solidFill>
                          <a:latin typeface="Times New Roman" pitchFamily="18" charset="0"/>
                          <a:ea typeface="+mn-ea"/>
                          <a:cs typeface="Times New Roman" pitchFamily="18" charset="0"/>
                        </a:rPr>
                        <a:t>Ямочный ремонт асфальтобетонного покрытия,  в том числе    литой асфальтобетонной смесью,  проезжей части  автомобильных дорог   протяженностью 0,821 км. Аварийно-восстановительный ремонт улично-дорожной сети города </a:t>
                      </a:r>
                      <a:r>
                        <a:rPr kumimoji="0" lang="ru-RU" sz="1100" b="1" kern="1200" dirty="0" err="1" smtClean="0">
                          <a:solidFill>
                            <a:schemeClr val="tx1"/>
                          </a:solidFill>
                          <a:latin typeface="Times New Roman" pitchFamily="18" charset="0"/>
                          <a:ea typeface="+mn-ea"/>
                          <a:cs typeface="Times New Roman" pitchFamily="18" charset="0"/>
                        </a:rPr>
                        <a:t>Коврова</a:t>
                      </a:r>
                      <a:r>
                        <a:rPr kumimoji="0" lang="ru-RU" sz="1100" b="1" kern="1200" dirty="0" smtClean="0">
                          <a:solidFill>
                            <a:schemeClr val="tx1"/>
                          </a:solidFill>
                          <a:latin typeface="Times New Roman" pitchFamily="18" charset="0"/>
                          <a:ea typeface="+mn-ea"/>
                          <a:cs typeface="Times New Roman" pitchFamily="18" charset="0"/>
                        </a:rPr>
                        <a:t> протяженностью 1,687 км. с заделкой выбоин по дорожной одежде с использованием литого асфальта, щебня и </a:t>
                      </a:r>
                      <a:r>
                        <a:rPr kumimoji="0" lang="ru-RU" sz="1100" b="1" kern="1200" dirty="0" err="1" smtClean="0">
                          <a:solidFill>
                            <a:schemeClr val="tx1"/>
                          </a:solidFill>
                          <a:latin typeface="Times New Roman" pitchFamily="18" charset="0"/>
                          <a:ea typeface="+mn-ea"/>
                          <a:cs typeface="Times New Roman" pitchFamily="18" charset="0"/>
                        </a:rPr>
                        <a:t>гранулята</a:t>
                      </a:r>
                      <a:r>
                        <a:rPr kumimoji="0" lang="ru-RU" sz="1100" b="1" kern="1200" dirty="0" smtClean="0">
                          <a:solidFill>
                            <a:schemeClr val="tx1"/>
                          </a:solidFill>
                          <a:latin typeface="Times New Roman" pitchFamily="18" charset="0"/>
                          <a:ea typeface="+mn-ea"/>
                          <a:cs typeface="Times New Roman" pitchFamily="18" charset="0"/>
                        </a:rPr>
                        <a:t> (асфальтобетонная крошка)</a:t>
                      </a:r>
                      <a:r>
                        <a:rPr kumimoji="0" lang="ru-RU" sz="1100" kern="1200" dirty="0" smtClean="0">
                          <a:solidFill>
                            <a:schemeClr val="tx1"/>
                          </a:solidFill>
                          <a:latin typeface="+mn-lt"/>
                          <a:ea typeface="+mn-ea"/>
                          <a:cs typeface="+mn-cs"/>
                        </a:rPr>
                        <a:t> </a:t>
                      </a:r>
                      <a:r>
                        <a:rPr kumimoji="0" lang="ru-RU" sz="1100" b="1" kern="1200" dirty="0" smtClean="0">
                          <a:solidFill>
                            <a:schemeClr val="tx1"/>
                          </a:solidFill>
                          <a:latin typeface="Times New Roman" pitchFamily="18" charset="0"/>
                          <a:ea typeface="+mn-ea"/>
                          <a:cs typeface="Times New Roman" pitchFamily="18" charset="0"/>
                        </a:rPr>
                        <a:t>и 11 808,16 кв.м по улицам согласно адресному перечню, включая съезды, тротуары, остановки. Ремонт автодорог общего пользования местного значения  общей площадью 138 940,9 кв.м по объектам. Проведена работа по паспортизации дорог, разработке ПСД. Механизированная уборка территорий</a:t>
                      </a:r>
                      <a:r>
                        <a:rPr kumimoji="0" lang="ru-RU" sz="1100" b="0" kern="1200" dirty="0" smtClean="0">
                          <a:solidFill>
                            <a:schemeClr val="tx1"/>
                          </a:solidFill>
                          <a:latin typeface="+mn-lt"/>
                          <a:ea typeface="+mn-ea"/>
                          <a:cs typeface="+mn-cs"/>
                        </a:rPr>
                        <a:t>.</a:t>
                      </a:r>
                      <a:r>
                        <a:rPr kumimoji="0" lang="ru-RU" sz="1100" b="0" kern="1200" baseline="0" dirty="0" smtClean="0">
                          <a:solidFill>
                            <a:schemeClr val="tx1"/>
                          </a:solidFill>
                          <a:latin typeface="+mn-lt"/>
                          <a:ea typeface="+mn-ea"/>
                          <a:cs typeface="+mn-cs"/>
                        </a:rPr>
                        <a:t> </a:t>
                      </a:r>
                      <a:r>
                        <a:rPr kumimoji="0" lang="ru-RU" sz="1100" b="1" kern="1200" dirty="0" smtClean="0">
                          <a:solidFill>
                            <a:schemeClr val="tx1"/>
                          </a:solidFill>
                          <a:latin typeface="Times New Roman" pitchFamily="18" charset="0"/>
                          <a:ea typeface="+mn-ea"/>
                          <a:cs typeface="Times New Roman" pitchFamily="18" charset="0"/>
                        </a:rPr>
                        <a:t>Валка аварийных деревьев,   подрезка деревьев и  зеленых насаждений.</a:t>
                      </a:r>
                      <a:r>
                        <a:rPr kumimoji="0" lang="ru-RU" sz="1100" b="1" kern="1200" baseline="0" dirty="0" smtClean="0">
                          <a:solidFill>
                            <a:schemeClr val="tx1"/>
                          </a:solidFill>
                          <a:latin typeface="Times New Roman" pitchFamily="18" charset="0"/>
                          <a:ea typeface="+mn-ea"/>
                          <a:cs typeface="Times New Roman" pitchFamily="18" charset="0"/>
                        </a:rPr>
                        <a:t> Р</a:t>
                      </a:r>
                      <a:r>
                        <a:rPr kumimoji="0" lang="ru-RU" sz="1100" b="1" kern="1200" dirty="0" smtClean="0">
                          <a:solidFill>
                            <a:schemeClr val="tx1"/>
                          </a:solidFill>
                          <a:latin typeface="Times New Roman" pitchFamily="18" charset="0"/>
                          <a:ea typeface="+mn-ea"/>
                          <a:cs typeface="Times New Roman" pitchFamily="18" charset="0"/>
                        </a:rPr>
                        <a:t>емонт сетей улично-дорожного освещения, установка дорожных знаков, модернизация и замена светофорных объектов, ремонт и замена остановочных павильонов.</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01379" name="Picture 3"/>
          <p:cNvPicPr>
            <a:picLocks noChangeAspect="1" noChangeArrowheads="1"/>
          </p:cNvPicPr>
          <p:nvPr/>
        </p:nvPicPr>
        <p:blipFill>
          <a:blip r:embed="rId2" cstate="print"/>
          <a:srcRect/>
          <a:stretch>
            <a:fillRect/>
          </a:stretch>
        </p:blipFill>
        <p:spPr bwMode="auto">
          <a:xfrm>
            <a:off x="1187624" y="3429000"/>
            <a:ext cx="4032448" cy="2664296"/>
          </a:xfrm>
          <a:prstGeom prst="rect">
            <a:avLst/>
          </a:prstGeom>
          <a:noFill/>
          <a:ln w="9525">
            <a:noFill/>
            <a:miter lim="800000"/>
            <a:headEnd/>
            <a:tailEnd/>
          </a:ln>
          <a:effectLst>
            <a:softEdge rad="127000"/>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611561" y="332656"/>
          <a:ext cx="8136904" cy="4038771"/>
        </p:xfrm>
        <a:graphic>
          <a:graphicData uri="http://schemas.openxmlformats.org/drawingml/2006/table">
            <a:tbl>
              <a:tblPr/>
              <a:tblGrid>
                <a:gridCol w="502006"/>
                <a:gridCol w="2447277"/>
                <a:gridCol w="1004011"/>
                <a:gridCol w="941261"/>
                <a:gridCol w="3242349"/>
              </a:tblGrid>
              <a:tr h="63947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93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8</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8.1</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8.2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Программа «Жилищное хозяйство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 на 2015-2020 годы»</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«Переселение граждан из аварийного жилищного фонда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 признанного непригодным для проживания и(или) с высоким уровнем износа»</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«Переселение граждан из аварийного жилищного фонда»</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15 865</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1 329</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14 536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13578</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1 329</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12 249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100" b="1" i="0" u="none" strike="noStrike" cap="none" normalizeH="0" baseline="0" dirty="0" smtClean="0">
                          <a:ln>
                            <a:noFill/>
                          </a:ln>
                          <a:solidFill>
                            <a:schemeClr val="tx1"/>
                          </a:solidFill>
                          <a:effectLst/>
                          <a:latin typeface="Times New Roman" pitchFamily="18" charset="0"/>
                        </a:rPr>
                        <a:t>Одному собственнику помещения в д.7 по ул.Набережная выплачено 670 тыс.руб. </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100" b="1" i="0" u="none" strike="noStrike" cap="none" normalizeH="0" baseline="0" dirty="0" smtClean="0">
                          <a:ln>
                            <a:noFill/>
                          </a:ln>
                          <a:solidFill>
                            <a:schemeClr val="tx1"/>
                          </a:solidFill>
                          <a:effectLst/>
                          <a:latin typeface="Times New Roman" pitchFamily="18" charset="0"/>
                        </a:rPr>
                        <a:t>Снесено 2 дома.</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100" b="1" kern="1200" dirty="0" smtClean="0">
                          <a:solidFill>
                            <a:schemeClr val="tx1"/>
                          </a:solidFill>
                          <a:latin typeface="Times New Roman" pitchFamily="18" charset="0"/>
                          <a:ea typeface="+mn-ea"/>
                          <a:cs typeface="Times New Roman" pitchFamily="18" charset="0"/>
                        </a:rPr>
                        <a:t>Выплачена выкупная цена за 5 жилых помещения.</a:t>
                      </a:r>
                      <a:r>
                        <a:rPr kumimoji="0" lang="ru-RU" sz="1100" b="0" kern="1200" dirty="0" smtClean="0">
                          <a:solidFill>
                            <a:schemeClr val="tx1"/>
                          </a:solidFill>
                          <a:latin typeface="+mn-lt"/>
                          <a:ea typeface="+mn-ea"/>
                          <a:cs typeface="+mn-cs"/>
                        </a:rPr>
                        <a:t> </a:t>
                      </a:r>
                      <a:r>
                        <a:rPr kumimoji="0" lang="ru-RU" sz="1100" b="1" kern="1200" dirty="0" smtClean="0">
                          <a:solidFill>
                            <a:schemeClr val="tx1"/>
                          </a:solidFill>
                          <a:latin typeface="Times New Roman" pitchFamily="18" charset="0"/>
                          <a:ea typeface="+mn-ea"/>
                          <a:cs typeface="Times New Roman" pitchFamily="18" charset="0"/>
                        </a:rPr>
                        <a:t>Приобретены 8 квартир в д.3 по ул. Маршала Устинова и д.4а по ул. С.Лазо, переселено 12 человек.</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4210" name="Picture 2"/>
          <p:cNvPicPr>
            <a:picLocks noChangeAspect="1" noChangeArrowheads="1"/>
          </p:cNvPicPr>
          <p:nvPr/>
        </p:nvPicPr>
        <p:blipFill>
          <a:blip r:embed="rId2" cstate="print"/>
          <a:srcRect/>
          <a:stretch>
            <a:fillRect/>
          </a:stretch>
        </p:blipFill>
        <p:spPr bwMode="auto">
          <a:xfrm>
            <a:off x="2051720" y="4581128"/>
            <a:ext cx="5544616" cy="1800200"/>
          </a:xfrm>
          <a:prstGeom prst="rect">
            <a:avLst/>
          </a:prstGeom>
          <a:noFill/>
          <a:ln w="9525">
            <a:noFill/>
            <a:miter lim="800000"/>
            <a:headEnd/>
            <a:tailEnd/>
          </a:ln>
          <a:effectLst>
            <a:softEdge rad="127000"/>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23528" y="404664"/>
          <a:ext cx="8568952" cy="3146732"/>
        </p:xfrm>
        <a:graphic>
          <a:graphicData uri="http://schemas.openxmlformats.org/drawingml/2006/table">
            <a:tbl>
              <a:tblPr/>
              <a:tblGrid>
                <a:gridCol w="528661"/>
                <a:gridCol w="2577221"/>
                <a:gridCol w="1057321"/>
                <a:gridCol w="991239"/>
                <a:gridCol w="3414510"/>
              </a:tblGrid>
              <a:tr h="45139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4089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9</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9.1</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Программа «Развитие коммунального  хозяйства на 2015-2020 годы»</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«Энергосбережение и повышение энергетической эффективности в </a:t>
                      </a:r>
                      <a:r>
                        <a:rPr kumimoji="0" lang="ru-RU" sz="1200" b="1" i="0" u="none" strike="noStrike" cap="none" normalizeH="0" baseline="0" dirty="0" err="1" smtClean="0">
                          <a:ln>
                            <a:noFill/>
                          </a:ln>
                          <a:solidFill>
                            <a:schemeClr val="tx1"/>
                          </a:solidFill>
                          <a:effectLst/>
                          <a:latin typeface="Times New Roman" pitchFamily="18" charset="0"/>
                        </a:rPr>
                        <a:t>г.Коврове</a:t>
                      </a:r>
                      <a:r>
                        <a:rPr kumimoji="0" lang="ru-RU" sz="1200" b="1" i="0" u="none" strike="noStrike" cap="none" normalizeH="0" baseline="0" dirty="0" smtClean="0">
                          <a:ln>
                            <a:noFill/>
                          </a:ln>
                          <a:solidFill>
                            <a:schemeClr val="tx1"/>
                          </a:solidFill>
                          <a:effectLst/>
                          <a:latin typeface="Times New Roman" pitchFamily="18" charset="0"/>
                        </a:rPr>
                        <a:t> до 2020 года»</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81 380</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81 380</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77 335</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77 335</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kern="1200" dirty="0" smtClean="0">
                          <a:solidFill>
                            <a:schemeClr val="tx1"/>
                          </a:solidFill>
                          <a:latin typeface="Times New Roman" pitchFamily="18" charset="0"/>
                          <a:ea typeface="+mn-ea"/>
                          <a:cs typeface="Times New Roman" pitchFamily="18" charset="0"/>
                        </a:rPr>
                        <a:t>Строительство блочно-модульной котельной на ул. </a:t>
                      </a:r>
                      <a:r>
                        <a:rPr kumimoji="0" lang="ru-RU" sz="1200" b="1" kern="1200" dirty="0" err="1" smtClean="0">
                          <a:solidFill>
                            <a:schemeClr val="tx1"/>
                          </a:solidFill>
                          <a:latin typeface="Times New Roman" pitchFamily="18" charset="0"/>
                          <a:ea typeface="+mn-ea"/>
                          <a:cs typeface="Times New Roman" pitchFamily="18" charset="0"/>
                        </a:rPr>
                        <a:t>Киркижа</a:t>
                      </a:r>
                      <a:r>
                        <a:rPr kumimoji="0" lang="ru-RU" sz="1200" b="1" kern="1200" dirty="0" smtClean="0">
                          <a:solidFill>
                            <a:schemeClr val="tx1"/>
                          </a:solidFill>
                          <a:latin typeface="Times New Roman" pitchFamily="18" charset="0"/>
                          <a:ea typeface="+mn-ea"/>
                          <a:cs typeface="Times New Roman" pitchFamily="18" charset="0"/>
                        </a:rPr>
                        <a:t>. Модернизация 9 участков  тепловых сетей города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5234" name="Picture 2"/>
          <p:cNvPicPr>
            <a:picLocks noChangeAspect="1" noChangeArrowheads="1"/>
          </p:cNvPicPr>
          <p:nvPr/>
        </p:nvPicPr>
        <p:blipFill>
          <a:blip r:embed="rId2" cstate="print"/>
          <a:srcRect/>
          <a:stretch>
            <a:fillRect/>
          </a:stretch>
        </p:blipFill>
        <p:spPr bwMode="auto">
          <a:xfrm>
            <a:off x="1691681" y="3861049"/>
            <a:ext cx="5112568" cy="2880320"/>
          </a:xfrm>
          <a:prstGeom prst="rect">
            <a:avLst/>
          </a:prstGeom>
          <a:noFill/>
          <a:ln w="9525">
            <a:noFill/>
            <a:miter lim="800000"/>
            <a:headEnd/>
            <a:tailEnd/>
          </a:ln>
          <a:effectLst>
            <a:softEdge rad="127000"/>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39551" y="548680"/>
          <a:ext cx="8208914" cy="3327256"/>
        </p:xfrm>
        <a:graphic>
          <a:graphicData uri="http://schemas.openxmlformats.org/drawingml/2006/table">
            <a:tbl>
              <a:tblPr/>
              <a:tblGrid>
                <a:gridCol w="479530"/>
                <a:gridCol w="2256775"/>
                <a:gridCol w="792088"/>
                <a:gridCol w="1080120"/>
                <a:gridCol w="3600401"/>
              </a:tblGrid>
              <a:tr h="122413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2413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10.1</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Программа «Благоустройство и охрана окружающей среды на 2015-2020 годы»</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Подпрограмма «Содержание объектов благоустройства»</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Подпрограмма «Чистый город»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80 308</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74 535</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5 773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75 011</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69 577</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5 434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kern="1200" dirty="0" smtClean="0">
                          <a:solidFill>
                            <a:schemeClr val="tx1"/>
                          </a:solidFill>
                          <a:latin typeface="Times New Roman" pitchFamily="18" charset="0"/>
                          <a:ea typeface="+mn-ea"/>
                          <a:cs typeface="Times New Roman" pitchFamily="18" charset="0"/>
                        </a:rPr>
                        <a:t>Содержание, текущий и капитальный ремонт сетей уличного освещения. </a:t>
                      </a:r>
                      <a:r>
                        <a:rPr kumimoji="0" lang="ru-RU" sz="1200" b="1" kern="1200" baseline="0" dirty="0" smtClean="0">
                          <a:solidFill>
                            <a:schemeClr val="tx1"/>
                          </a:solidFill>
                          <a:latin typeface="Times New Roman" pitchFamily="18" charset="0"/>
                          <a:ea typeface="+mn-ea"/>
                          <a:cs typeface="Times New Roman" pitchFamily="18" charset="0"/>
                        </a:rPr>
                        <a:t>Проведены мероприятия по благоустройству города: покос травы, посадка цветов, подрезка деревьев, валка аварийных деревьев, снесение аварийных сараев.</a:t>
                      </a:r>
                      <a:endParaRPr kumimoji="0" lang="ru-RU" sz="1200" b="1" kern="1200" dirty="0" smtClean="0">
                        <a:solidFill>
                          <a:schemeClr val="tx1"/>
                        </a:solidFill>
                        <a:latin typeface="Times New Roman" pitchFamily="18" charset="0"/>
                        <a:ea typeface="+mn-ea"/>
                        <a:cs typeface="Times New Roman" pitchFamily="18" charset="0"/>
                      </a:endParaRPr>
                    </a:p>
                    <a:p>
                      <a:r>
                        <a:rPr kumimoji="0" lang="ru-RU" sz="1200" b="1" kern="1200" dirty="0" smtClean="0">
                          <a:solidFill>
                            <a:schemeClr val="tx1"/>
                          </a:solidFill>
                          <a:latin typeface="Times New Roman" pitchFamily="18" charset="0"/>
                          <a:ea typeface="+mn-ea"/>
                          <a:cs typeface="Times New Roman" pitchFamily="18" charset="0"/>
                        </a:rPr>
                        <a:t>Ликвидация стихийных свалок с улиц города.</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9330" name="Picture 2"/>
          <p:cNvPicPr>
            <a:picLocks noChangeAspect="1" noChangeArrowheads="1"/>
          </p:cNvPicPr>
          <p:nvPr/>
        </p:nvPicPr>
        <p:blipFill>
          <a:blip r:embed="rId2" cstate="print"/>
          <a:srcRect/>
          <a:stretch>
            <a:fillRect/>
          </a:stretch>
        </p:blipFill>
        <p:spPr bwMode="auto">
          <a:xfrm>
            <a:off x="2339752" y="4077071"/>
            <a:ext cx="4752528" cy="2428503"/>
          </a:xfrm>
          <a:prstGeom prst="rect">
            <a:avLst/>
          </a:prstGeom>
          <a:noFill/>
          <a:ln w="9525">
            <a:noFill/>
            <a:miter lim="800000"/>
            <a:headEnd/>
            <a:tailEnd/>
          </a:ln>
          <a:effectLst>
            <a:softEdge rad="1270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Выноска со стрелкой вправо 6"/>
          <p:cNvSpPr/>
          <p:nvPr/>
        </p:nvSpPr>
        <p:spPr>
          <a:xfrm>
            <a:off x="755576" y="2276872"/>
            <a:ext cx="2520280" cy="2016224"/>
          </a:xfrm>
          <a:prstGeom prst="rightArrowCallout">
            <a:avLst>
              <a:gd name="adj1" fmla="val 29918"/>
              <a:gd name="adj2" fmla="val 18858"/>
              <a:gd name="adj3" fmla="val 18312"/>
              <a:gd name="adj4" fmla="val 76693"/>
            </a:avLst>
          </a:prstGeom>
          <a:solidFill>
            <a:schemeClr val="accent5">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ln>
                  <a:solidFill>
                    <a:sysClr val="windowText" lastClr="000000"/>
                  </a:solidFill>
                </a:ln>
                <a:solidFill>
                  <a:schemeClr val="tx1"/>
                </a:solidFill>
              </a:rPr>
              <a:t>Участие в публичных слушаниях по проекту бюджета </a:t>
            </a:r>
            <a:endParaRPr lang="ru-RU" dirty="0">
              <a:ln>
                <a:solidFill>
                  <a:sysClr val="windowText" lastClr="000000"/>
                </a:solidFill>
              </a:ln>
              <a:solidFill>
                <a:schemeClr val="tx1"/>
              </a:solidFill>
            </a:endParaRPr>
          </a:p>
        </p:txBody>
      </p:sp>
      <p:sp>
        <p:nvSpPr>
          <p:cNvPr id="2" name="Заголовок 1"/>
          <p:cNvSpPr>
            <a:spLocks noGrp="1"/>
          </p:cNvSpPr>
          <p:nvPr>
            <p:ph type="title"/>
          </p:nvPr>
        </p:nvSpPr>
        <p:spPr>
          <a:xfrm>
            <a:off x="457200" y="0"/>
            <a:ext cx="8229600" cy="1268760"/>
          </a:xfrm>
        </p:spPr>
        <p:txBody>
          <a:bodyPr>
            <a:normAutofit/>
          </a:bodyPr>
          <a:lstStyle/>
          <a:p>
            <a:pPr algn="ctr"/>
            <a:r>
              <a:rPr lang="ru-RU" sz="2800" dirty="0" smtClean="0">
                <a:solidFill>
                  <a:schemeClr val="tx1"/>
                </a:solidFill>
                <a:effectLst/>
              </a:rPr>
              <a:t>Гражданин и его участие в бюджетном процессе</a:t>
            </a:r>
            <a:endParaRPr lang="ru-RU" sz="2800" dirty="0">
              <a:solidFill>
                <a:schemeClr val="tx1"/>
              </a:solidFill>
              <a:effectLst/>
            </a:endParaRPr>
          </a:p>
        </p:txBody>
      </p:sp>
      <p:pic>
        <p:nvPicPr>
          <p:cNvPr id="86018" name="Picture 2"/>
          <p:cNvPicPr>
            <a:picLocks noGrp="1" noChangeAspect="1" noChangeArrowheads="1"/>
          </p:cNvPicPr>
          <p:nvPr>
            <p:ph idx="1"/>
          </p:nvPr>
        </p:nvPicPr>
        <p:blipFill>
          <a:blip r:embed="rId2" cstate="print"/>
          <a:srcRect/>
          <a:stretch>
            <a:fillRect/>
          </a:stretch>
        </p:blipFill>
        <p:spPr bwMode="auto">
          <a:xfrm>
            <a:off x="3347864" y="2204864"/>
            <a:ext cx="2376264" cy="2088232"/>
          </a:xfrm>
          <a:prstGeom prst="rect">
            <a:avLst/>
          </a:prstGeom>
          <a:noFill/>
          <a:ln w="9525">
            <a:noFill/>
            <a:miter lim="800000"/>
            <a:headEnd/>
            <a:tailEnd/>
          </a:ln>
          <a:effectLst>
            <a:softEdge rad="63500"/>
          </a:effectLst>
        </p:spPr>
      </p:pic>
      <p:sp>
        <p:nvSpPr>
          <p:cNvPr id="5" name="TextBox 4"/>
          <p:cNvSpPr txBox="1"/>
          <p:nvPr/>
        </p:nvSpPr>
        <p:spPr>
          <a:xfrm>
            <a:off x="3707904" y="3501008"/>
            <a:ext cx="1656184" cy="523220"/>
          </a:xfrm>
          <a:prstGeom prst="rect">
            <a:avLst/>
          </a:prstGeom>
          <a:noFill/>
        </p:spPr>
        <p:txBody>
          <a:bodyPr wrap="square" rtlCol="0">
            <a:spAutoFit/>
          </a:bodyPr>
          <a:lstStyle/>
          <a:p>
            <a:r>
              <a:rPr lang="ru-RU" sz="2800" b="1" dirty="0" smtClean="0"/>
              <a:t>Бюджет</a:t>
            </a:r>
            <a:endParaRPr lang="ru-RU" sz="2800" b="1" dirty="0"/>
          </a:p>
        </p:txBody>
      </p:sp>
      <p:sp>
        <p:nvSpPr>
          <p:cNvPr id="6" name="Выноска со стрелкой вниз 5"/>
          <p:cNvSpPr/>
          <p:nvPr/>
        </p:nvSpPr>
        <p:spPr>
          <a:xfrm>
            <a:off x="755576" y="1124744"/>
            <a:ext cx="7632848" cy="1130424"/>
          </a:xfrm>
          <a:prstGeom prst="downArrowCallout">
            <a:avLst>
              <a:gd name="adj1" fmla="val 46908"/>
              <a:gd name="adj2" fmla="val 29213"/>
              <a:gd name="adj3" fmla="val 25000"/>
              <a:gd name="adj4" fmla="val 64977"/>
            </a:avLst>
          </a:prstGeom>
          <a:solidFill>
            <a:srgbClr val="FF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Гражданин как налогоплательщик</a:t>
            </a:r>
          </a:p>
          <a:p>
            <a:pPr algn="ctr"/>
            <a:r>
              <a:rPr lang="ru-RU" b="1" dirty="0" smtClean="0">
                <a:solidFill>
                  <a:schemeClr val="tx1"/>
                </a:solidFill>
              </a:rPr>
              <a:t> платит налоги, часть которых поступает в бюджет города</a:t>
            </a:r>
            <a:endParaRPr lang="ru-RU" b="1" dirty="0">
              <a:solidFill>
                <a:schemeClr val="tx1"/>
              </a:solidFill>
            </a:endParaRPr>
          </a:p>
        </p:txBody>
      </p:sp>
      <p:sp>
        <p:nvSpPr>
          <p:cNvPr id="8" name="Выноска со стрелкой влево 7"/>
          <p:cNvSpPr/>
          <p:nvPr/>
        </p:nvSpPr>
        <p:spPr>
          <a:xfrm>
            <a:off x="5724128" y="2204864"/>
            <a:ext cx="2642592" cy="2088232"/>
          </a:xfrm>
          <a:prstGeom prst="leftArrowCallout">
            <a:avLst>
              <a:gd name="adj1" fmla="val 25912"/>
              <a:gd name="adj2" fmla="val 19070"/>
              <a:gd name="adj3" fmla="val 19527"/>
              <a:gd name="adj4" fmla="val 76926"/>
            </a:avLst>
          </a:prstGeom>
          <a:solidFill>
            <a:schemeClr val="accent5">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rPr>
              <a:t>Участие в публичных слушаниях по исполнению бюджета</a:t>
            </a:r>
            <a:endParaRPr lang="ru-RU" b="1" dirty="0">
              <a:solidFill>
                <a:schemeClr val="tx1"/>
              </a:solidFill>
            </a:endParaRPr>
          </a:p>
        </p:txBody>
      </p:sp>
      <p:sp>
        <p:nvSpPr>
          <p:cNvPr id="10" name="Стрелка вниз 9"/>
          <p:cNvSpPr/>
          <p:nvPr/>
        </p:nvSpPr>
        <p:spPr>
          <a:xfrm>
            <a:off x="4067944" y="4293096"/>
            <a:ext cx="936104" cy="648072"/>
          </a:xfrm>
          <a:prstGeom prst="downArrow">
            <a:avLst>
              <a:gd name="adj1" fmla="val 50000"/>
              <a:gd name="adj2" fmla="val 46693"/>
            </a:avLst>
          </a:prstGeom>
          <a:gradFill flip="none" rotWithShape="1">
            <a:gsLst>
              <a:gs pos="0">
                <a:schemeClr val="accent4">
                  <a:lumMod val="20000"/>
                  <a:lumOff val="80000"/>
                  <a:shade val="30000"/>
                  <a:satMod val="115000"/>
                </a:schemeClr>
              </a:gs>
              <a:gs pos="50000">
                <a:schemeClr val="accent4">
                  <a:lumMod val="20000"/>
                  <a:lumOff val="80000"/>
                  <a:shade val="67500"/>
                  <a:satMod val="115000"/>
                </a:schemeClr>
              </a:gs>
              <a:gs pos="100000">
                <a:schemeClr val="accent4">
                  <a:lumMod val="20000"/>
                  <a:lumOff val="80000"/>
                  <a:shade val="100000"/>
                  <a:satMod val="115000"/>
                </a:schemeClr>
              </a:gs>
            </a:gsLst>
            <a:lin ang="0" scaled="1"/>
            <a:tileRect/>
          </a:gra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395536" y="5013176"/>
            <a:ext cx="8424936" cy="1224136"/>
          </a:xfrm>
          <a:prstGeom prst="rect">
            <a:avLst/>
          </a:prstGeom>
          <a:solidFill>
            <a:schemeClr val="accent3">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Гражданин как получатель социальных гарантий и муниципальных услуг </a:t>
            </a:r>
            <a:r>
              <a:rPr lang="ru-RU" b="1" dirty="0" smtClean="0">
                <a:solidFill>
                  <a:schemeClr val="tx1"/>
                </a:solidFill>
              </a:rPr>
              <a:t>      в учреждениях образования, культуры, физической культуры и спорта, ЖКХ и других</a:t>
            </a:r>
            <a:endParaRPr lang="ru-RU" b="1" dirty="0">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23528" y="249847"/>
          <a:ext cx="8640960" cy="5699433"/>
        </p:xfrm>
        <a:graphic>
          <a:graphicData uri="http://schemas.openxmlformats.org/drawingml/2006/table">
            <a:tbl>
              <a:tblPr/>
              <a:tblGrid>
                <a:gridCol w="504769"/>
                <a:gridCol w="2591576"/>
                <a:gridCol w="864096"/>
                <a:gridCol w="1080120"/>
                <a:gridCol w="3600399"/>
              </a:tblGrid>
              <a:tr h="104295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647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Программа «Развитие физической культуры и спорта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 на 2015-2020 годы»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146 362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146 362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kern="1200" dirty="0" smtClean="0">
                          <a:solidFill>
                            <a:schemeClr val="tx1"/>
                          </a:solidFill>
                          <a:latin typeface="Times New Roman" pitchFamily="18" charset="0"/>
                          <a:ea typeface="+mn-ea"/>
                          <a:cs typeface="Times New Roman" pitchFamily="18" charset="0"/>
                        </a:rPr>
                        <a:t>Всего за 2018 год проведено  1</a:t>
                      </a:r>
                      <a:r>
                        <a:rPr kumimoji="0" lang="ru-RU" sz="1200" b="1" kern="1200" baseline="0" dirty="0" smtClean="0">
                          <a:solidFill>
                            <a:schemeClr val="tx1"/>
                          </a:solidFill>
                          <a:latin typeface="Times New Roman" pitchFamily="18" charset="0"/>
                          <a:ea typeface="+mn-ea"/>
                          <a:cs typeface="Times New Roman" pitchFamily="18" charset="0"/>
                        </a:rPr>
                        <a:t> 900</a:t>
                      </a:r>
                      <a:r>
                        <a:rPr kumimoji="0" lang="ru-RU" sz="1200" b="1" kern="1200" dirty="0" smtClean="0">
                          <a:solidFill>
                            <a:schemeClr val="tx1"/>
                          </a:solidFill>
                          <a:latin typeface="Times New Roman" pitchFamily="18" charset="0"/>
                          <a:ea typeface="+mn-ea"/>
                          <a:cs typeface="Times New Roman" pitchFamily="18" charset="0"/>
                        </a:rPr>
                        <a:t> спортивно-массовых мероприятий, включая проведенные на территории города и организацию участия </a:t>
                      </a:r>
                      <a:r>
                        <a:rPr kumimoji="0" lang="ru-RU" sz="1200" b="1" kern="1200" dirty="0" err="1" smtClean="0">
                          <a:solidFill>
                            <a:schemeClr val="tx1"/>
                          </a:solidFill>
                          <a:latin typeface="Times New Roman" pitchFamily="18" charset="0"/>
                          <a:ea typeface="+mn-ea"/>
                          <a:cs typeface="Times New Roman" pitchFamily="18" charset="0"/>
                        </a:rPr>
                        <a:t>ковровских</a:t>
                      </a:r>
                      <a:r>
                        <a:rPr kumimoji="0" lang="ru-RU" sz="1200" b="1" kern="1200" dirty="0" smtClean="0">
                          <a:solidFill>
                            <a:schemeClr val="tx1"/>
                          </a:solidFill>
                          <a:latin typeface="Times New Roman" pitchFamily="18" charset="0"/>
                          <a:ea typeface="+mn-ea"/>
                          <a:cs typeface="Times New Roman" pitchFamily="18" charset="0"/>
                        </a:rPr>
                        <a:t> спортсменов в выездных соревнованиях. Всего в отчетном периоде в мероприятиях приняли участие 43 800 человек .</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kern="1200" dirty="0" smtClean="0">
                          <a:solidFill>
                            <a:schemeClr val="tx1"/>
                          </a:solidFill>
                          <a:latin typeface="Times New Roman" pitchFamily="18" charset="0"/>
                          <a:ea typeface="+mn-ea"/>
                          <a:cs typeface="Times New Roman" pitchFamily="18" charset="0"/>
                        </a:rPr>
                        <a:t>Продолжаются работы по реконструкции трибун МАУ СК «Мотодром»</a:t>
                      </a:r>
                      <a:r>
                        <a:rPr kumimoji="0" lang="ru-RU" sz="1200" b="1" kern="1200" baseline="0" dirty="0" smtClean="0">
                          <a:solidFill>
                            <a:schemeClr val="tx1"/>
                          </a:solidFill>
                          <a:latin typeface="Times New Roman" pitchFamily="18" charset="0"/>
                          <a:ea typeface="+mn-ea"/>
                          <a:cs typeface="Times New Roman" pitchFamily="18" charset="0"/>
                        </a:rPr>
                        <a:t>, строительство площадки для картинга. </a:t>
                      </a:r>
                      <a:r>
                        <a:rPr kumimoji="0" lang="ru-RU" sz="1200" b="1" kern="1200" dirty="0" smtClean="0">
                          <a:solidFill>
                            <a:schemeClr val="tx1"/>
                          </a:solidFill>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kern="1200" dirty="0" smtClean="0">
                          <a:solidFill>
                            <a:schemeClr val="tx1"/>
                          </a:solidFill>
                          <a:latin typeface="Times New Roman" pitchFamily="18" charset="0"/>
                          <a:ea typeface="+mn-ea"/>
                          <a:cs typeface="Times New Roman" pitchFamily="18" charset="0"/>
                        </a:rPr>
                        <a:t>На территории города осуществляют деятельность 8 муниципальных учреждений спорта, включая МКУ «Управление</a:t>
                      </a:r>
                      <a:r>
                        <a:rPr kumimoji="0" lang="ru-RU" sz="1200" b="1" kern="1200" baseline="0" dirty="0" smtClean="0">
                          <a:solidFill>
                            <a:schemeClr val="tx1"/>
                          </a:solidFill>
                          <a:latin typeface="Times New Roman" pitchFamily="18" charset="0"/>
                          <a:ea typeface="+mn-ea"/>
                          <a:cs typeface="Times New Roman" pitchFamily="18" charset="0"/>
                        </a:rPr>
                        <a:t> физической культуры и спорта»</a:t>
                      </a:r>
                      <a:r>
                        <a:rPr kumimoji="0" lang="ru-RU" sz="1200" b="1" kern="1200" dirty="0" smtClean="0">
                          <a:solidFill>
                            <a:schemeClr val="tx1"/>
                          </a:solidFill>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200" b="1" kern="1200" dirty="0" smtClean="0">
                          <a:solidFill>
                            <a:schemeClr val="tx1"/>
                          </a:solidFill>
                          <a:latin typeface="Times New Roman" pitchFamily="18" charset="0"/>
                          <a:ea typeface="+mn-ea"/>
                          <a:cs typeface="Times New Roman" pitchFamily="18" charset="0"/>
                        </a:rPr>
                        <a:t>В рамках календарных планов в 2018 году проведено более 20 мероприятий с участием инвалидов, в том числе и областного уровня. Всего в мероприятиях приняли участие более 300 инвалидов и людей пожилого возраста.</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6258" name="Picture 2"/>
          <p:cNvPicPr>
            <a:picLocks noChangeAspect="1" noChangeArrowheads="1"/>
          </p:cNvPicPr>
          <p:nvPr/>
        </p:nvPicPr>
        <p:blipFill>
          <a:blip r:embed="rId2" cstate="print"/>
          <a:srcRect/>
          <a:stretch>
            <a:fillRect/>
          </a:stretch>
        </p:blipFill>
        <p:spPr bwMode="auto">
          <a:xfrm>
            <a:off x="919163" y="2996952"/>
            <a:ext cx="4228901" cy="2865686"/>
          </a:xfrm>
          <a:prstGeom prst="rect">
            <a:avLst/>
          </a:prstGeom>
          <a:noFill/>
          <a:ln w="9525">
            <a:noFill/>
            <a:miter lim="800000"/>
            <a:headEnd/>
            <a:tailEnd/>
          </a:ln>
          <a:effectLst>
            <a:softEdge rad="127000"/>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39551" y="404664"/>
          <a:ext cx="8136904" cy="4248472"/>
        </p:xfrm>
        <a:graphic>
          <a:graphicData uri="http://schemas.openxmlformats.org/drawingml/2006/table">
            <a:tbl>
              <a:tblPr/>
              <a:tblGrid>
                <a:gridCol w="475324"/>
                <a:gridCol w="2370380"/>
                <a:gridCol w="826705"/>
                <a:gridCol w="1080120"/>
                <a:gridCol w="3384375"/>
              </a:tblGrid>
              <a:tr h="152103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2743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Программа «Развитие малого и среднего предпринимательства в городе </a:t>
                      </a:r>
                      <a:r>
                        <a:rPr kumimoji="0" lang="ru-RU" sz="1200" b="1" i="0" u="none" strike="noStrike" cap="none" normalizeH="0" baseline="0" dirty="0" err="1" smtClean="0">
                          <a:ln>
                            <a:noFill/>
                          </a:ln>
                          <a:solidFill>
                            <a:schemeClr val="tx1"/>
                          </a:solidFill>
                          <a:effectLst/>
                          <a:latin typeface="Times New Roman" pitchFamily="18" charset="0"/>
                        </a:rPr>
                        <a:t>Коврове</a:t>
                      </a:r>
                      <a:r>
                        <a:rPr kumimoji="0" lang="ru-RU" sz="1200" b="1" i="0" u="none" strike="noStrike" cap="none" normalizeH="0" baseline="0" dirty="0" smtClean="0">
                          <a:ln>
                            <a:noFill/>
                          </a:ln>
                          <a:solidFill>
                            <a:schemeClr val="tx1"/>
                          </a:solidFill>
                          <a:effectLst/>
                          <a:latin typeface="Times New Roman" pitchFamily="18" charset="0"/>
                        </a:rPr>
                        <a:t> на 2015-2020 годы»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300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292</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Извещение субъектов предпринимательства о проводимых конкурсах. Размещение на сайте администрации в разделе «Предпринимательство» объявлений, информации и т.д. Ведение реестра субъектов предпринимательства -  получателей поддержки. Содействие проведению региональных и межрегиональных деловых встреч с субъектами предпринимательства (конференции, круглые столы, форумы и т.д.). Содействие развитию городской инфраструктуры поддержки малого предпринимательства (бизнес-инкубатор, фонды, союзы).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7285" name="Picture 5"/>
          <p:cNvPicPr>
            <a:picLocks noChangeAspect="1" noChangeArrowheads="1"/>
          </p:cNvPicPr>
          <p:nvPr/>
        </p:nvPicPr>
        <p:blipFill>
          <a:blip r:embed="rId2" cstate="print"/>
          <a:srcRect/>
          <a:stretch>
            <a:fillRect/>
          </a:stretch>
        </p:blipFill>
        <p:spPr bwMode="auto">
          <a:xfrm>
            <a:off x="1691680" y="4869160"/>
            <a:ext cx="5040560" cy="1820565"/>
          </a:xfrm>
          <a:prstGeom prst="rect">
            <a:avLst/>
          </a:prstGeom>
          <a:noFill/>
          <a:ln w="9525">
            <a:noFill/>
            <a:miter lim="800000"/>
            <a:headEnd/>
            <a:tailEnd/>
          </a:ln>
          <a:effectLst>
            <a:softEdge rad="127000"/>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611560" y="317361"/>
          <a:ext cx="8208912" cy="5629656"/>
        </p:xfrm>
        <a:graphic>
          <a:graphicData uri="http://schemas.openxmlformats.org/drawingml/2006/table">
            <a:tbl>
              <a:tblPr/>
              <a:tblGrid>
                <a:gridCol w="479531"/>
                <a:gridCol w="2242606"/>
                <a:gridCol w="886277"/>
                <a:gridCol w="1000098"/>
                <a:gridCol w="3600400"/>
              </a:tblGrid>
              <a:tr h="80738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66562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100" b="1" i="0" u="none" strike="noStrike" cap="none" normalizeH="0" baseline="0" dirty="0" smtClean="0">
                          <a:ln>
                            <a:noFill/>
                          </a:ln>
                          <a:solidFill>
                            <a:schemeClr val="tx1"/>
                          </a:solidFill>
                          <a:effectLst/>
                          <a:latin typeface="Times New Roman" pitchFamily="18" charset="0"/>
                        </a:rPr>
                        <a:t>13</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100" b="1" i="0" u="none" strike="noStrike" cap="none" normalizeH="0" baseline="0" dirty="0" smtClean="0">
                          <a:ln>
                            <a:noFill/>
                          </a:ln>
                          <a:solidFill>
                            <a:schemeClr val="tx1"/>
                          </a:solidFill>
                          <a:effectLst/>
                          <a:latin typeface="Times New Roman" pitchFamily="18" charset="0"/>
                        </a:rPr>
                        <a:t>13.1</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100" b="1" i="0" u="none" strike="noStrike" cap="none" normalizeH="0" baseline="0" dirty="0" smtClean="0">
                          <a:ln>
                            <a:noFill/>
                          </a:ln>
                          <a:solidFill>
                            <a:schemeClr val="tx1"/>
                          </a:solidFill>
                          <a:effectLst/>
                          <a:latin typeface="Times New Roman" pitchFamily="18" charset="0"/>
                        </a:rPr>
                        <a:t>13.2</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100" b="1" i="0" u="none" strike="noStrike" cap="none" normalizeH="0" baseline="0" dirty="0" smtClean="0">
                          <a:ln>
                            <a:noFill/>
                          </a:ln>
                          <a:solidFill>
                            <a:schemeClr val="tx1"/>
                          </a:solidFill>
                          <a:effectLst/>
                          <a:latin typeface="Times New Roman" pitchFamily="18" charset="0"/>
                        </a:rPr>
                        <a:t>13.3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100" b="1" i="0" u="none" strike="noStrike" cap="none" normalizeH="0" baseline="0" dirty="0" smtClean="0">
                          <a:ln>
                            <a:noFill/>
                          </a:ln>
                          <a:solidFill>
                            <a:schemeClr val="tx1"/>
                          </a:solidFill>
                          <a:effectLst/>
                          <a:latin typeface="Times New Roman" pitchFamily="18" charset="0"/>
                        </a:rPr>
                        <a:t>Программа «Управление муниципальным имуществом и земельными ресурсами в городе </a:t>
                      </a:r>
                      <a:r>
                        <a:rPr kumimoji="0" lang="ru-RU" sz="1100" b="1" i="0" u="none" strike="noStrike" cap="none" normalizeH="0" baseline="0" dirty="0" err="1" smtClean="0">
                          <a:ln>
                            <a:noFill/>
                          </a:ln>
                          <a:solidFill>
                            <a:schemeClr val="tx1"/>
                          </a:solidFill>
                          <a:effectLst/>
                          <a:latin typeface="Times New Roman" pitchFamily="18" charset="0"/>
                        </a:rPr>
                        <a:t>Коврове</a:t>
                      </a:r>
                      <a:r>
                        <a:rPr kumimoji="0" lang="ru-RU" sz="1100" b="1" i="0" u="none" strike="noStrike" cap="none" normalizeH="0" baseline="0" dirty="0" smtClean="0">
                          <a:ln>
                            <a:noFill/>
                          </a:ln>
                          <a:solidFill>
                            <a:schemeClr val="tx1"/>
                          </a:solidFill>
                          <a:effectLst/>
                          <a:latin typeface="Times New Roman" pitchFamily="18" charset="0"/>
                        </a:rPr>
                        <a:t> на 2015-2020 годы»</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100" b="1" i="0" u="none" strike="noStrike" cap="none" normalizeH="0" baseline="0" dirty="0" smtClean="0">
                          <a:ln>
                            <a:noFill/>
                          </a:ln>
                          <a:solidFill>
                            <a:schemeClr val="tx1"/>
                          </a:solidFill>
                          <a:effectLst/>
                          <a:latin typeface="Times New Roman" pitchFamily="18" charset="0"/>
                        </a:rPr>
                        <a:t>Подпрограмма «Владение, пользование и распоряжение имуществом, находящимся в муниципальной собственности города </a:t>
                      </a:r>
                      <a:r>
                        <a:rPr kumimoji="0" lang="ru-RU" sz="1100" b="1" i="0" u="none" strike="noStrike" cap="none" normalizeH="0" baseline="0" dirty="0" err="1" smtClean="0">
                          <a:ln>
                            <a:noFill/>
                          </a:ln>
                          <a:solidFill>
                            <a:schemeClr val="tx1"/>
                          </a:solidFill>
                          <a:effectLst/>
                          <a:latin typeface="Times New Roman" pitchFamily="18" charset="0"/>
                        </a:rPr>
                        <a:t>Коврова</a:t>
                      </a:r>
                      <a:r>
                        <a:rPr kumimoji="0" lang="ru-RU" sz="1100" b="1" i="0" u="none" strike="noStrike" cap="none" normalizeH="0" baseline="0" dirty="0" smtClean="0">
                          <a:ln>
                            <a:noFill/>
                          </a:ln>
                          <a:solidFill>
                            <a:schemeClr val="tx1"/>
                          </a:solidFill>
                          <a:effectLst/>
                          <a:latin typeface="Times New Roman" pitchFamily="18" charset="0"/>
                        </a:rPr>
                        <a:t> на 2015-2020 годы»</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100" b="1" i="0" u="none" strike="noStrike" cap="none" normalizeH="0" baseline="0" dirty="0" smtClean="0">
                          <a:ln>
                            <a:noFill/>
                          </a:ln>
                          <a:solidFill>
                            <a:schemeClr val="tx1"/>
                          </a:solidFill>
                          <a:effectLst/>
                          <a:latin typeface="Times New Roman" pitchFamily="18" charset="0"/>
                        </a:rPr>
                        <a:t>Подпрограмма «Создание системы кадастра недвижимости в городе </a:t>
                      </a:r>
                      <a:r>
                        <a:rPr kumimoji="0" lang="ru-RU" sz="1100" b="1" i="0" u="none" strike="noStrike" cap="none" normalizeH="0" baseline="0" dirty="0" err="1" smtClean="0">
                          <a:ln>
                            <a:noFill/>
                          </a:ln>
                          <a:solidFill>
                            <a:schemeClr val="tx1"/>
                          </a:solidFill>
                          <a:effectLst/>
                          <a:latin typeface="Times New Roman" pitchFamily="18" charset="0"/>
                        </a:rPr>
                        <a:t>Коврове</a:t>
                      </a:r>
                      <a:r>
                        <a:rPr kumimoji="0" lang="ru-RU" sz="1100" b="1" i="0" u="none" strike="noStrike" cap="none" normalizeH="0" baseline="0" dirty="0" smtClean="0">
                          <a:ln>
                            <a:noFill/>
                          </a:ln>
                          <a:solidFill>
                            <a:schemeClr val="tx1"/>
                          </a:solidFill>
                          <a:effectLst/>
                          <a:latin typeface="Times New Roman" pitchFamily="18" charset="0"/>
                        </a:rPr>
                        <a:t> на 2015-2020 годы»</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100" b="1" i="0" u="none" strike="noStrike" cap="none" normalizeH="0" baseline="0" dirty="0" smtClean="0">
                          <a:ln>
                            <a:noFill/>
                          </a:ln>
                          <a:solidFill>
                            <a:schemeClr val="tx1"/>
                          </a:solidFill>
                          <a:effectLst/>
                          <a:latin typeface="Times New Roman" pitchFamily="18" charset="0"/>
                        </a:rPr>
                        <a:t>Подпрограмма «Организация стратегического планирования города </a:t>
                      </a:r>
                      <a:r>
                        <a:rPr kumimoji="0" lang="ru-RU" sz="1100" b="1" i="0" u="none" strike="noStrike" cap="none" normalizeH="0" baseline="0" dirty="0" err="1" smtClean="0">
                          <a:ln>
                            <a:noFill/>
                          </a:ln>
                          <a:solidFill>
                            <a:schemeClr val="tx1"/>
                          </a:solidFill>
                          <a:effectLst/>
                          <a:latin typeface="Times New Roman" pitchFamily="18" charset="0"/>
                        </a:rPr>
                        <a:t>Коврова</a:t>
                      </a:r>
                      <a:r>
                        <a:rPr kumimoji="0" lang="ru-RU" sz="1100" b="1" i="0" u="none" strike="noStrike" cap="none" normalizeH="0" baseline="0" dirty="0" smtClean="0">
                          <a:ln>
                            <a:noFill/>
                          </a:ln>
                          <a:solidFill>
                            <a:schemeClr val="tx1"/>
                          </a:solidFill>
                          <a:effectLst/>
                          <a:latin typeface="Times New Roman" pitchFamily="18" charset="0"/>
                        </a:rPr>
                        <a:t> на 2016-2020 годы»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100" b="1" i="0" u="none" strike="noStrike" cap="none" normalizeH="0" baseline="0" dirty="0" smtClean="0">
                          <a:ln>
                            <a:noFill/>
                          </a:ln>
                          <a:solidFill>
                            <a:schemeClr val="tx1"/>
                          </a:solidFill>
                          <a:effectLst/>
                          <a:latin typeface="Times New Roman" pitchFamily="18" charset="0"/>
                        </a:rPr>
                        <a:t>23 752</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100" b="1" i="0" u="none" strike="noStrike" cap="none" normalizeH="0" baseline="0" dirty="0" smtClean="0">
                          <a:ln>
                            <a:noFill/>
                          </a:ln>
                          <a:solidFill>
                            <a:schemeClr val="tx1"/>
                          </a:solidFill>
                          <a:effectLst/>
                          <a:latin typeface="Times New Roman" pitchFamily="18" charset="0"/>
                        </a:rPr>
                        <a:t>23 333</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100" b="1" i="0" u="none" strike="noStrike" cap="none" normalizeH="0" baseline="0" dirty="0" smtClean="0">
                          <a:ln>
                            <a:noFill/>
                          </a:ln>
                          <a:solidFill>
                            <a:schemeClr val="tx1"/>
                          </a:solidFill>
                          <a:effectLst/>
                          <a:latin typeface="Times New Roman" pitchFamily="18" charset="0"/>
                        </a:rPr>
                        <a:t>419</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100" b="1" i="0" u="none" strike="noStrike" cap="none" normalizeH="0" baseline="0" dirty="0" smtClean="0">
                          <a:ln>
                            <a:noFill/>
                          </a:ln>
                          <a:solidFill>
                            <a:schemeClr val="tx1"/>
                          </a:solidFill>
                          <a:effectLst/>
                          <a:latin typeface="Times New Roman" pitchFamily="18" charset="0"/>
                        </a:rPr>
                        <a:t>21 773</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100" b="1" i="0" u="none" strike="noStrike" cap="none" normalizeH="0" baseline="0" dirty="0" smtClean="0">
                          <a:ln>
                            <a:noFill/>
                          </a:ln>
                          <a:solidFill>
                            <a:schemeClr val="tx1"/>
                          </a:solidFill>
                          <a:effectLst/>
                          <a:latin typeface="Times New Roman" pitchFamily="18" charset="0"/>
                        </a:rPr>
                        <a:t>21 389</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100" b="1" i="0" u="none" strike="noStrike" cap="none" normalizeH="0" baseline="0" dirty="0" smtClean="0">
                          <a:ln>
                            <a:noFill/>
                          </a:ln>
                          <a:solidFill>
                            <a:schemeClr val="tx1"/>
                          </a:solidFill>
                          <a:effectLst/>
                          <a:latin typeface="Times New Roman" pitchFamily="18" charset="0"/>
                        </a:rPr>
                        <a:t>384</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p>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Изготовлено 33 технических плана на муниципальные объекты недвижимости. Зарегистрировано право муниципальной собственности на 201 объектов. Проведена оценка 96 объектов с целью их приватизации, передачи в арендное пользование. Подано 643 исковых заявления в суды по взысканию с нанимателей задолженности за пользование жилым помещением.  Собраны документы для оформления выморочного имущества в собственность муниципального образования по 17  помещениям.  </a:t>
                      </a:r>
                      <a:r>
                        <a:rPr kumimoji="0" lang="ru-RU" sz="1200" b="1" kern="1200" dirty="0" smtClean="0">
                          <a:solidFill>
                            <a:schemeClr val="tx1"/>
                          </a:solidFill>
                          <a:latin typeface="Times New Roman" pitchFamily="18" charset="0"/>
                          <a:ea typeface="+mn-ea"/>
                          <a:cs typeface="Times New Roman" pitchFamily="18" charset="0"/>
                        </a:rPr>
                        <a:t>В жилые помещения муниципального жилищного фонда в строгом соответствии с законодательством РФ зарегистрировано 219 человек.</a:t>
                      </a:r>
                    </a:p>
                    <a:p>
                      <a:r>
                        <a:rPr kumimoji="0" lang="ru-RU" sz="1200" b="1" kern="1200" dirty="0" smtClean="0">
                          <a:solidFill>
                            <a:schemeClr val="tx1"/>
                          </a:solidFill>
                          <a:latin typeface="Times New Roman" pitchFamily="18" charset="0"/>
                          <a:ea typeface="+mn-ea"/>
                          <a:cs typeface="Times New Roman" pitchFamily="18" charset="0"/>
                        </a:rPr>
                        <a:t>Выполнены и оплачены работы по капитальному ремонту муниципальных жилых помещений и по установке индивидуальных приборов учета.</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39553" y="404665"/>
          <a:ext cx="7992887" cy="6048671"/>
        </p:xfrm>
        <a:graphic>
          <a:graphicData uri="http://schemas.openxmlformats.org/drawingml/2006/table">
            <a:tbl>
              <a:tblPr/>
              <a:tblGrid>
                <a:gridCol w="466912"/>
                <a:gridCol w="2125376"/>
                <a:gridCol w="1008111"/>
                <a:gridCol w="1008112"/>
                <a:gridCol w="3384376"/>
              </a:tblGrid>
              <a:tr h="102623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02243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14</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14.1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Программа  «Развитие образования в городе </a:t>
                      </a:r>
                      <a:r>
                        <a:rPr kumimoji="0" lang="ru-RU" sz="1200" b="1" i="0" u="none" strike="noStrike" cap="none" normalizeH="0" baseline="0" dirty="0" err="1" smtClean="0">
                          <a:ln>
                            <a:noFill/>
                          </a:ln>
                          <a:solidFill>
                            <a:schemeClr val="tx1"/>
                          </a:solidFill>
                          <a:effectLst/>
                          <a:latin typeface="Times New Roman" pitchFamily="18" charset="0"/>
                        </a:rPr>
                        <a:t>Коврове</a:t>
                      </a:r>
                      <a:r>
                        <a:rPr kumimoji="0" lang="ru-RU" sz="1200" b="1" i="0" u="none" strike="noStrike" cap="none" normalizeH="0" baseline="0" dirty="0" smtClean="0">
                          <a:ln>
                            <a:noFill/>
                          </a:ln>
                          <a:solidFill>
                            <a:schemeClr val="tx1"/>
                          </a:solidFill>
                          <a:effectLst/>
                          <a:latin typeface="Times New Roman" pitchFamily="18" charset="0"/>
                        </a:rPr>
                        <a:t> на 2015-2020 годы»</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«Развитие дошкольного, общего и дополнительного образования детей»</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1 513 544</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1 467 290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1 507 460</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1 462 469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kern="1200" dirty="0" smtClean="0">
                          <a:solidFill>
                            <a:schemeClr val="tx1"/>
                          </a:solidFill>
                          <a:latin typeface="Times New Roman" pitchFamily="18" charset="0"/>
                          <a:ea typeface="+mn-ea"/>
                          <a:cs typeface="Times New Roman" pitchFamily="18" charset="0"/>
                        </a:rPr>
                        <a:t>Обеспечение государственных гарантий реализации прав на получение общедоступного и бесплатного дошкольного, начального общего, основного общего, среднего общего образования в муниципальных общеобразовательных организациях, обеспечение дополнительного образования детей в муниципальных общеобразовательных организациях. Охват дошкольным образованием детей в возрасте от 1 до 7 лет – 8 401 чел. Обеспеченность обучающихся общеобразовательных</a:t>
                      </a:r>
                      <a:r>
                        <a:rPr kumimoji="0" lang="ru-RU" sz="1200" b="1" kern="1200" baseline="0" dirty="0" smtClean="0">
                          <a:solidFill>
                            <a:schemeClr val="tx1"/>
                          </a:solidFill>
                          <a:latin typeface="Times New Roman" pitchFamily="18" charset="0"/>
                          <a:ea typeface="+mn-ea"/>
                          <a:cs typeface="Times New Roman" pitchFamily="18" charset="0"/>
                        </a:rPr>
                        <a:t> организаций города учебниками составляет 100% за счет фондов школьных библиотек.  </a:t>
                      </a:r>
                      <a:endParaRPr kumimoji="0" lang="ru-RU" sz="1200" b="1" kern="1200" dirty="0" smtClean="0">
                        <a:solidFill>
                          <a:schemeClr val="tx1"/>
                        </a:solidFill>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200" b="1" kern="1200" dirty="0" smtClean="0">
                          <a:solidFill>
                            <a:schemeClr val="tx1"/>
                          </a:solidFill>
                          <a:latin typeface="Times New Roman" pitchFamily="18" charset="0"/>
                          <a:ea typeface="+mn-ea"/>
                          <a:cs typeface="Times New Roman" pitchFamily="18" charset="0"/>
                        </a:rPr>
                        <a:t>За 2018</a:t>
                      </a:r>
                      <a:r>
                        <a:rPr kumimoji="0" lang="ru-RU" sz="1200" b="1" kern="1200" baseline="0" dirty="0" smtClean="0">
                          <a:solidFill>
                            <a:schemeClr val="tx1"/>
                          </a:solidFill>
                          <a:latin typeface="Times New Roman" pitchFamily="18" charset="0"/>
                          <a:ea typeface="+mn-ea"/>
                          <a:cs typeface="Times New Roman" pitchFamily="18" charset="0"/>
                        </a:rPr>
                        <a:t> год в загородных оздоровительных лагерях отдохнуло  5 188 </a:t>
                      </a:r>
                      <a:r>
                        <a:rPr kumimoji="0" lang="ru-RU" sz="1200" b="1" kern="1200" dirty="0" smtClean="0">
                          <a:solidFill>
                            <a:schemeClr val="tx1"/>
                          </a:solidFill>
                          <a:latin typeface="Times New Roman" pitchFamily="18" charset="0"/>
                          <a:ea typeface="+mn-ea"/>
                          <a:cs typeface="Times New Roman" pitchFamily="18" charset="0"/>
                        </a:rPr>
                        <a:t>детей.  В период летних и осенних каникул  4 212 детей 5-11 классов были охвачены экскурсионным обслуживанием. </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7282" name="Picture 2"/>
          <p:cNvPicPr>
            <a:picLocks noChangeAspect="1" noChangeArrowheads="1"/>
          </p:cNvPicPr>
          <p:nvPr/>
        </p:nvPicPr>
        <p:blipFill>
          <a:blip r:embed="rId2" cstate="print"/>
          <a:srcRect/>
          <a:stretch>
            <a:fillRect/>
          </a:stretch>
        </p:blipFill>
        <p:spPr bwMode="auto">
          <a:xfrm>
            <a:off x="755576" y="3068960"/>
            <a:ext cx="4248471" cy="3168352"/>
          </a:xfrm>
          <a:prstGeom prst="rect">
            <a:avLst/>
          </a:prstGeom>
          <a:noFill/>
          <a:ln w="9525">
            <a:noFill/>
            <a:miter lim="800000"/>
            <a:headEnd/>
            <a:tailEnd/>
          </a:ln>
          <a:effectLst>
            <a:softEdge rad="127000"/>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39552" y="250747"/>
          <a:ext cx="8136903" cy="5923303"/>
        </p:xfrm>
        <a:graphic>
          <a:graphicData uri="http://schemas.openxmlformats.org/drawingml/2006/table">
            <a:tbl>
              <a:tblPr/>
              <a:tblGrid>
                <a:gridCol w="475324"/>
                <a:gridCol w="2163671"/>
                <a:gridCol w="952971"/>
                <a:gridCol w="952971"/>
                <a:gridCol w="3591966"/>
              </a:tblGrid>
              <a:tr h="81305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100343">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14.2</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14.3</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14.4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«Развитие инфраструктуры и обеспечение безопасности муниципальных образовательных организаций»</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«Сохранение и развитие кадрового потенциала образовательных учреждений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«Совершенствование организации питания учащихся в общеобразовательных учреждениях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19 349</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26 905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19 045</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25 946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200" b="1" kern="1200" dirty="0" smtClean="0">
                          <a:solidFill>
                            <a:schemeClr val="tx1"/>
                          </a:solidFill>
                          <a:latin typeface="Times New Roman" pitchFamily="18" charset="0"/>
                          <a:ea typeface="+mn-ea"/>
                          <a:cs typeface="Times New Roman" pitchFamily="18" charset="0"/>
                        </a:rPr>
                        <a:t>Ремонт кровли в МБДОУ № 18, 23, 37, 38, 52,  СОШ № 2, 4, 5,</a:t>
                      </a:r>
                      <a:r>
                        <a:rPr kumimoji="0" lang="ru-RU" sz="1200" b="1" kern="1200" baseline="0" dirty="0" smtClean="0">
                          <a:solidFill>
                            <a:schemeClr val="tx1"/>
                          </a:solidFill>
                          <a:latin typeface="Times New Roman" pitchFamily="18" charset="0"/>
                          <a:ea typeface="+mn-ea"/>
                          <a:cs typeface="Times New Roman" pitchFamily="18" charset="0"/>
                        </a:rPr>
                        <a:t> 8, 9, 11, 14, 15, 18, 19, 24, МУК.</a:t>
                      </a:r>
                      <a:r>
                        <a:rPr kumimoji="0" lang="ru-RU" sz="1200" b="1" kern="1200" dirty="0" smtClean="0">
                          <a:solidFill>
                            <a:schemeClr val="tx1"/>
                          </a:solidFill>
                          <a:latin typeface="Times New Roman" pitchFamily="18" charset="0"/>
                          <a:ea typeface="+mn-ea"/>
                          <a:cs typeface="Times New Roman" pitchFamily="18" charset="0"/>
                        </a:rPr>
                        <a:t> Ремонт отопления в СОШ № 4. Ремонт фасада</a:t>
                      </a:r>
                      <a:r>
                        <a:rPr kumimoji="0" lang="ru-RU" sz="1200" b="1" kern="1200" baseline="0" dirty="0" smtClean="0">
                          <a:solidFill>
                            <a:schemeClr val="tx1"/>
                          </a:solidFill>
                          <a:latin typeface="Times New Roman" pitchFamily="18" charset="0"/>
                          <a:ea typeface="+mn-ea"/>
                          <a:cs typeface="Times New Roman" pitchFamily="18" charset="0"/>
                        </a:rPr>
                        <a:t> в ДДТ. Установка  СКУД (система контроля управления доступом) - все школы, МБДОУ 35, 37, 41, 47, 51, 52, ДДТ, «Родничок», «</a:t>
                      </a:r>
                      <a:r>
                        <a:rPr kumimoji="0" lang="ru-RU" sz="1200" b="1" kern="1200" baseline="0" dirty="0" err="1" smtClean="0">
                          <a:solidFill>
                            <a:schemeClr val="tx1"/>
                          </a:solidFill>
                          <a:latin typeface="Times New Roman" pitchFamily="18" charset="0"/>
                          <a:ea typeface="+mn-ea"/>
                          <a:cs typeface="Times New Roman" pitchFamily="18" charset="0"/>
                        </a:rPr>
                        <a:t>Дегтяревец</a:t>
                      </a:r>
                      <a:r>
                        <a:rPr kumimoji="0" lang="ru-RU" sz="1200" b="1" kern="1200" baseline="0" dirty="0" smtClean="0">
                          <a:solidFill>
                            <a:schemeClr val="tx1"/>
                          </a:solidFill>
                          <a:latin typeface="Times New Roman" pitchFamily="18" charset="0"/>
                          <a:ea typeface="+mn-ea"/>
                          <a:cs typeface="Times New Roman" pitchFamily="18" charset="0"/>
                        </a:rPr>
                        <a:t>», МБОУМУК.  </a:t>
                      </a:r>
                      <a:endParaRPr kumimoji="0" lang="ru-RU" sz="1200" b="1" kern="1200" dirty="0" smtClean="0">
                        <a:solidFill>
                          <a:schemeClr val="tx1"/>
                        </a:solidFill>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200" b="1" kern="1200" dirty="0" smtClean="0">
                          <a:solidFill>
                            <a:schemeClr val="tx1"/>
                          </a:solidFill>
                          <a:latin typeface="Times New Roman" pitchFamily="18" charset="0"/>
                          <a:ea typeface="+mn-ea"/>
                          <a:cs typeface="Times New Roman" pitchFamily="18" charset="0"/>
                        </a:rPr>
                        <a:t>Создание инвалидам равного доступа к объектам социального и другого назначения, предоставления возможности равного участия в жизни общества наряду с другими гражданами  в МБДОУ №34. </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endParaRPr kumimoji="0" lang="ru-RU" sz="1200" b="1" kern="1200" dirty="0" smtClean="0">
                        <a:solidFill>
                          <a:schemeClr val="tx1"/>
                        </a:solidFill>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200" b="1" kern="1200" dirty="0" smtClean="0">
                          <a:solidFill>
                            <a:schemeClr val="tx1"/>
                          </a:solidFill>
                          <a:latin typeface="Times New Roman" pitchFamily="18" charset="0"/>
                          <a:ea typeface="+mn-ea"/>
                          <a:cs typeface="Times New Roman" pitchFamily="18" charset="0"/>
                        </a:rPr>
                        <a:t>В школах горячим питанием охвачено в среднем 53,9% учащихся. За 2018 год были обеспечены бесплатным питанием учащиеся льготных</a:t>
                      </a:r>
                      <a:r>
                        <a:rPr kumimoji="0" lang="ru-RU" sz="1200" b="1" kern="1200" baseline="0" dirty="0" smtClean="0">
                          <a:solidFill>
                            <a:schemeClr val="tx1"/>
                          </a:solidFill>
                          <a:latin typeface="Times New Roman" pitchFamily="18" charset="0"/>
                          <a:ea typeface="+mn-ea"/>
                          <a:cs typeface="Times New Roman" pitchFamily="18" charset="0"/>
                        </a:rPr>
                        <a:t> категорий  - 1 177 чел. </a:t>
                      </a:r>
                      <a:r>
                        <a:rPr kumimoji="0" lang="ru-RU" sz="1200" b="1" kern="1200" dirty="0" smtClean="0">
                          <a:solidFill>
                            <a:schemeClr val="tx1"/>
                          </a:solidFill>
                          <a:latin typeface="Times New Roman" pitchFamily="18" charset="0"/>
                          <a:ea typeface="+mn-ea"/>
                          <a:cs typeface="Times New Roman" pitchFamily="18" charset="0"/>
                        </a:rPr>
                        <a:t>Охват учащихся 1-4 классов общеобразовательных учреждений,</a:t>
                      </a:r>
                      <a:r>
                        <a:rPr kumimoji="0" lang="ru-RU" sz="1200" b="1" kern="1200" baseline="0" dirty="0" smtClean="0">
                          <a:solidFill>
                            <a:schemeClr val="tx1"/>
                          </a:solidFill>
                          <a:latin typeface="Times New Roman" pitchFamily="18" charset="0"/>
                          <a:ea typeface="+mn-ea"/>
                          <a:cs typeface="Times New Roman" pitchFamily="18" charset="0"/>
                        </a:rPr>
                        <a:t> обеспеченных бесплатным горячим питанием, - 100%. Охват учащихся, нуждающихся в социальной поддержке (учащиеся из малообеспеченных семей, учащиеся 5-11 классов коррекционно-развивающего обучения) бесплатным питанием, - 100 %.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39552" y="404664"/>
          <a:ext cx="8064896" cy="4032448"/>
        </p:xfrm>
        <a:graphic>
          <a:graphicData uri="http://schemas.openxmlformats.org/drawingml/2006/table">
            <a:tbl>
              <a:tblPr/>
              <a:tblGrid>
                <a:gridCol w="471117"/>
                <a:gridCol w="2144524"/>
                <a:gridCol w="944538"/>
                <a:gridCol w="944538"/>
                <a:gridCol w="3560179"/>
              </a:tblGrid>
              <a:tr h="906767">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1465">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Программа  «Финансовое оздоровление и развитие МУП «</a:t>
                      </a:r>
                      <a:r>
                        <a:rPr kumimoji="0" lang="ru-RU" sz="1200" b="1" i="0" u="none" strike="noStrike" cap="none" normalizeH="0" baseline="0" dirty="0" err="1" smtClean="0">
                          <a:ln>
                            <a:noFill/>
                          </a:ln>
                          <a:solidFill>
                            <a:schemeClr val="tx1"/>
                          </a:solidFill>
                          <a:effectLst/>
                          <a:latin typeface="Times New Roman" pitchFamily="18" charset="0"/>
                        </a:rPr>
                        <a:t>Жилэкс</a:t>
                      </a:r>
                      <a:r>
                        <a:rPr kumimoji="0" lang="ru-RU" sz="1200" b="1" i="0" u="none" strike="noStrike" cap="none" normalizeH="0" baseline="0" dirty="0" smtClean="0">
                          <a:ln>
                            <a:noFill/>
                          </a:ln>
                          <a:solidFill>
                            <a:schemeClr val="tx1"/>
                          </a:solidFill>
                          <a:effectLst/>
                          <a:latin typeface="Times New Roman" pitchFamily="18" charset="0"/>
                        </a:rPr>
                        <a:t>» на 2016-2019 годы»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3 000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3 000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Предоставление субсидий МУП «</a:t>
                      </a:r>
                      <a:r>
                        <a:rPr kumimoji="0" lang="ru-RU" sz="1200" b="1" i="0" u="none" strike="noStrike" cap="none" normalizeH="0" baseline="0" dirty="0" err="1" smtClean="0">
                          <a:ln>
                            <a:noFill/>
                          </a:ln>
                          <a:solidFill>
                            <a:schemeClr val="tx1"/>
                          </a:solidFill>
                          <a:effectLst/>
                          <a:latin typeface="Times New Roman" pitchFamily="18" charset="0"/>
                          <a:cs typeface="Times New Roman" pitchFamily="18" charset="0"/>
                        </a:rPr>
                        <a:t>Жилэкс</a:t>
                      </a: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в целях частичного возмещения затрат, связанных с выполнением работ, оказанием услуг, в целях предупреждения банкротства и восстановления платежеспособности предприятия (санация).</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36961">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200" b="1" i="0" u="none" strike="noStrike" cap="none" normalizeH="0" baseline="0" dirty="0" smtClean="0">
                          <a:ln>
                            <a:noFill/>
                          </a:ln>
                          <a:solidFill>
                            <a:schemeClr val="tx1"/>
                          </a:solidFill>
                          <a:effectLst/>
                          <a:latin typeface="Times New Roman" pitchFamily="18" charset="0"/>
                        </a:rPr>
                        <a:t>Программа «Создание новых мест в общеобразовательных организациях в соответствии с прогнозируемой потребностью и современными условиями обучения на 2016-2025 годы»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4 717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1 755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Расходы на проектную документацию повторного применения, получившую положительное заключение </a:t>
                      </a:r>
                      <a:r>
                        <a:rPr kumimoji="0" lang="ru-RU" sz="1200" b="1" i="0" u="none" strike="noStrike" cap="none" normalizeH="0" baseline="0" dirty="0" err="1" smtClean="0">
                          <a:ln>
                            <a:noFill/>
                          </a:ln>
                          <a:solidFill>
                            <a:schemeClr val="tx1"/>
                          </a:solidFill>
                          <a:effectLst/>
                          <a:latin typeface="Times New Roman" pitchFamily="18" charset="0"/>
                          <a:cs typeface="Times New Roman" pitchFamily="18" charset="0"/>
                        </a:rPr>
                        <a:t>госэкспертизы</a:t>
                      </a: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с целью строительства объекта (общеобразовательная школа на 1 100 учебных мест). </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Расходы на </a:t>
                      </a:r>
                      <a:r>
                        <a:rPr kumimoji="0" lang="ru-RU" sz="1200" b="1" i="0" u="none" strike="noStrike" cap="none" normalizeH="0" baseline="0" dirty="0" err="1" smtClean="0">
                          <a:ln>
                            <a:noFill/>
                          </a:ln>
                          <a:solidFill>
                            <a:schemeClr val="tx1"/>
                          </a:solidFill>
                          <a:effectLst/>
                          <a:latin typeface="Times New Roman" pitchFamily="18" charset="0"/>
                          <a:cs typeface="Times New Roman" pitchFamily="18" charset="0"/>
                        </a:rPr>
                        <a:t>госэкспертизу</a:t>
                      </a: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по реконструкции здания под размещение общеобразовательного учреждения (бывшая школа-интернат).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323528" y="620689"/>
          <a:ext cx="8424935" cy="2084832"/>
        </p:xfrm>
        <a:graphic>
          <a:graphicData uri="http://schemas.openxmlformats.org/drawingml/2006/table">
            <a:tbl>
              <a:tblPr/>
              <a:tblGrid>
                <a:gridCol w="422362"/>
                <a:gridCol w="2259971"/>
                <a:gridCol w="784822"/>
                <a:gridCol w="991556"/>
                <a:gridCol w="3966224"/>
              </a:tblGrid>
              <a:tr h="73902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3178">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Программа  «Ремонт фасадов многоквартирных домов  в городе </a:t>
                      </a:r>
                      <a:r>
                        <a:rPr kumimoji="0" lang="ru-RU" sz="1200" b="1" i="0" u="none" strike="noStrike" cap="none" normalizeH="0" baseline="0" dirty="0" err="1" smtClean="0">
                          <a:ln>
                            <a:noFill/>
                          </a:ln>
                          <a:solidFill>
                            <a:schemeClr val="tx1"/>
                          </a:solidFill>
                          <a:effectLst/>
                          <a:latin typeface="Times New Roman" pitchFamily="18" charset="0"/>
                        </a:rPr>
                        <a:t>Коврове</a:t>
                      </a:r>
                      <a:r>
                        <a:rPr kumimoji="0" lang="ru-RU" sz="1200" b="1" i="0" u="none" strike="noStrike" cap="none" normalizeH="0" baseline="0" dirty="0" smtClean="0">
                          <a:ln>
                            <a:noFill/>
                          </a:ln>
                          <a:solidFill>
                            <a:schemeClr val="tx1"/>
                          </a:solidFill>
                          <a:effectLst/>
                          <a:latin typeface="Times New Roman" pitchFamily="18" charset="0"/>
                        </a:rPr>
                        <a:t> на 2016-2018 годы»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826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825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1" kern="1200" dirty="0" smtClean="0">
                          <a:solidFill>
                            <a:schemeClr val="tx1"/>
                          </a:solidFill>
                          <a:latin typeface="Times New Roman" pitchFamily="18" charset="0"/>
                          <a:ea typeface="+mn-ea"/>
                          <a:cs typeface="Times New Roman" pitchFamily="18" charset="0"/>
                        </a:rPr>
                        <a:t>В 2018 году проведены работы по ремонту фасадов на 5  многоквартирных домах, из них на 2 многоквартирных домах произведен ремонт тротуаров. </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endParaRPr kumimoji="0" lang="ru-RU" sz="1200" b="1" kern="1200" dirty="0" smtClean="0">
                        <a:solidFill>
                          <a:schemeClr val="tx1"/>
                        </a:solidFill>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6258" name="Picture 2"/>
          <p:cNvPicPr>
            <a:picLocks noChangeAspect="1" noChangeArrowheads="1"/>
          </p:cNvPicPr>
          <p:nvPr/>
        </p:nvPicPr>
        <p:blipFill>
          <a:blip r:embed="rId2" cstate="print"/>
          <a:srcRect/>
          <a:stretch>
            <a:fillRect/>
          </a:stretch>
        </p:blipFill>
        <p:spPr bwMode="auto">
          <a:xfrm>
            <a:off x="323529" y="2852936"/>
            <a:ext cx="8424936" cy="3672408"/>
          </a:xfrm>
          <a:prstGeom prst="rect">
            <a:avLst/>
          </a:prstGeom>
          <a:noFill/>
          <a:ln w="9525">
            <a:noFill/>
            <a:miter lim="800000"/>
            <a:headEnd/>
            <a:tailEnd/>
          </a:ln>
          <a:effectLst>
            <a:softEdge rad="127000"/>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539552" y="476672"/>
          <a:ext cx="8208913" cy="5631972"/>
        </p:xfrm>
        <a:graphic>
          <a:graphicData uri="http://schemas.openxmlformats.org/drawingml/2006/table">
            <a:tbl>
              <a:tblPr/>
              <a:tblGrid>
                <a:gridCol w="479530"/>
                <a:gridCol w="2182819"/>
                <a:gridCol w="961405"/>
                <a:gridCol w="961405"/>
                <a:gridCol w="3623754"/>
              </a:tblGrid>
              <a:tr h="129771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0849">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18</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18.1</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18.2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Программа  «Благоустройство территории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 в 2018-2022 году»</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«Формирование современной городской среды на территории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 в 2018-2022 году»</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Подпрограмма «Обустройство мест массового отдыха населения (городских парков) в городе </a:t>
                      </a:r>
                      <a:r>
                        <a:rPr kumimoji="0" lang="ru-RU" sz="1200" b="1" i="0" u="none" strike="noStrike" cap="none" normalizeH="0" baseline="0" dirty="0" err="1" smtClean="0">
                          <a:ln>
                            <a:noFill/>
                          </a:ln>
                          <a:solidFill>
                            <a:schemeClr val="tx1"/>
                          </a:solidFill>
                          <a:effectLst/>
                          <a:latin typeface="Times New Roman" pitchFamily="18" charset="0"/>
                        </a:rPr>
                        <a:t>Коврове</a:t>
                      </a:r>
                      <a:r>
                        <a:rPr kumimoji="0" lang="ru-RU" sz="1200" b="1" i="0" u="none" strike="noStrike" cap="none" normalizeH="0" baseline="0" dirty="0" smtClean="0">
                          <a:ln>
                            <a:noFill/>
                          </a:ln>
                          <a:solidFill>
                            <a:schemeClr val="tx1"/>
                          </a:solidFill>
                          <a:effectLst/>
                          <a:latin typeface="Times New Roman" pitchFamily="18" charset="0"/>
                        </a:rPr>
                        <a:t> в 2018-2022 году»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79 404</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57 758</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21 646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77 117</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55 867</a:t>
                      </a: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21 250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algn="just"/>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algn="just"/>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algn="just"/>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algn="just"/>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algn="just"/>
                      <a:endParaRPr lang="ru-RU" sz="1200" dirty="0" smtClean="0">
                        <a:latin typeface="Times New Roman" pitchFamily="18" charset="0"/>
                        <a:cs typeface="Times New Roman" pitchFamily="18" charset="0"/>
                      </a:endParaRPr>
                    </a:p>
                    <a:p>
                      <a:pPr lvl="0" algn="just"/>
                      <a:r>
                        <a:rPr kumimoji="0" lang="ru-RU" sz="1200" b="1" kern="1200" dirty="0" smtClean="0">
                          <a:solidFill>
                            <a:schemeClr val="tx1"/>
                          </a:solidFill>
                          <a:latin typeface="Times New Roman" pitchFamily="18" charset="0"/>
                          <a:ea typeface="+mn-ea"/>
                          <a:cs typeface="Times New Roman" pitchFamily="18" charset="0"/>
                        </a:rPr>
                        <a:t>Участниками программы благоустройства в городе </a:t>
                      </a:r>
                      <a:r>
                        <a:rPr kumimoji="0" lang="ru-RU" sz="1200" b="1" kern="1200" dirty="0" err="1" smtClean="0">
                          <a:solidFill>
                            <a:schemeClr val="tx1"/>
                          </a:solidFill>
                          <a:latin typeface="Times New Roman" pitchFamily="18" charset="0"/>
                          <a:ea typeface="+mn-ea"/>
                          <a:cs typeface="Times New Roman" pitchFamily="18" charset="0"/>
                        </a:rPr>
                        <a:t>Коврове</a:t>
                      </a:r>
                      <a:r>
                        <a:rPr kumimoji="0" lang="ru-RU" sz="1200" b="1" kern="1200" dirty="0" smtClean="0">
                          <a:solidFill>
                            <a:schemeClr val="tx1"/>
                          </a:solidFill>
                          <a:latin typeface="Times New Roman" pitchFamily="18" charset="0"/>
                          <a:ea typeface="+mn-ea"/>
                          <a:cs typeface="Times New Roman" pitchFamily="18" charset="0"/>
                        </a:rPr>
                        <a:t> стали </a:t>
                      </a:r>
                      <a:r>
                        <a:rPr lang="ru-RU" sz="1200" b="1" dirty="0" smtClean="0">
                          <a:latin typeface="Times New Roman" pitchFamily="18" charset="0"/>
                          <a:cs typeface="Times New Roman" pitchFamily="18" charset="0"/>
                        </a:rPr>
                        <a:t>12 дворовых территорий (22 многоквартирных дома), 1 городская площадь (Площадь победы) ,1 сквер (по ул.Чернышевского), 2 городских парка (Малеева и  </a:t>
                      </a:r>
                      <a:r>
                        <a:rPr lang="ru-RU" sz="1200" b="1" dirty="0" err="1" smtClean="0">
                          <a:latin typeface="Times New Roman" pitchFamily="18" charset="0"/>
                          <a:cs typeface="Times New Roman" pitchFamily="18" charset="0"/>
                        </a:rPr>
                        <a:t>Кангина</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Экскаваторостроителей</a:t>
                      </a:r>
                      <a:r>
                        <a:rPr lang="ru-RU" sz="1200" b="1" dirty="0" smtClean="0">
                          <a:latin typeface="Times New Roman" pitchFamily="18" charset="0"/>
                          <a:cs typeface="Times New Roman" pitchFamily="18" charset="0"/>
                        </a:rPr>
                        <a:t>).</a:t>
                      </a:r>
                    </a:p>
                    <a:p>
                      <a:r>
                        <a:rPr kumimoji="0" lang="ru-RU" sz="1200" b="1" kern="1200" dirty="0" smtClean="0">
                          <a:solidFill>
                            <a:schemeClr val="tx1"/>
                          </a:solidFill>
                          <a:latin typeface="Times New Roman" pitchFamily="18" charset="0"/>
                          <a:ea typeface="+mn-ea"/>
                          <a:cs typeface="Times New Roman" pitchFamily="18" charset="0"/>
                        </a:rPr>
                        <a:t>Благоустройство дворовых территорий предусматривало проведение работ по основному (ремонт дворовых проездов, установка скамеек и урн, обеспечение освещения дворовой территории) и дополнительному перечням работ (организация парковок, тротуаров, монтаж ограждения, устройство детских и спортивных площадок),  трудовое  и финансовое участие жителей в рамках дополнительного перечня работ. </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251520" y="260648"/>
          <a:ext cx="8640959" cy="5978792"/>
        </p:xfrm>
        <a:graphic>
          <a:graphicData uri="http://schemas.openxmlformats.org/drawingml/2006/table">
            <a:tbl>
              <a:tblPr/>
              <a:tblGrid>
                <a:gridCol w="504769"/>
                <a:gridCol w="2297705"/>
                <a:gridCol w="797926"/>
                <a:gridCol w="1008112"/>
                <a:gridCol w="4032447"/>
              </a:tblGrid>
              <a:tr h="129401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6993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Программа  «Противодействие терроризму и экстремизму в городе Ковров на 2017-2022 годы»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150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r>
                        <a:rPr kumimoji="0" lang="ru-RU" sz="1100" b="1" kern="1200" dirty="0" smtClean="0">
                          <a:solidFill>
                            <a:schemeClr val="tx1"/>
                          </a:solidFill>
                          <a:latin typeface="Times New Roman" pitchFamily="18" charset="0"/>
                          <a:ea typeface="+mn-ea"/>
                          <a:cs typeface="Times New Roman" pitchFamily="18" charset="0"/>
                        </a:rPr>
                        <a:t>В 2018 году проведено обследование и категорирование учреждений города и мест массового пребывания людей на предмет антитеррористической защищенности, инженерно-технической </a:t>
                      </a:r>
                      <a:r>
                        <a:rPr kumimoji="0" lang="ru-RU" sz="1100" b="1" kern="1200" dirty="0" err="1" smtClean="0">
                          <a:solidFill>
                            <a:schemeClr val="tx1"/>
                          </a:solidFill>
                          <a:latin typeface="Times New Roman" pitchFamily="18" charset="0"/>
                          <a:ea typeface="+mn-ea"/>
                          <a:cs typeface="Times New Roman" pitchFamily="18" charset="0"/>
                        </a:rPr>
                        <a:t>укреплённости</a:t>
                      </a:r>
                      <a:r>
                        <a:rPr kumimoji="0" lang="ru-RU" sz="1100" b="1" kern="1200" dirty="0" smtClean="0">
                          <a:solidFill>
                            <a:schemeClr val="tx1"/>
                          </a:solidFill>
                          <a:latin typeface="Times New Roman" pitchFamily="18" charset="0"/>
                          <a:ea typeface="+mn-ea"/>
                          <a:cs typeface="Times New Roman" pitchFamily="18" charset="0"/>
                        </a:rPr>
                        <a:t> и пожарной безопасности. Согласованы и утверждены паспорта безопасности таких мест и объектов. С целью выявления угроз экстремистского и террористического характера отделом по работе со СМИ администрации города еженедельно осуществляется мониторинг средств массовой информации.</a:t>
                      </a:r>
                      <a:r>
                        <a:rPr kumimoji="0" lang="ru-RU" sz="1100" kern="1200" dirty="0" smtClean="0">
                          <a:solidFill>
                            <a:schemeClr val="tx1"/>
                          </a:solidFill>
                          <a:latin typeface="+mn-lt"/>
                          <a:ea typeface="+mn-ea"/>
                          <a:cs typeface="+mn-cs"/>
                        </a:rPr>
                        <a:t> </a:t>
                      </a:r>
                      <a:r>
                        <a:rPr kumimoji="0" lang="ru-RU" sz="1100" b="1" kern="1200" dirty="0" smtClean="0">
                          <a:solidFill>
                            <a:schemeClr val="tx1"/>
                          </a:solidFill>
                          <a:latin typeface="Times New Roman" pitchFamily="18" charset="0"/>
                          <a:ea typeface="+mn-ea"/>
                          <a:cs typeface="Times New Roman" pitchFamily="18" charset="0"/>
                        </a:rPr>
                        <a:t>В сфере противодействия терроризму на объектах транспортной инфраструктуры, в марте текущего года с компаниями, осуществляющими деятельность по перевозке пассажиров проведены:</a:t>
                      </a:r>
                    </a:p>
                    <a:p>
                      <a:pPr algn="just"/>
                      <a:r>
                        <a:rPr kumimoji="0" lang="ru-RU" sz="1100" b="1" kern="1200" dirty="0" smtClean="0">
                          <a:solidFill>
                            <a:schemeClr val="tx1"/>
                          </a:solidFill>
                          <a:latin typeface="Times New Roman" pitchFamily="18" charset="0"/>
                          <a:ea typeface="+mn-ea"/>
                          <a:cs typeface="Times New Roman" pitchFamily="18" charset="0"/>
                        </a:rPr>
                        <a:t>- инструктажи об осуществлении постоянного контроля салона транспортного средства на наличие  посторонних предметов, а также о порядке действий водителя при возникновении чрезвычайных ситуаций,</a:t>
                      </a:r>
                    </a:p>
                    <a:p>
                      <a:pPr algn="just"/>
                      <a:r>
                        <a:rPr kumimoji="0" lang="ru-RU" sz="1100" b="1" kern="1200" dirty="0" smtClean="0">
                          <a:solidFill>
                            <a:schemeClr val="tx1"/>
                          </a:solidFill>
                          <a:latin typeface="Times New Roman" pitchFamily="18" charset="0"/>
                          <a:ea typeface="+mn-ea"/>
                          <a:cs typeface="Times New Roman" pitchFamily="18" charset="0"/>
                        </a:rPr>
                        <a:t>- инструктажи по размещению в салонах транспортных средств инструкций для населения по вопросам противодействия проявлениям террористической деятельности,</a:t>
                      </a:r>
                    </a:p>
                    <a:p>
                      <a:pPr algn="just"/>
                      <a:r>
                        <a:rPr kumimoji="0" lang="ru-RU" sz="1100" b="1" kern="1200" dirty="0" smtClean="0">
                          <a:solidFill>
                            <a:schemeClr val="tx1"/>
                          </a:solidFill>
                          <a:latin typeface="Times New Roman" pitchFamily="18" charset="0"/>
                          <a:ea typeface="+mn-ea"/>
                          <a:cs typeface="Times New Roman" pitchFamily="18" charset="0"/>
                        </a:rPr>
                        <a:t>- инструктажи по размещению в салонах транспортных средств информации о номерах телефонов экстренных служб города.</a:t>
                      </a:r>
                    </a:p>
                    <a:p>
                      <a:pPr algn="just"/>
                      <a:endParaRPr kumimoji="0" lang="ru-RU" sz="1100" b="1" kern="1200" dirty="0" smtClean="0">
                        <a:solidFill>
                          <a:schemeClr val="tx1"/>
                        </a:solidFill>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endParaRPr kumimoji="0" lang="ru-RU" sz="1100" b="1" kern="1200" dirty="0" smtClean="0">
                        <a:solidFill>
                          <a:schemeClr val="tx1"/>
                        </a:solidFill>
                        <a:latin typeface="Times New Roman" pitchFamily="18" charset="0"/>
                        <a:ea typeface="+mn-ea"/>
                        <a:cs typeface="Times New Roman" pitchFamily="18" charset="0"/>
                      </a:endParaRPr>
                    </a:p>
                    <a:p>
                      <a:pPr marL="0" marR="0" lvl="0" indent="0" algn="just"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5234" name="Picture 2"/>
          <p:cNvPicPr>
            <a:picLocks noChangeAspect="1" noChangeArrowheads="1"/>
          </p:cNvPicPr>
          <p:nvPr/>
        </p:nvPicPr>
        <p:blipFill>
          <a:blip r:embed="rId2" cstate="print"/>
          <a:srcRect/>
          <a:stretch>
            <a:fillRect/>
          </a:stretch>
        </p:blipFill>
        <p:spPr bwMode="auto">
          <a:xfrm>
            <a:off x="973187" y="2852937"/>
            <a:ext cx="3742829" cy="3168352"/>
          </a:xfrm>
          <a:prstGeom prst="rect">
            <a:avLst/>
          </a:prstGeom>
          <a:noFill/>
          <a:ln w="9525">
            <a:noFill/>
            <a:miter lim="800000"/>
            <a:headEnd/>
            <a:tailEnd/>
          </a:ln>
          <a:effectLst>
            <a:softEdge rad="127000"/>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nvGraphicFramePr>
        <p:xfrm>
          <a:off x="611561" y="236580"/>
          <a:ext cx="8136904" cy="6260942"/>
        </p:xfrm>
        <a:graphic>
          <a:graphicData uri="http://schemas.openxmlformats.org/drawingml/2006/table">
            <a:tbl>
              <a:tblPr/>
              <a:tblGrid>
                <a:gridCol w="475324"/>
                <a:gridCol w="2044955"/>
                <a:gridCol w="1080120"/>
                <a:gridCol w="1008112"/>
                <a:gridCol w="3528393"/>
              </a:tblGrid>
              <a:tr h="744522">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2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программы</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План на 2018 г.</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Исполнено</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0" lang="ru-RU" sz="1200" b="1" kern="1200" baseline="0" dirty="0" smtClean="0">
                          <a:solidFill>
                            <a:schemeClr val="tx1"/>
                          </a:solidFill>
                          <a:latin typeface="Times New Roman" pitchFamily="18" charset="0"/>
                          <a:cs typeface="Times New Roman" pitchFamily="18" charset="0"/>
                        </a:rPr>
                        <a:t>Краткая информация по выполнению программных мероприятий за отчетный период. Краткая характеристика оценки показателей эффективности реализации за год.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2444">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Программа  «Ипотечное жилищное кредитование населения города </a:t>
                      </a:r>
                      <a:r>
                        <a:rPr kumimoji="0" lang="ru-RU" sz="1200" b="1" i="0" u="none" strike="noStrike" cap="none" normalizeH="0" baseline="0" dirty="0" err="1" smtClean="0">
                          <a:ln>
                            <a:noFill/>
                          </a:ln>
                          <a:solidFill>
                            <a:schemeClr val="tx1"/>
                          </a:solidFill>
                          <a:effectLst/>
                          <a:latin typeface="Times New Roman" pitchFamily="18" charset="0"/>
                        </a:rPr>
                        <a:t>Коврова</a:t>
                      </a:r>
                      <a:r>
                        <a:rPr kumimoji="0" lang="ru-RU" sz="1200" b="1" i="0" u="none" strike="noStrike" cap="none" normalizeH="0" baseline="0" dirty="0" smtClean="0">
                          <a:ln>
                            <a:noFill/>
                          </a:ln>
                          <a:solidFill>
                            <a:schemeClr val="tx1"/>
                          </a:solidFill>
                          <a:effectLst/>
                          <a:latin typeface="Times New Roman" pitchFamily="18" charset="0"/>
                        </a:rPr>
                        <a:t> на 2017-2020 годы»</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3 550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3 544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r>
                        <a:rPr kumimoji="0" lang="ru-RU" sz="1100" b="1" kern="1200" dirty="0" smtClean="0">
                          <a:solidFill>
                            <a:schemeClr val="tx1"/>
                          </a:solidFill>
                          <a:latin typeface="Times New Roman" pitchFamily="18" charset="0"/>
                          <a:ea typeface="+mn-ea"/>
                          <a:cs typeface="Times New Roman" pitchFamily="18" charset="0"/>
                        </a:rPr>
                        <a:t>За 2018 год в рамках реализации подпрограммы «Ипотечное жилищное кредитование населения города </a:t>
                      </a:r>
                      <a:r>
                        <a:rPr kumimoji="0" lang="ru-RU" sz="1100" b="1" kern="1200" dirty="0" err="1" smtClean="0">
                          <a:solidFill>
                            <a:schemeClr val="tx1"/>
                          </a:solidFill>
                          <a:latin typeface="Times New Roman" pitchFamily="18" charset="0"/>
                          <a:ea typeface="+mn-ea"/>
                          <a:cs typeface="Times New Roman" pitchFamily="18" charset="0"/>
                        </a:rPr>
                        <a:t>Коврова</a:t>
                      </a:r>
                      <a:r>
                        <a:rPr kumimoji="0" lang="ru-RU" sz="1100" b="1" kern="1200" dirty="0" smtClean="0">
                          <a:solidFill>
                            <a:schemeClr val="tx1"/>
                          </a:solidFill>
                          <a:latin typeface="Times New Roman" pitchFamily="18" charset="0"/>
                          <a:ea typeface="+mn-ea"/>
                          <a:cs typeface="Times New Roman" pitchFamily="18" charset="0"/>
                        </a:rPr>
                        <a:t> на 2017-2020 годы» проведены следующие мероприятия по реализации программы:</a:t>
                      </a:r>
                    </a:p>
                    <a:p>
                      <a:pPr algn="just"/>
                      <a:r>
                        <a:rPr kumimoji="0" lang="ru-RU" sz="1100" b="1" kern="1200" dirty="0" smtClean="0">
                          <a:solidFill>
                            <a:schemeClr val="tx1"/>
                          </a:solidFill>
                          <a:latin typeface="Times New Roman" pitchFamily="18" charset="0"/>
                          <a:ea typeface="+mn-ea"/>
                          <a:cs typeface="Times New Roman" pitchFamily="18" charset="0"/>
                        </a:rPr>
                        <a:t>- разработан и утвержден Порядок предоставления субсидий Владимирскому городскому ипотечному фонду на реализацию специальных ипотечных программ, направленных на снижение процентных ставок по ипотечным жилищным кредитам (займам) и на рефинансирование ипотечных кредитов (займов); </a:t>
                      </a:r>
                    </a:p>
                    <a:p>
                      <a:pPr algn="just"/>
                      <a:r>
                        <a:rPr kumimoji="0" lang="ru-RU" sz="1100" b="1" kern="1200" dirty="0" smtClean="0">
                          <a:solidFill>
                            <a:schemeClr val="tx1"/>
                          </a:solidFill>
                          <a:latin typeface="Times New Roman" pitchFamily="18" charset="0"/>
                          <a:ea typeface="+mn-ea"/>
                          <a:cs typeface="Times New Roman" pitchFamily="18" charset="0"/>
                        </a:rPr>
                        <a:t>- оформлено и подписано соглашение о предоставлении из городского бюджета субсидии Владимирскому городскому ипотечному фонду на мероприятия в рамках реализации муниципальной программы «Ипотечное жилищное кредитование населения города </a:t>
                      </a:r>
                      <a:r>
                        <a:rPr kumimoji="0" lang="ru-RU" sz="1100" b="1" kern="1200" dirty="0" err="1" smtClean="0">
                          <a:solidFill>
                            <a:schemeClr val="tx1"/>
                          </a:solidFill>
                          <a:latin typeface="Times New Roman" pitchFamily="18" charset="0"/>
                          <a:ea typeface="+mn-ea"/>
                          <a:cs typeface="Times New Roman" pitchFamily="18" charset="0"/>
                        </a:rPr>
                        <a:t>Коврова</a:t>
                      </a:r>
                      <a:r>
                        <a:rPr kumimoji="0" lang="ru-RU" sz="1100" b="1" kern="1200" dirty="0" smtClean="0">
                          <a:solidFill>
                            <a:schemeClr val="tx1"/>
                          </a:solidFill>
                          <a:latin typeface="Times New Roman" pitchFamily="18" charset="0"/>
                          <a:ea typeface="+mn-ea"/>
                          <a:cs typeface="Times New Roman" pitchFamily="18" charset="0"/>
                        </a:rPr>
                        <a:t>»; </a:t>
                      </a:r>
                    </a:p>
                    <a:p>
                      <a:pPr algn="just"/>
                      <a:r>
                        <a:rPr kumimoji="0" lang="ru-RU" sz="1100" b="1" kern="1200" dirty="0" smtClean="0">
                          <a:solidFill>
                            <a:schemeClr val="tx1"/>
                          </a:solidFill>
                          <a:latin typeface="Times New Roman" pitchFamily="18" charset="0"/>
                          <a:ea typeface="+mn-ea"/>
                          <a:cs typeface="Times New Roman" pitchFamily="18" charset="0"/>
                        </a:rPr>
                        <a:t>- получены и оплачены заявки на предоставление субсидии Владимирскому городскому ипотечному фонду, направленной на снижение процентных ставок по ипотечным жилищным кредитам (займам), предоставленным 49 семьям на приобретение жилья в городе </a:t>
                      </a:r>
                      <a:r>
                        <a:rPr kumimoji="0" lang="ru-RU" sz="1100" b="1" kern="1200" dirty="0" err="1" smtClean="0">
                          <a:solidFill>
                            <a:schemeClr val="tx1"/>
                          </a:solidFill>
                          <a:latin typeface="Times New Roman" pitchFamily="18" charset="0"/>
                          <a:ea typeface="+mn-ea"/>
                          <a:cs typeface="Times New Roman" pitchFamily="18" charset="0"/>
                        </a:rPr>
                        <a:t>Коврове</a:t>
                      </a:r>
                      <a:r>
                        <a:rPr kumimoji="0" lang="ru-RU" sz="1100" b="1" kern="1200" dirty="0" smtClean="0">
                          <a:solidFill>
                            <a:schemeClr val="tx1"/>
                          </a:solidFill>
                          <a:latin typeface="Times New Roman" pitchFamily="18" charset="0"/>
                          <a:ea typeface="+mn-ea"/>
                          <a:cs typeface="Times New Roman" pitchFamily="18" charset="0"/>
                        </a:rPr>
                        <a:t>.</a:t>
                      </a:r>
                    </a:p>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03726">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defRPr/>
                      </a:pPr>
                      <a:r>
                        <a:rPr kumimoji="0" lang="ru-RU" sz="1200" b="1" i="0" u="none" strike="noStrike" cap="none" normalizeH="0" baseline="0" dirty="0" smtClean="0">
                          <a:ln>
                            <a:noFill/>
                          </a:ln>
                          <a:solidFill>
                            <a:schemeClr val="tx1"/>
                          </a:solidFill>
                          <a:effectLst/>
                          <a:latin typeface="Times New Roman" pitchFamily="18" charset="0"/>
                        </a:rPr>
                        <a:t>Всего по программам:</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2 511 823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r>
                        <a:rPr kumimoji="0" lang="ru-RU" sz="1200" b="1" i="0" u="none" strike="noStrike" cap="none" normalizeH="0" baseline="0" dirty="0" smtClean="0">
                          <a:ln>
                            <a:noFill/>
                          </a:ln>
                          <a:solidFill>
                            <a:schemeClr val="tx1"/>
                          </a:solidFill>
                          <a:effectLst/>
                          <a:latin typeface="Times New Roman" pitchFamily="18" charset="0"/>
                        </a:rPr>
                        <a:t>2 483 881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75000"/>
                        <a:buFont typeface="Wingdings" pitchFamily="2" charset="2"/>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4210" name="Picture 2"/>
          <p:cNvPicPr>
            <a:picLocks noChangeAspect="1" noChangeArrowheads="1"/>
          </p:cNvPicPr>
          <p:nvPr/>
        </p:nvPicPr>
        <p:blipFill>
          <a:blip r:embed="rId2" cstate="print"/>
          <a:srcRect/>
          <a:stretch>
            <a:fillRect/>
          </a:stretch>
        </p:blipFill>
        <p:spPr bwMode="auto">
          <a:xfrm>
            <a:off x="1259632" y="2132857"/>
            <a:ext cx="3528392" cy="2808312"/>
          </a:xfrm>
          <a:prstGeom prst="rect">
            <a:avLst/>
          </a:prstGeom>
          <a:noFill/>
          <a:ln w="9525">
            <a:noFill/>
            <a:miter lim="800000"/>
            <a:headEnd/>
            <a:tailEnd/>
          </a:ln>
          <a:effectLst>
            <a:softEdge rad="1270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683568" y="2564904"/>
            <a:ext cx="1944216" cy="1656184"/>
          </a:xfrm>
          <a:prstGeom prst="roundRect">
            <a:avLst/>
          </a:prstGeom>
          <a:solidFill>
            <a:srgbClr val="FF0000"/>
          </a:solidFill>
          <a:effectLst>
            <a:glow rad="228600">
              <a:schemeClr val="accent1">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Доходы</a:t>
            </a:r>
            <a:endParaRPr lang="ru-RU" sz="2000" b="1" dirty="0">
              <a:solidFill>
                <a:schemeClr val="tx1"/>
              </a:solidFill>
            </a:endParaRPr>
          </a:p>
        </p:txBody>
      </p:sp>
      <p:sp>
        <p:nvSpPr>
          <p:cNvPr id="4" name="TextBox 3"/>
          <p:cNvSpPr txBox="1"/>
          <p:nvPr/>
        </p:nvSpPr>
        <p:spPr>
          <a:xfrm>
            <a:off x="1619672" y="476672"/>
            <a:ext cx="5832648" cy="707886"/>
          </a:xfrm>
          <a:prstGeom prst="rect">
            <a:avLst/>
          </a:prstGeom>
          <a:noFill/>
        </p:spPr>
        <p:txBody>
          <a:bodyPr wrap="square" rtlCol="0">
            <a:spAutoFit/>
          </a:bodyPr>
          <a:lstStyle/>
          <a:p>
            <a:pPr algn="ctr"/>
            <a:r>
              <a:rPr lang="ru-RU" sz="4000" b="1" dirty="0" smtClean="0">
                <a:effectLst>
                  <a:outerShdw blurRad="38100" dist="38100" dir="2700000" algn="tl">
                    <a:srgbClr val="000000">
                      <a:alpha val="43137"/>
                    </a:srgbClr>
                  </a:outerShdw>
                </a:effectLst>
              </a:rPr>
              <a:t>Структура бюджета</a:t>
            </a:r>
            <a:endParaRPr lang="ru-RU" sz="4000" b="1" dirty="0">
              <a:effectLst>
                <a:outerShdw blurRad="38100" dist="38100" dir="2700000" algn="tl">
                  <a:srgbClr val="000000">
                    <a:alpha val="43137"/>
                  </a:srgbClr>
                </a:outerShdw>
              </a:effectLst>
            </a:endParaRPr>
          </a:p>
        </p:txBody>
      </p:sp>
      <p:sp>
        <p:nvSpPr>
          <p:cNvPr id="5" name="Скругленный прямоугольник 4"/>
          <p:cNvSpPr/>
          <p:nvPr/>
        </p:nvSpPr>
        <p:spPr>
          <a:xfrm>
            <a:off x="3419872" y="1412776"/>
            <a:ext cx="2376264" cy="1728192"/>
          </a:xfrm>
          <a:prstGeom prst="roundRect">
            <a:avLst/>
          </a:prstGeom>
          <a:solidFill>
            <a:srgbClr val="92D050"/>
          </a:solidFill>
          <a:effectLst>
            <a:glow rad="228600">
              <a:schemeClr val="accent1">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Источники финансирования дефицита бюджета</a:t>
            </a:r>
            <a:endParaRPr lang="ru-RU" sz="2000" b="1" dirty="0">
              <a:solidFill>
                <a:schemeClr val="tx1"/>
              </a:solidFill>
            </a:endParaRPr>
          </a:p>
        </p:txBody>
      </p:sp>
      <p:sp>
        <p:nvSpPr>
          <p:cNvPr id="6" name="Скругленный прямоугольник 5"/>
          <p:cNvSpPr/>
          <p:nvPr/>
        </p:nvSpPr>
        <p:spPr>
          <a:xfrm>
            <a:off x="6660232" y="2492896"/>
            <a:ext cx="1872208" cy="1728192"/>
          </a:xfrm>
          <a:prstGeom prst="roundRect">
            <a:avLst/>
          </a:prstGeom>
          <a:solidFill>
            <a:srgbClr val="FF00FF"/>
          </a:solidFill>
          <a:effectLst>
            <a:glow rad="228600">
              <a:schemeClr val="accent1">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tx1"/>
                </a:solidFill>
              </a:rPr>
              <a:t>Расходы</a:t>
            </a:r>
            <a:endParaRPr lang="ru-RU" sz="2000" b="1" dirty="0">
              <a:solidFill>
                <a:schemeClr val="tx1"/>
              </a:solidFill>
            </a:endParaRPr>
          </a:p>
        </p:txBody>
      </p:sp>
      <p:sp>
        <p:nvSpPr>
          <p:cNvPr id="7" name="Овал 6"/>
          <p:cNvSpPr/>
          <p:nvPr/>
        </p:nvSpPr>
        <p:spPr>
          <a:xfrm>
            <a:off x="3491880" y="4365104"/>
            <a:ext cx="2232248" cy="1778496"/>
          </a:xfrm>
          <a:prstGeom prst="ellipse">
            <a:avLst/>
          </a:prstGeom>
          <a:solidFill>
            <a:srgbClr val="FFFF00"/>
          </a:solidFill>
          <a:effectLst>
            <a:glow rad="228600">
              <a:schemeClr val="accent1">
                <a:satMod val="175000"/>
                <a:alpha val="40000"/>
              </a:schemeClr>
            </a:glow>
          </a:effectLst>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tx1"/>
                </a:solidFill>
              </a:rPr>
              <a:t>Бюджет</a:t>
            </a:r>
            <a:endParaRPr lang="ru-RU" sz="2800" b="1" dirty="0">
              <a:solidFill>
                <a:schemeClr val="tx1"/>
              </a:solidFill>
            </a:endParaRPr>
          </a:p>
        </p:txBody>
      </p:sp>
      <p:sp>
        <p:nvSpPr>
          <p:cNvPr id="8" name="Плюс 7"/>
          <p:cNvSpPr/>
          <p:nvPr/>
        </p:nvSpPr>
        <p:spPr>
          <a:xfrm>
            <a:off x="2555776" y="2060848"/>
            <a:ext cx="936104" cy="914400"/>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9" name="Равно 8"/>
          <p:cNvSpPr/>
          <p:nvPr/>
        </p:nvSpPr>
        <p:spPr>
          <a:xfrm>
            <a:off x="5868144" y="1988840"/>
            <a:ext cx="720080" cy="1080120"/>
          </a:xfrm>
          <a:prstGeom prst="math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0" name="Стрелка вправо 9"/>
          <p:cNvSpPr/>
          <p:nvPr/>
        </p:nvSpPr>
        <p:spPr>
          <a:xfrm rot="1824802">
            <a:off x="2600267" y="4333904"/>
            <a:ext cx="1000363" cy="529393"/>
          </a:xfrm>
          <a:prstGeom prst="rightArrow">
            <a:avLst>
              <a:gd name="adj1" fmla="val 50000"/>
              <a:gd name="adj2" fmla="val 73833"/>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p:cNvSpPr/>
          <p:nvPr/>
        </p:nvSpPr>
        <p:spPr>
          <a:xfrm>
            <a:off x="4283968" y="3212976"/>
            <a:ext cx="576064" cy="108012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лево 11"/>
          <p:cNvSpPr/>
          <p:nvPr/>
        </p:nvSpPr>
        <p:spPr>
          <a:xfrm rot="19279953">
            <a:off x="5814846" y="4293295"/>
            <a:ext cx="967142" cy="607280"/>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762000" y="571500"/>
            <a:ext cx="7618413" cy="5715000"/>
          </a:xfrm>
          <a:prstGeom prst="rect">
            <a:avLst/>
          </a:prstGeom>
          <a:noFill/>
          <a:ln w="9525">
            <a:noFill/>
            <a:miter lim="800000"/>
            <a:headEnd/>
            <a:tailEnd/>
          </a:ln>
          <a:effectLst>
            <a:softEdge rad="1270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pPr algn="ctr"/>
            <a:r>
              <a:rPr lang="ru-RU" sz="3200" b="1" dirty="0" smtClean="0">
                <a:solidFill>
                  <a:schemeClr val="tx1"/>
                </a:solidFill>
              </a:rPr>
              <a:t>Основная характеристика бюджета</a:t>
            </a:r>
            <a:endParaRPr lang="ru-RU" sz="3200" b="1" dirty="0">
              <a:solidFill>
                <a:schemeClr val="tx1"/>
              </a:solidFill>
            </a:endParaRPr>
          </a:p>
        </p:txBody>
      </p:sp>
      <p:sp>
        <p:nvSpPr>
          <p:cNvPr id="3" name="Арка 2"/>
          <p:cNvSpPr/>
          <p:nvPr/>
        </p:nvSpPr>
        <p:spPr>
          <a:xfrm>
            <a:off x="1907704" y="3789040"/>
            <a:ext cx="914400" cy="1008112"/>
          </a:xfrm>
          <a:prstGeom prst="blockArc">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 name="Арка 3"/>
          <p:cNvSpPr/>
          <p:nvPr/>
        </p:nvSpPr>
        <p:spPr>
          <a:xfrm>
            <a:off x="6444208" y="3717032"/>
            <a:ext cx="914400" cy="1080120"/>
          </a:xfrm>
          <a:prstGeom prst="blockArc">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 name="Прямоугольник 4"/>
          <p:cNvSpPr/>
          <p:nvPr/>
        </p:nvSpPr>
        <p:spPr>
          <a:xfrm rot="745432">
            <a:off x="811312" y="3571752"/>
            <a:ext cx="3168352" cy="19359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1924" name="Picture 4"/>
          <p:cNvPicPr>
            <a:picLocks noChangeAspect="1" noChangeArrowheads="1"/>
          </p:cNvPicPr>
          <p:nvPr/>
        </p:nvPicPr>
        <p:blipFill>
          <a:blip r:embed="rId2" cstate="print"/>
          <a:srcRect/>
          <a:stretch>
            <a:fillRect/>
          </a:stretch>
        </p:blipFill>
        <p:spPr bwMode="auto">
          <a:xfrm rot="792522">
            <a:off x="2902824" y="2724046"/>
            <a:ext cx="1171009" cy="1080120"/>
          </a:xfrm>
          <a:prstGeom prst="rect">
            <a:avLst/>
          </a:prstGeom>
          <a:noFill/>
          <a:ln w="9525">
            <a:noFill/>
            <a:miter lim="800000"/>
            <a:headEnd/>
            <a:tailEnd/>
          </a:ln>
        </p:spPr>
      </p:pic>
      <p:pic>
        <p:nvPicPr>
          <p:cNvPr id="81925" name="Picture 5"/>
          <p:cNvPicPr>
            <a:picLocks noChangeAspect="1" noChangeArrowheads="1"/>
          </p:cNvPicPr>
          <p:nvPr/>
        </p:nvPicPr>
        <p:blipFill>
          <a:blip r:embed="rId3" cstate="print"/>
          <a:srcRect/>
          <a:stretch>
            <a:fillRect/>
          </a:stretch>
        </p:blipFill>
        <p:spPr bwMode="auto">
          <a:xfrm rot="729229">
            <a:off x="982016" y="2302499"/>
            <a:ext cx="1162033" cy="1076478"/>
          </a:xfrm>
          <a:prstGeom prst="rect">
            <a:avLst/>
          </a:prstGeom>
          <a:noFill/>
          <a:ln w="9525">
            <a:noFill/>
            <a:miter lim="800000"/>
            <a:headEnd/>
            <a:tailEnd/>
          </a:ln>
        </p:spPr>
      </p:pic>
      <p:sp>
        <p:nvSpPr>
          <p:cNvPr id="11" name="TextBox 10"/>
          <p:cNvSpPr txBox="1"/>
          <p:nvPr/>
        </p:nvSpPr>
        <p:spPr>
          <a:xfrm>
            <a:off x="1907704" y="1340768"/>
            <a:ext cx="1512168" cy="369332"/>
          </a:xfrm>
          <a:prstGeom prst="rect">
            <a:avLst/>
          </a:prstGeom>
          <a:noFill/>
        </p:spPr>
        <p:txBody>
          <a:bodyPr wrap="square" rtlCol="0">
            <a:spAutoFit/>
          </a:bodyPr>
          <a:lstStyle/>
          <a:p>
            <a:r>
              <a:rPr lang="ru-RU" b="1" dirty="0" err="1" smtClean="0">
                <a:effectLst>
                  <a:outerShdw blurRad="38100" dist="38100" dir="2700000" algn="tl">
                    <a:srgbClr val="000000">
                      <a:alpha val="43137"/>
                    </a:srgbClr>
                  </a:outerShdw>
                </a:effectLst>
              </a:rPr>
              <a:t>Профицит</a:t>
            </a:r>
            <a:endParaRPr lang="ru-RU" b="1" dirty="0">
              <a:effectLst>
                <a:outerShdw blurRad="38100" dist="38100" dir="2700000" algn="tl">
                  <a:srgbClr val="000000">
                    <a:alpha val="43137"/>
                  </a:srgbClr>
                </a:outerShdw>
              </a:effectLst>
            </a:endParaRPr>
          </a:p>
        </p:txBody>
      </p:sp>
      <p:sp>
        <p:nvSpPr>
          <p:cNvPr id="12" name="TextBox 11"/>
          <p:cNvSpPr txBox="1"/>
          <p:nvPr/>
        </p:nvSpPr>
        <p:spPr>
          <a:xfrm>
            <a:off x="251521" y="4437112"/>
            <a:ext cx="3888432" cy="523220"/>
          </a:xfrm>
          <a:prstGeom prst="rect">
            <a:avLst/>
          </a:prstGeom>
          <a:solidFill>
            <a:schemeClr val="accent6">
              <a:lumMod val="40000"/>
              <a:lumOff val="60000"/>
            </a:schemeClr>
          </a:solidFill>
          <a:ln w="38100">
            <a:solidFill>
              <a:schemeClr val="tx1"/>
            </a:solidFill>
          </a:ln>
          <a:effectLst/>
          <a:scene3d>
            <a:camera prst="orthographicFront"/>
            <a:lightRig rig="threePt" dir="t"/>
          </a:scene3d>
          <a:sp3d>
            <a:bevelT w="114300" prst="artDeco"/>
          </a:sp3d>
        </p:spPr>
        <p:txBody>
          <a:bodyPr wrap="square" rtlCol="0">
            <a:spAutoFit/>
          </a:bodyPr>
          <a:lstStyle/>
          <a:p>
            <a:r>
              <a:rPr lang="ru-RU" sz="1400" dirty="0" smtClean="0"/>
              <a:t>При превышении доходов над расходами принимается решение как их использовать</a:t>
            </a:r>
            <a:endParaRPr lang="ru-RU" sz="1400" dirty="0"/>
          </a:p>
        </p:txBody>
      </p:sp>
      <p:sp>
        <p:nvSpPr>
          <p:cNvPr id="14" name="Прямоугольник 13"/>
          <p:cNvSpPr/>
          <p:nvPr/>
        </p:nvSpPr>
        <p:spPr>
          <a:xfrm rot="20830935">
            <a:off x="5078287" y="3520866"/>
            <a:ext cx="3449634" cy="22093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4"/>
          <p:cNvPicPr>
            <a:picLocks noChangeAspect="1" noChangeArrowheads="1"/>
          </p:cNvPicPr>
          <p:nvPr/>
        </p:nvPicPr>
        <p:blipFill>
          <a:blip r:embed="rId4" cstate="print"/>
          <a:srcRect/>
          <a:stretch>
            <a:fillRect/>
          </a:stretch>
        </p:blipFill>
        <p:spPr bwMode="auto">
          <a:xfrm rot="20875384">
            <a:off x="7144268" y="2232957"/>
            <a:ext cx="1186891" cy="1071282"/>
          </a:xfrm>
          <a:prstGeom prst="rect">
            <a:avLst/>
          </a:prstGeom>
          <a:noFill/>
          <a:ln w="9525">
            <a:noFill/>
            <a:miter lim="800000"/>
            <a:headEnd/>
            <a:tailEnd/>
          </a:ln>
        </p:spPr>
      </p:pic>
      <p:pic>
        <p:nvPicPr>
          <p:cNvPr id="17" name="Picture 5"/>
          <p:cNvPicPr>
            <a:picLocks noChangeAspect="1" noChangeArrowheads="1"/>
          </p:cNvPicPr>
          <p:nvPr/>
        </p:nvPicPr>
        <p:blipFill>
          <a:blip r:embed="rId5" cstate="print"/>
          <a:srcRect/>
          <a:stretch>
            <a:fillRect/>
          </a:stretch>
        </p:blipFill>
        <p:spPr bwMode="auto">
          <a:xfrm rot="20859120">
            <a:off x="5014790" y="2688396"/>
            <a:ext cx="1150917" cy="1116727"/>
          </a:xfrm>
          <a:prstGeom prst="rect">
            <a:avLst/>
          </a:prstGeom>
          <a:noFill/>
          <a:ln w="9525">
            <a:noFill/>
            <a:miter lim="800000"/>
            <a:headEnd/>
            <a:tailEnd/>
          </a:ln>
        </p:spPr>
      </p:pic>
      <p:sp>
        <p:nvSpPr>
          <p:cNvPr id="18" name="TextBox 17"/>
          <p:cNvSpPr txBox="1"/>
          <p:nvPr/>
        </p:nvSpPr>
        <p:spPr>
          <a:xfrm>
            <a:off x="5868144" y="1340768"/>
            <a:ext cx="1872703" cy="369332"/>
          </a:xfrm>
          <a:prstGeom prst="rect">
            <a:avLst/>
          </a:prstGeom>
          <a:noFill/>
        </p:spPr>
        <p:txBody>
          <a:bodyPr wrap="square" rtlCol="0">
            <a:spAutoFit/>
          </a:bodyPr>
          <a:lstStyle/>
          <a:p>
            <a:r>
              <a:rPr lang="ru-RU" b="1" dirty="0" smtClean="0">
                <a:effectLst>
                  <a:outerShdw blurRad="38100" dist="38100" dir="2700000" algn="tl">
                    <a:srgbClr val="000000">
                      <a:alpha val="43137"/>
                    </a:srgbClr>
                  </a:outerShdw>
                </a:effectLst>
              </a:rPr>
              <a:t>Дефицит</a:t>
            </a:r>
            <a:endParaRPr lang="ru-RU" b="1" dirty="0">
              <a:effectLst>
                <a:outerShdw blurRad="38100" dist="38100" dir="2700000" algn="tl">
                  <a:srgbClr val="000000">
                    <a:alpha val="43137"/>
                  </a:srgbClr>
                </a:outerShdw>
              </a:effectLst>
            </a:endParaRPr>
          </a:p>
        </p:txBody>
      </p:sp>
      <p:sp>
        <p:nvSpPr>
          <p:cNvPr id="19" name="Прямоугольник 18"/>
          <p:cNvSpPr/>
          <p:nvPr/>
        </p:nvSpPr>
        <p:spPr>
          <a:xfrm>
            <a:off x="4932040" y="4437112"/>
            <a:ext cx="3960440" cy="738664"/>
          </a:xfrm>
          <a:prstGeom prst="rect">
            <a:avLst/>
          </a:prstGeom>
          <a:solidFill>
            <a:schemeClr val="accent6">
              <a:lumMod val="40000"/>
              <a:lumOff val="60000"/>
            </a:schemeClr>
          </a:solidFill>
          <a:ln w="38100">
            <a:solidFill>
              <a:schemeClr val="tx1"/>
            </a:solidFill>
          </a:ln>
          <a:effectLst/>
          <a:scene3d>
            <a:camera prst="orthographicFront"/>
            <a:lightRig rig="threePt" dir="t"/>
          </a:scene3d>
          <a:sp3d>
            <a:bevelT w="114300" prst="artDeco"/>
          </a:sp3d>
        </p:spPr>
        <p:txBody>
          <a:bodyPr wrap="square">
            <a:spAutoFit/>
          </a:bodyPr>
          <a:lstStyle/>
          <a:p>
            <a:r>
              <a:rPr lang="ru-RU" sz="1400" dirty="0" smtClean="0"/>
              <a:t>При превышении расходов над доходами принимается решение об источниках покрытия дефицита бюджета</a:t>
            </a:r>
            <a:endParaRPr lang="ru-RU" sz="1400" dirty="0"/>
          </a:p>
        </p:txBody>
      </p:sp>
      <p:sp>
        <p:nvSpPr>
          <p:cNvPr id="20" name="TextBox 19"/>
          <p:cNvSpPr txBox="1"/>
          <p:nvPr/>
        </p:nvSpPr>
        <p:spPr>
          <a:xfrm>
            <a:off x="251520" y="5301208"/>
            <a:ext cx="8640960" cy="1169551"/>
          </a:xfrm>
          <a:prstGeom prst="rect">
            <a:avLst/>
          </a:prstGeom>
          <a:solidFill>
            <a:schemeClr val="accent6">
              <a:lumMod val="40000"/>
              <a:lumOff val="60000"/>
            </a:schemeClr>
          </a:solidFill>
          <a:ln w="38100">
            <a:solidFill>
              <a:schemeClr val="tx1"/>
            </a:solidFill>
          </a:ln>
          <a:effectLst/>
          <a:scene3d>
            <a:camera prst="orthographicFront"/>
            <a:lightRig rig="threePt" dir="t"/>
          </a:scene3d>
          <a:sp3d>
            <a:bevelT w="114300" prst="artDeco"/>
          </a:sp3d>
        </p:spPr>
        <p:txBody>
          <a:bodyPr wrap="square" rtlCol="0">
            <a:spAutoFit/>
          </a:bodyPr>
          <a:lstStyle/>
          <a:p>
            <a:r>
              <a:rPr lang="ru-RU" sz="1400" dirty="0" smtClean="0"/>
              <a:t>Одним  из принципов бюджетной системы РФ является принцип сбалансированности. Сбалансированность бюджета означает, что объем расходов бюджета должен соответствовать суммарному объему доходов бюджета и поступлений источников финансирования его дефицита, уменьшенных на суммы выплат из бюджета, связанных с источниками финансирования дефицита бюджета и изменением остатков на счетах по учету средств бюджетов.</a:t>
            </a:r>
            <a:endParaRPr lang="ru-RU" sz="1400" dirty="0"/>
          </a:p>
        </p:txBody>
      </p:sp>
      <p:sp>
        <p:nvSpPr>
          <p:cNvPr id="21" name="TextBox 20"/>
          <p:cNvSpPr txBox="1"/>
          <p:nvPr/>
        </p:nvSpPr>
        <p:spPr>
          <a:xfrm rot="703266">
            <a:off x="1171972" y="1939771"/>
            <a:ext cx="1171988" cy="369332"/>
          </a:xfrm>
          <a:prstGeom prst="rect">
            <a:avLst/>
          </a:prstGeom>
          <a:noFill/>
        </p:spPr>
        <p:txBody>
          <a:bodyPr wrap="square" rtlCol="0">
            <a:spAutoFit/>
          </a:bodyPr>
          <a:lstStyle/>
          <a:p>
            <a:r>
              <a:rPr lang="ru-RU" b="1" dirty="0" smtClean="0"/>
              <a:t>доходы</a:t>
            </a:r>
            <a:endParaRPr lang="ru-RU" b="1" dirty="0"/>
          </a:p>
        </p:txBody>
      </p:sp>
      <p:sp>
        <p:nvSpPr>
          <p:cNvPr id="22" name="Прямоугольник 21"/>
          <p:cNvSpPr/>
          <p:nvPr/>
        </p:nvSpPr>
        <p:spPr>
          <a:xfrm rot="20889328">
            <a:off x="4853156" y="2290323"/>
            <a:ext cx="1101462" cy="369332"/>
          </a:xfrm>
          <a:prstGeom prst="rect">
            <a:avLst/>
          </a:prstGeom>
        </p:spPr>
        <p:txBody>
          <a:bodyPr wrap="square">
            <a:spAutoFit/>
          </a:bodyPr>
          <a:lstStyle/>
          <a:p>
            <a:r>
              <a:rPr lang="ru-RU" b="1" dirty="0" smtClean="0"/>
              <a:t>доходы</a:t>
            </a:r>
            <a:endParaRPr lang="ru-RU" b="1" dirty="0"/>
          </a:p>
        </p:txBody>
      </p:sp>
      <p:sp>
        <p:nvSpPr>
          <p:cNvPr id="23" name="TextBox 22"/>
          <p:cNvSpPr txBox="1"/>
          <p:nvPr/>
        </p:nvSpPr>
        <p:spPr>
          <a:xfrm rot="754202">
            <a:off x="3044874" y="2368680"/>
            <a:ext cx="1187198" cy="369332"/>
          </a:xfrm>
          <a:prstGeom prst="rect">
            <a:avLst/>
          </a:prstGeom>
          <a:noFill/>
        </p:spPr>
        <p:txBody>
          <a:bodyPr wrap="square" rtlCol="0">
            <a:spAutoFit/>
          </a:bodyPr>
          <a:lstStyle/>
          <a:p>
            <a:r>
              <a:rPr lang="ru-RU" b="1" dirty="0" smtClean="0"/>
              <a:t>расходы</a:t>
            </a:r>
            <a:endParaRPr lang="ru-RU" b="1" dirty="0"/>
          </a:p>
        </p:txBody>
      </p:sp>
      <p:sp>
        <p:nvSpPr>
          <p:cNvPr id="24" name="Прямоугольник 23"/>
          <p:cNvSpPr/>
          <p:nvPr/>
        </p:nvSpPr>
        <p:spPr>
          <a:xfrm rot="20845425">
            <a:off x="6928580" y="1862675"/>
            <a:ext cx="1257480" cy="369332"/>
          </a:xfrm>
          <a:prstGeom prst="rect">
            <a:avLst/>
          </a:prstGeom>
        </p:spPr>
        <p:txBody>
          <a:bodyPr wrap="square">
            <a:spAutoFit/>
          </a:bodyPr>
          <a:lstStyle/>
          <a:p>
            <a:r>
              <a:rPr lang="ru-RU" b="1" dirty="0" smtClean="0"/>
              <a:t>расходы</a:t>
            </a:r>
            <a:endParaRPr lang="ru-RU"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Grp="1" noChangeArrowheads="1"/>
          </p:cNvSpPr>
          <p:nvPr>
            <p:ph idx="1"/>
          </p:nvPr>
        </p:nvSpPr>
        <p:spPr>
          <a:xfrm>
            <a:off x="900113" y="1772816"/>
            <a:ext cx="7534275" cy="4320480"/>
          </a:xfrm>
        </p:spPr>
        <p:txBody>
          <a:bodyPr/>
          <a:lstStyle/>
          <a:p>
            <a:r>
              <a:rPr lang="ru-RU" sz="2400" b="1" dirty="0" smtClean="0">
                <a:latin typeface="Times New Roman" pitchFamily="18" charset="0"/>
                <a:cs typeface="Times New Roman" pitchFamily="18" charset="0"/>
              </a:rPr>
              <a:t>Межбюджетные отношения</a:t>
            </a:r>
            <a:r>
              <a:rPr lang="ru-RU" sz="2400" dirty="0" smtClean="0">
                <a:latin typeface="Times New Roman" pitchFamily="18" charset="0"/>
                <a:cs typeface="Times New Roman" pitchFamily="18" charset="0"/>
              </a:rPr>
              <a:t> – взаимоотношения между публично-правовыми образованиями по вопросам регулирования бюджетных правоотношений, организации и осуществления бюджетного процесса.</a:t>
            </a:r>
          </a:p>
          <a:p>
            <a:endParaRPr lang="ru-RU" sz="2400" dirty="0" smtClean="0">
              <a:latin typeface="Times New Roman" pitchFamily="18" charset="0"/>
              <a:cs typeface="Times New Roman" pitchFamily="18" charset="0"/>
            </a:endParaRPr>
          </a:p>
          <a:p>
            <a:r>
              <a:rPr lang="ru-RU" sz="2400" b="1" dirty="0" smtClean="0">
                <a:latin typeface="Times New Roman" pitchFamily="18" charset="0"/>
                <a:cs typeface="Times New Roman" pitchFamily="18" charset="0"/>
              </a:rPr>
              <a:t>Межбюджетные трансферты</a:t>
            </a:r>
            <a:r>
              <a:rPr lang="ru-RU" sz="2400" dirty="0" smtClean="0">
                <a:latin typeface="Times New Roman" pitchFamily="18" charset="0"/>
                <a:cs typeface="Times New Roman" pitchFamily="18" charset="0"/>
              </a:rPr>
              <a:t> – средства, предоставляемые одним бюджетом бюджетной системы Российской Федерации другому бюджету бюджетной системы Российской Федерации</a:t>
            </a:r>
            <a:r>
              <a:rPr lang="ru-RU" sz="2400" dirty="0" smtClean="0"/>
              <a:t>.</a:t>
            </a:r>
          </a:p>
        </p:txBody>
      </p:sp>
      <p:pic>
        <p:nvPicPr>
          <p:cNvPr id="19458" name="Picture 5" descr="36260"/>
          <p:cNvPicPr>
            <a:picLocks noChangeAspect="1" noChangeArrowheads="1"/>
          </p:cNvPicPr>
          <p:nvPr/>
        </p:nvPicPr>
        <p:blipFill>
          <a:blip r:embed="rId2" cstate="print"/>
          <a:srcRect/>
          <a:stretch>
            <a:fillRect/>
          </a:stretch>
        </p:blipFill>
        <p:spPr bwMode="auto">
          <a:xfrm>
            <a:off x="5940153" y="0"/>
            <a:ext cx="2664295" cy="980728"/>
          </a:xfrm>
          <a:prstGeom prst="rect">
            <a:avLst/>
          </a:prstGeom>
          <a:noFill/>
          <a:ln w="9525">
            <a:noFill/>
            <a:miter lim="800000"/>
            <a:headEnd/>
            <a:tailEnd/>
          </a:ln>
          <a:effectLst>
            <a:softEdge rad="1270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dirty="0" smtClean="0">
                <a:solidFill>
                  <a:schemeClr val="tx1"/>
                </a:solidFill>
                <a:effectLst/>
              </a:rPr>
              <a:t>Средства вышестоящих бюджетов </a:t>
            </a:r>
            <a:r>
              <a:rPr lang="ru-RU" sz="2400" dirty="0" smtClean="0">
                <a:solidFill>
                  <a:schemeClr val="tx1"/>
                </a:solidFill>
                <a:effectLst/>
              </a:rPr>
              <a:t>предоставляются в виде межбюджетных трансфертов в форме</a:t>
            </a:r>
            <a:endParaRPr lang="ru-RU" sz="2400" dirty="0">
              <a:solidFill>
                <a:schemeClr val="tx1"/>
              </a:solidFill>
              <a:effectLst/>
            </a:endParaRPr>
          </a:p>
        </p:txBody>
      </p:sp>
      <p:sp>
        <p:nvSpPr>
          <p:cNvPr id="4" name="Лента лицом вверх 3"/>
          <p:cNvSpPr/>
          <p:nvPr/>
        </p:nvSpPr>
        <p:spPr>
          <a:xfrm>
            <a:off x="323528" y="1556792"/>
            <a:ext cx="2520280" cy="1296144"/>
          </a:xfrm>
          <a:prstGeom prst="ribbon2">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Лента лицом вверх 8"/>
          <p:cNvSpPr/>
          <p:nvPr/>
        </p:nvSpPr>
        <p:spPr>
          <a:xfrm>
            <a:off x="6300192" y="1556792"/>
            <a:ext cx="2448272" cy="1296144"/>
          </a:xfrm>
          <a:prstGeom prst="ribbon2">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Субсидии</a:t>
            </a:r>
            <a:endParaRPr lang="ru-RU" dirty="0">
              <a:solidFill>
                <a:schemeClr val="tx1"/>
              </a:solidFill>
            </a:endParaRPr>
          </a:p>
        </p:txBody>
      </p:sp>
      <p:sp>
        <p:nvSpPr>
          <p:cNvPr id="11" name="Лента лицом вверх 10"/>
          <p:cNvSpPr/>
          <p:nvPr/>
        </p:nvSpPr>
        <p:spPr>
          <a:xfrm>
            <a:off x="3203848" y="1556792"/>
            <a:ext cx="2736304" cy="1296144"/>
          </a:xfrm>
          <a:prstGeom prst="ribbon2">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Субвенции</a:t>
            </a:r>
            <a:endParaRPr lang="ru-RU" dirty="0">
              <a:solidFill>
                <a:schemeClr val="tx1"/>
              </a:solidFill>
            </a:endParaRPr>
          </a:p>
        </p:txBody>
      </p:sp>
      <p:sp>
        <p:nvSpPr>
          <p:cNvPr id="12" name="TextBox 11"/>
          <p:cNvSpPr txBox="1"/>
          <p:nvPr/>
        </p:nvSpPr>
        <p:spPr>
          <a:xfrm>
            <a:off x="1043608" y="1916832"/>
            <a:ext cx="1080120" cy="369332"/>
          </a:xfrm>
          <a:prstGeom prst="rect">
            <a:avLst/>
          </a:prstGeom>
          <a:noFill/>
        </p:spPr>
        <p:txBody>
          <a:bodyPr wrap="square" rtlCol="0">
            <a:spAutoFit/>
          </a:bodyPr>
          <a:lstStyle/>
          <a:p>
            <a:r>
              <a:rPr lang="ru-RU" dirty="0" smtClean="0"/>
              <a:t>Дотации</a:t>
            </a:r>
            <a:endParaRPr lang="ru-RU" dirty="0"/>
          </a:p>
        </p:txBody>
      </p:sp>
      <p:sp>
        <p:nvSpPr>
          <p:cNvPr id="13" name="Скругленный прямоугольник 12"/>
          <p:cNvSpPr/>
          <p:nvPr/>
        </p:nvSpPr>
        <p:spPr>
          <a:xfrm>
            <a:off x="323528" y="3068960"/>
            <a:ext cx="2592288" cy="3528392"/>
          </a:xfrm>
          <a:prstGeom prst="roundRect">
            <a:avLst/>
          </a:prstGeom>
          <a:solidFill>
            <a:srgbClr val="FFC000"/>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smtClean="0">
                <a:solidFill>
                  <a:schemeClr val="tx1"/>
                </a:solidFill>
              </a:rPr>
              <a:t>Предоставляются </a:t>
            </a:r>
          </a:p>
          <a:p>
            <a:r>
              <a:rPr lang="ru-RU" sz="1400" b="1" dirty="0" smtClean="0">
                <a:solidFill>
                  <a:schemeClr val="tx1"/>
                </a:solidFill>
              </a:rPr>
              <a:t>без определения </a:t>
            </a:r>
          </a:p>
          <a:p>
            <a:r>
              <a:rPr lang="ru-RU" sz="1400" b="1" dirty="0" smtClean="0">
                <a:solidFill>
                  <a:schemeClr val="tx1"/>
                </a:solidFill>
              </a:rPr>
              <a:t>конкретной цели </a:t>
            </a:r>
          </a:p>
          <a:p>
            <a:r>
              <a:rPr lang="ru-RU" sz="1400" b="1" dirty="0" smtClean="0">
                <a:solidFill>
                  <a:schemeClr val="tx1"/>
                </a:solidFill>
              </a:rPr>
              <a:t>их использования</a:t>
            </a:r>
          </a:p>
          <a:p>
            <a:r>
              <a:rPr lang="ru-RU" sz="1400" b="1" dirty="0" smtClean="0">
                <a:solidFill>
                  <a:schemeClr val="tx1"/>
                </a:solidFill>
              </a:rPr>
              <a:t> </a:t>
            </a:r>
          </a:p>
          <a:p>
            <a:r>
              <a:rPr lang="ru-RU" sz="1400" b="1" dirty="0" smtClean="0">
                <a:solidFill>
                  <a:schemeClr val="tx1"/>
                </a:solidFill>
              </a:rPr>
              <a:t>Например, в случае недостаточности собственных доходов муниципального образования из областного бюджета ему выделяют дотацию </a:t>
            </a:r>
            <a:endParaRPr lang="ru-RU" sz="1400" dirty="0">
              <a:solidFill>
                <a:schemeClr val="tx1"/>
              </a:solidFill>
            </a:endParaRPr>
          </a:p>
        </p:txBody>
      </p:sp>
      <p:sp>
        <p:nvSpPr>
          <p:cNvPr id="15" name="Скругленный прямоугольник 14"/>
          <p:cNvSpPr/>
          <p:nvPr/>
        </p:nvSpPr>
        <p:spPr>
          <a:xfrm>
            <a:off x="3203848" y="3068960"/>
            <a:ext cx="2736304" cy="3528392"/>
          </a:xfrm>
          <a:prstGeom prst="roundRect">
            <a:avLst/>
          </a:prstGeom>
          <a:solidFill>
            <a:schemeClr val="bg2">
              <a:lumMod val="90000"/>
            </a:schemeClr>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smtClean="0">
                <a:solidFill>
                  <a:schemeClr val="tx1"/>
                </a:solidFill>
              </a:rPr>
              <a:t>Предоставляются </a:t>
            </a:r>
          </a:p>
          <a:p>
            <a:r>
              <a:rPr lang="ru-RU" sz="1400" b="1" dirty="0" smtClean="0">
                <a:solidFill>
                  <a:schemeClr val="tx1"/>
                </a:solidFill>
              </a:rPr>
              <a:t>для того, чтобы получатель смог выполнить переданные ему полномочия </a:t>
            </a:r>
          </a:p>
          <a:p>
            <a:endParaRPr lang="ru-RU" sz="1400" b="1" dirty="0" smtClean="0">
              <a:solidFill>
                <a:schemeClr val="tx1"/>
              </a:solidFill>
            </a:endParaRPr>
          </a:p>
          <a:p>
            <a:r>
              <a:rPr lang="ru-RU" sz="1400" b="1" dirty="0" smtClean="0">
                <a:solidFill>
                  <a:schemeClr val="tx1"/>
                </a:solidFill>
              </a:rPr>
              <a:t>Например, передав обязанность по государственной регистрации актов гражданского состояния городу </a:t>
            </a:r>
            <a:r>
              <a:rPr lang="ru-RU" sz="1400" b="1" dirty="0" err="1" smtClean="0">
                <a:solidFill>
                  <a:schemeClr val="tx1"/>
                </a:solidFill>
              </a:rPr>
              <a:t>Коврову</a:t>
            </a:r>
            <a:r>
              <a:rPr lang="ru-RU" sz="1400" b="1" dirty="0" smtClean="0">
                <a:solidFill>
                  <a:schemeClr val="tx1"/>
                </a:solidFill>
              </a:rPr>
              <a:t>, Владимирская область предоставляет средства для её осуществления в виде субвенции </a:t>
            </a:r>
            <a:endParaRPr lang="ru-RU" sz="1400" dirty="0">
              <a:solidFill>
                <a:schemeClr val="tx1"/>
              </a:solidFill>
            </a:endParaRPr>
          </a:p>
        </p:txBody>
      </p:sp>
      <p:sp>
        <p:nvSpPr>
          <p:cNvPr id="16" name="Скругленный прямоугольник 15"/>
          <p:cNvSpPr/>
          <p:nvPr/>
        </p:nvSpPr>
        <p:spPr>
          <a:xfrm>
            <a:off x="6300192" y="3068960"/>
            <a:ext cx="2520280" cy="3528392"/>
          </a:xfrm>
          <a:prstGeom prst="roundRect">
            <a:avLst/>
          </a:prstGeom>
          <a:solidFill>
            <a:srgbClr val="E8DDE9"/>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b="1" dirty="0" smtClean="0">
                <a:solidFill>
                  <a:schemeClr val="tx1"/>
                </a:solidFill>
              </a:rPr>
              <a:t>Предоставляются </a:t>
            </a:r>
          </a:p>
          <a:p>
            <a:r>
              <a:rPr lang="ru-RU" sz="1400" b="1" dirty="0" smtClean="0">
                <a:solidFill>
                  <a:schemeClr val="tx1"/>
                </a:solidFill>
              </a:rPr>
              <a:t>для </a:t>
            </a:r>
            <a:r>
              <a:rPr lang="ru-RU" sz="1400" b="1" dirty="0" err="1" smtClean="0">
                <a:solidFill>
                  <a:schemeClr val="tx1"/>
                </a:solidFill>
              </a:rPr>
              <a:t>софинансирования</a:t>
            </a:r>
            <a:r>
              <a:rPr lang="ru-RU" sz="1400" b="1" dirty="0" smtClean="0">
                <a:solidFill>
                  <a:schemeClr val="tx1"/>
                </a:solidFill>
              </a:rPr>
              <a:t> расходов бюджета нижестоящего уровня </a:t>
            </a:r>
          </a:p>
          <a:p>
            <a:endParaRPr lang="ru-RU" sz="1400" b="1" dirty="0" smtClean="0">
              <a:solidFill>
                <a:schemeClr val="tx1"/>
              </a:solidFill>
            </a:endParaRPr>
          </a:p>
          <a:p>
            <a:r>
              <a:rPr lang="ru-RU" sz="1400" b="1" dirty="0" smtClean="0">
                <a:solidFill>
                  <a:schemeClr val="tx1"/>
                </a:solidFill>
              </a:rPr>
              <a:t>Например, на ремонт улиц города из областного бюджета могут выделяются дополнительные средства в виде субсидии </a:t>
            </a:r>
            <a:endParaRPr lang="ru-RU" sz="1400" dirty="0">
              <a:solidFill>
                <a:schemeClr val="tx1"/>
              </a:solidFill>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Другая 5">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B4ECFC"/>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23972</TotalTime>
  <Words>5135</Words>
  <Application>Microsoft Office PowerPoint</Application>
  <PresentationFormat>Экран (4:3)</PresentationFormat>
  <Paragraphs>1141</Paragraphs>
  <Slides>60</Slides>
  <Notes>4</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60</vt:i4>
      </vt:variant>
    </vt:vector>
  </HeadingPairs>
  <TitlesOfParts>
    <vt:vector size="62" baseType="lpstr">
      <vt:lpstr>Трек</vt:lpstr>
      <vt:lpstr>Worksheet</vt:lpstr>
      <vt:lpstr>«БЮДЖЕТ ДЛЯ ГРАЖДАН» </vt:lpstr>
      <vt:lpstr>Содержание:</vt:lpstr>
      <vt:lpstr>ВВОДНАЯ ЧАСТЬ </vt:lpstr>
      <vt:lpstr> Бюджетная система Российской Федерации </vt:lpstr>
      <vt:lpstr>Гражданин и его участие в бюджетном процессе</vt:lpstr>
      <vt:lpstr>Слайд 6</vt:lpstr>
      <vt:lpstr>Основная характеристика бюджета</vt:lpstr>
      <vt:lpstr>Слайд 8</vt:lpstr>
      <vt:lpstr>Средства вышестоящих бюджетов предоставляются в виде межбюджетных трансфертов в форме</vt:lpstr>
      <vt:lpstr>Основные показатели социально-экономического развития   города Ковров за 2018 год </vt:lpstr>
      <vt:lpstr>Слайд 11</vt:lpstr>
      <vt:lpstr>Слайд 12</vt:lpstr>
      <vt:lpstr>Слайд 13</vt:lpstr>
      <vt:lpstr>Слайд 14</vt:lpstr>
      <vt:lpstr>Слайд 15</vt:lpstr>
      <vt:lpstr>ИСПОЛНЕНИЕ ГОРОДСКОГО БЮДЖЕТА  ПО ДОХОДАМ</vt:lpstr>
      <vt:lpstr>     Структура доходов  городского  бюджета в 2016-2018  годах </vt:lpstr>
      <vt:lpstr>ДОЛЯ НАЛОГОВЫХ И НЕНАЛОГОВЫХ ДОХОДОВ  В ОБЩИХ ДОХОДАХ БЮДЖЕТА 2015-2018 гОДАХ</vt:lpstr>
      <vt:lpstr> ОБЪЕМ И СТРУКТУРА НАЛОГОВЫХ ДОХОДОВ ОТ ОБЩЕГО ОБЪЕМА  СОБСТВЕННЫХ ДОХОДОВ </vt:lpstr>
      <vt:lpstr>Динамика поступления налоговых доходов в 2017-2018 годах</vt:lpstr>
      <vt:lpstr>Структура неналоговых доходов</vt:lpstr>
      <vt:lpstr>Реализация мер по увеличению доходов бюджета города за 2018 год </vt:lpstr>
      <vt:lpstr>Реализация мер по увеличению доходов бюджета города за 2018 год </vt:lpstr>
      <vt:lpstr>Проведение работы МБУ «Город»  по снижению задолженности по плате за пользование муниципальными жилыми помещениями </vt:lpstr>
      <vt:lpstr>ИСПОЛНЕНИЕ ГОРОДСКОГО БЮДЖЕТА  ПО РАСХОДАМ</vt:lpstr>
      <vt:lpstr>Функциональная структура расходов бюджета города Коврова за 2018 год </vt:lpstr>
      <vt:lpstr>РАСХОДЫ БЮДЖЕТА г.Коврова  за 2018 год </vt:lpstr>
      <vt:lpstr>Структура расходов на образование</vt:lpstr>
      <vt:lpstr>Структура расходов на культуру</vt:lpstr>
      <vt:lpstr>Расходы по разделу «Социальная политика»</vt:lpstr>
      <vt:lpstr>Расходы на физическую культуру и спорт</vt:lpstr>
      <vt:lpstr>Расходы по разделу «Национальная экономика»</vt:lpstr>
      <vt:lpstr>Расходы на жилищно-коммунальное хозяйство</vt:lpstr>
      <vt:lpstr>Расходы по разделу «Общегосударственные вопросы»</vt:lpstr>
      <vt:lpstr>Расходы по разделу «Национальная безопасность и правоохранительная деятельность»</vt:lpstr>
      <vt:lpstr>ИСТОЧНИКИ ФИНАНСИРОВАНИЯ  ДЕФИЦИТА БЮДЖЕТА</vt:lpstr>
      <vt:lpstr>ИТОГИ  РЕАЛИЗАЦИИ  МУНИЦИПАЛЬНЫХ  ПРОГРАММ   ЗА 2018 ГОД </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vector>
  </TitlesOfParts>
  <Company>MoBIL 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БЮДЖЕТ ДЛЯ ГРАЖДАН </dc:title>
  <dc:creator>Admin</dc:creator>
  <cp:lastModifiedBy>User</cp:lastModifiedBy>
  <cp:revision>1966</cp:revision>
  <dcterms:created xsi:type="dcterms:W3CDTF">2015-03-19T13:20:04Z</dcterms:created>
  <dcterms:modified xsi:type="dcterms:W3CDTF">2019-04-02T09:17:26Z</dcterms:modified>
</cp:coreProperties>
</file>