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rawings/drawing3.xml" ContentType="application/vnd.openxmlformats-officedocument.drawingml.chartshape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6.xml" ContentType="application/vnd.openxmlformats-officedocument.drawingml.char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xls" ContentType="application/vnd.ms-exce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59" r:id="rId1"/>
  </p:sldMasterIdLst>
  <p:notesMasterIdLst>
    <p:notesMasterId r:id="rId101"/>
  </p:notesMasterIdLst>
  <p:sldIdLst>
    <p:sldId id="256" r:id="rId2"/>
    <p:sldId id="257" r:id="rId3"/>
    <p:sldId id="305" r:id="rId4"/>
    <p:sldId id="347" r:id="rId5"/>
    <p:sldId id="350" r:id="rId6"/>
    <p:sldId id="354" r:id="rId7"/>
    <p:sldId id="352" r:id="rId8"/>
    <p:sldId id="348" r:id="rId9"/>
    <p:sldId id="357" r:id="rId10"/>
    <p:sldId id="358" r:id="rId11"/>
    <p:sldId id="349" r:id="rId12"/>
    <p:sldId id="355" r:id="rId13"/>
    <p:sldId id="307" r:id="rId14"/>
    <p:sldId id="308" r:id="rId15"/>
    <p:sldId id="309" r:id="rId16"/>
    <p:sldId id="379" r:id="rId17"/>
    <p:sldId id="310" r:id="rId18"/>
    <p:sldId id="311" r:id="rId19"/>
    <p:sldId id="335" r:id="rId20"/>
    <p:sldId id="313" r:id="rId21"/>
    <p:sldId id="314" r:id="rId22"/>
    <p:sldId id="315" r:id="rId23"/>
    <p:sldId id="317" r:id="rId24"/>
    <p:sldId id="318" r:id="rId25"/>
    <p:sldId id="319" r:id="rId26"/>
    <p:sldId id="337" r:id="rId27"/>
    <p:sldId id="351" r:id="rId28"/>
    <p:sldId id="321" r:id="rId29"/>
    <p:sldId id="322" r:id="rId30"/>
    <p:sldId id="323" r:id="rId31"/>
    <p:sldId id="380" r:id="rId32"/>
    <p:sldId id="325" r:id="rId33"/>
    <p:sldId id="326" r:id="rId34"/>
    <p:sldId id="327" r:id="rId35"/>
    <p:sldId id="328" r:id="rId36"/>
    <p:sldId id="329" r:id="rId37"/>
    <p:sldId id="330" r:id="rId38"/>
    <p:sldId id="331" r:id="rId39"/>
    <p:sldId id="332" r:id="rId40"/>
    <p:sldId id="333" r:id="rId41"/>
    <p:sldId id="356" r:id="rId42"/>
    <p:sldId id="267" r:id="rId43"/>
    <p:sldId id="336" r:id="rId44"/>
    <p:sldId id="268" r:id="rId45"/>
    <p:sldId id="266" r:id="rId46"/>
    <p:sldId id="269" r:id="rId47"/>
    <p:sldId id="270" r:id="rId48"/>
    <p:sldId id="271" r:id="rId49"/>
    <p:sldId id="273" r:id="rId50"/>
    <p:sldId id="274" r:id="rId51"/>
    <p:sldId id="275" r:id="rId52"/>
    <p:sldId id="279" r:id="rId53"/>
    <p:sldId id="381" r:id="rId54"/>
    <p:sldId id="383" r:id="rId55"/>
    <p:sldId id="382" r:id="rId56"/>
    <p:sldId id="280" r:id="rId57"/>
    <p:sldId id="282" r:id="rId58"/>
    <p:sldId id="283" r:id="rId59"/>
    <p:sldId id="284" r:id="rId60"/>
    <p:sldId id="285" r:id="rId61"/>
    <p:sldId id="286" r:id="rId62"/>
    <p:sldId id="287" r:id="rId63"/>
    <p:sldId id="288" r:id="rId64"/>
    <p:sldId id="371" r:id="rId65"/>
    <p:sldId id="289" r:id="rId66"/>
    <p:sldId id="290" r:id="rId67"/>
    <p:sldId id="377" r:id="rId68"/>
    <p:sldId id="378" r:id="rId69"/>
    <p:sldId id="293" r:id="rId70"/>
    <p:sldId id="294" r:id="rId71"/>
    <p:sldId id="295" r:id="rId72"/>
    <p:sldId id="296" r:id="rId73"/>
    <p:sldId id="388" r:id="rId74"/>
    <p:sldId id="373" r:id="rId75"/>
    <p:sldId id="374" r:id="rId76"/>
    <p:sldId id="299" r:id="rId77"/>
    <p:sldId id="300" r:id="rId78"/>
    <p:sldId id="338" r:id="rId79"/>
    <p:sldId id="301" r:id="rId80"/>
    <p:sldId id="302" r:id="rId81"/>
    <p:sldId id="390" r:id="rId82"/>
    <p:sldId id="387" r:id="rId83"/>
    <p:sldId id="359" r:id="rId84"/>
    <p:sldId id="385" r:id="rId85"/>
    <p:sldId id="386" r:id="rId86"/>
    <p:sldId id="384" r:id="rId87"/>
    <p:sldId id="360" r:id="rId88"/>
    <p:sldId id="339" r:id="rId89"/>
    <p:sldId id="340" r:id="rId90"/>
    <p:sldId id="361" r:id="rId91"/>
    <p:sldId id="362" r:id="rId92"/>
    <p:sldId id="389" r:id="rId93"/>
    <p:sldId id="375" r:id="rId94"/>
    <p:sldId id="376" r:id="rId95"/>
    <p:sldId id="369" r:id="rId96"/>
    <p:sldId id="346" r:id="rId97"/>
    <p:sldId id="367" r:id="rId98"/>
    <p:sldId id="368" r:id="rId99"/>
    <p:sldId id="345" r:id="rId100"/>
  </p:sldIdLst>
  <p:sldSz cx="9144000" cy="6858000" type="screen4x3"/>
  <p:notesSz cx="6797675" cy="9926638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F6E7"/>
    <a:srgbClr val="0693EA"/>
    <a:srgbClr val="FFCCCC"/>
    <a:srgbClr val="66FFFF"/>
    <a:srgbClr val="FFFF00"/>
    <a:srgbClr val="FFFF99"/>
    <a:srgbClr val="FF9933"/>
    <a:srgbClr val="B2CFD6"/>
    <a:srgbClr val="2588CB"/>
    <a:srgbClr val="1D5AD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34615" autoAdjust="0"/>
    <p:restoredTop sz="99878" autoAdjust="0"/>
  </p:normalViewPr>
  <p:slideViewPr>
    <p:cSldViewPr>
      <p:cViewPr>
        <p:scale>
          <a:sx n="100" d="100"/>
          <a:sy n="100" d="100"/>
        </p:scale>
        <p:origin x="-2718" y="-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58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 на имущество физических лиц</c:v>
                </c:pt>
              </c:strCache>
            </c:strRef>
          </c:tx>
          <c:spPr>
            <a:solidFill>
              <a:srgbClr val="FF0000"/>
            </a:solidFill>
          </c:spPr>
          <c:cat>
            <c:strRef>
              <c:f>Лист1!$A$2:$A$5</c:f>
              <c:strCache>
                <c:ptCount val="4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31879</c:v>
                </c:pt>
                <c:pt idx="1">
                  <c:v>33471</c:v>
                </c:pt>
                <c:pt idx="2">
                  <c:v>33709</c:v>
                </c:pt>
                <c:pt idx="3">
                  <c:v>33835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Транспортный налог с физических лиц</c:v>
                </c:pt>
              </c:strCache>
            </c:strRef>
          </c:tx>
          <c:spPr>
            <a:solidFill>
              <a:srgbClr val="0693EA"/>
            </a:solidFill>
          </c:spPr>
          <c:cat>
            <c:strRef>
              <c:f>Лист1!$A$2:$A$5</c:f>
              <c:strCache>
                <c:ptCount val="4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4"/>
                <c:pt idx="0">
                  <c:v>69700</c:v>
                </c:pt>
                <c:pt idx="1">
                  <c:v>71271</c:v>
                </c:pt>
                <c:pt idx="2">
                  <c:v>72470</c:v>
                </c:pt>
                <c:pt idx="3">
                  <c:v>73569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Земельный налог</c:v>
                </c:pt>
              </c:strCache>
            </c:strRef>
          </c:tx>
          <c:spPr>
            <a:solidFill>
              <a:schemeClr val="bg1"/>
            </a:solidFill>
          </c:spPr>
          <c:cat>
            <c:strRef>
              <c:f>Лист1!$A$2:$A$5</c:f>
              <c:strCache>
                <c:ptCount val="4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</c:strCache>
            </c:strRef>
          </c:cat>
          <c:val>
            <c:numRef>
              <c:f>Лист1!$D$2:$D$5</c:f>
              <c:numCache>
                <c:formatCode>#,##0</c:formatCode>
                <c:ptCount val="4"/>
                <c:pt idx="0">
                  <c:v>148196</c:v>
                </c:pt>
                <c:pt idx="1">
                  <c:v>137883</c:v>
                </c:pt>
                <c:pt idx="2">
                  <c:v>138832</c:v>
                </c:pt>
                <c:pt idx="3">
                  <c:v>139643</c:v>
                </c:pt>
              </c:numCache>
            </c:numRef>
          </c:val>
        </c:ser>
        <c:dLbls>
          <c:showVal val="1"/>
        </c:dLbls>
        <c:shape val="cylinder"/>
        <c:axId val="91867008"/>
        <c:axId val="91868544"/>
        <c:axId val="0"/>
      </c:bar3DChart>
      <c:catAx>
        <c:axId val="91867008"/>
        <c:scaling>
          <c:orientation val="minMax"/>
        </c:scaling>
        <c:axPos val="b"/>
        <c:tickLblPos val="nextTo"/>
        <c:crossAx val="91868544"/>
        <c:crosses val="autoZero"/>
        <c:auto val="1"/>
        <c:lblAlgn val="ctr"/>
        <c:lblOffset val="100"/>
      </c:catAx>
      <c:valAx>
        <c:axId val="91868544"/>
        <c:scaling>
          <c:orientation val="minMax"/>
        </c:scaling>
        <c:delete val="1"/>
        <c:axPos val="l"/>
        <c:numFmt formatCode="#,##0" sourceLinked="1"/>
        <c:tickLblPos val="none"/>
        <c:crossAx val="918670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312890355178147"/>
          <c:y val="0.11668356296006779"/>
          <c:w val="0.29766922032817611"/>
          <c:h val="0.74853551885870662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perspective val="30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4.3624234470691524E-4"/>
          <c:y val="2.5915345703984564E-2"/>
          <c:w val="0.77195745844269825"/>
          <c:h val="0.86888519370971362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 от других бюджетов бюджетной системы РФ</c:v>
                </c:pt>
              </c:strCache>
            </c:strRef>
          </c:tx>
          <c:spPr>
            <a:solidFill>
              <a:srgbClr val="0693EA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dLbls>
            <c:dLbl>
              <c:idx val="0"/>
              <c:layout>
                <c:manualLayout>
                  <c:x val="9.7222222222222727E-3"/>
                  <c:y val="0.25589046186773434"/>
                </c:manualLayout>
              </c:layout>
              <c:showVal val="1"/>
            </c:dLbl>
            <c:dLbl>
              <c:idx val="1"/>
              <c:layout>
                <c:manualLayout>
                  <c:x val="4.1666666666666683E-3"/>
                  <c:y val="0.20376462704282344"/>
                </c:manualLayout>
              </c:layout>
              <c:showVal val="1"/>
            </c:dLbl>
            <c:dLbl>
              <c:idx val="2"/>
              <c:layout>
                <c:manualLayout>
                  <c:x val="-1.3888888888889007E-3"/>
                  <c:y val="0.229827544455278"/>
                </c:manualLayout>
              </c:layout>
              <c:showVal val="1"/>
            </c:dLbl>
            <c:dLbl>
              <c:idx val="3"/>
              <c:layout>
                <c:manualLayout>
                  <c:x val="5.5555555555555558E-3"/>
                  <c:y val="0.2203501199416576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3548083</c:v>
                </c:pt>
                <c:pt idx="1">
                  <c:v>1949093.2</c:v>
                </c:pt>
                <c:pt idx="2">
                  <c:v>2093248.1</c:v>
                </c:pt>
                <c:pt idx="3">
                  <c:v>1866612</c:v>
                </c:pt>
              </c:numCache>
            </c:numRef>
          </c:val>
        </c:ser>
        <c:shape val="box"/>
        <c:axId val="106685568"/>
        <c:axId val="106687104"/>
        <c:axId val="106643456"/>
      </c:bar3DChart>
      <c:catAx>
        <c:axId val="106685568"/>
        <c:scaling>
          <c:orientation val="minMax"/>
        </c:scaling>
        <c:axPos val="b"/>
        <c:tickLblPos val="nextTo"/>
        <c:txPr>
          <a:bodyPr/>
          <a:lstStyle/>
          <a:p>
            <a:pPr>
              <a:defRPr sz="2400" b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6687104"/>
        <c:crosses val="autoZero"/>
        <c:auto val="1"/>
        <c:lblAlgn val="ctr"/>
        <c:lblOffset val="100"/>
      </c:catAx>
      <c:valAx>
        <c:axId val="106687104"/>
        <c:scaling>
          <c:orientation val="minMax"/>
        </c:scaling>
        <c:delete val="1"/>
        <c:axPos val="l"/>
        <c:majorGridlines/>
        <c:numFmt formatCode="#,##0" sourceLinked="0"/>
        <c:tickLblPos val="none"/>
        <c:crossAx val="106685568"/>
        <c:crosses val="autoZero"/>
        <c:crossBetween val="between"/>
      </c:valAx>
      <c:serAx>
        <c:axId val="106643456"/>
        <c:scaling>
          <c:orientation val="minMax"/>
        </c:scaling>
        <c:delete val="1"/>
        <c:axPos val="b"/>
        <c:tickLblPos val="none"/>
        <c:crossAx val="106687104"/>
        <c:crosses val="autoZero"/>
      </c:serAx>
    </c:plotArea>
    <c:legend>
      <c:legendPos val="r"/>
      <c:layout>
        <c:manualLayout>
          <c:xMode val="edge"/>
          <c:yMode val="edge"/>
          <c:x val="0.72610761154858228"/>
          <c:y val="0.18322977937624726"/>
          <c:w val="0.24889238845145156"/>
          <c:h val="0.47829822672145555"/>
        </c:manualLayout>
      </c:layout>
      <c:txPr>
        <a:bodyPr/>
        <a:lstStyle/>
        <a:p>
          <a:pPr>
            <a:defRPr sz="2000" b="1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rgbClr val="FFFF00"/>
            </a:solidFill>
          </c:spPr>
          <c:dLbls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386540</c:v>
                </c:pt>
                <c:pt idx="1">
                  <c:v>179518</c:v>
                </c:pt>
                <c:pt idx="2">
                  <c:v>77825</c:v>
                </c:pt>
                <c:pt idx="3">
                  <c:v>70043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rgbClr val="FFC000"/>
            </a:solidFill>
          </c:spPr>
          <c:dLbls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4"/>
                <c:pt idx="0">
                  <c:v>1888119</c:v>
                </c:pt>
                <c:pt idx="1">
                  <c:v>479687</c:v>
                </c:pt>
                <c:pt idx="2">
                  <c:v>729521</c:v>
                </c:pt>
                <c:pt idx="3">
                  <c:v>498439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c:spPr>
          <c:dLbls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</c:strCache>
            </c:strRef>
          </c:cat>
          <c:val>
            <c:numRef>
              <c:f>Лист1!$D$2:$D$5</c:f>
              <c:numCache>
                <c:formatCode>#,##0</c:formatCode>
                <c:ptCount val="4"/>
                <c:pt idx="0">
                  <c:v>1171032</c:v>
                </c:pt>
                <c:pt idx="1">
                  <c:v>1235828</c:v>
                </c:pt>
                <c:pt idx="2">
                  <c:v>1231843</c:v>
                </c:pt>
                <c:pt idx="3">
                  <c:v>1244071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99FF66"/>
            </a:solidFill>
          </c:spPr>
          <c:dLbls>
            <c:txPr>
              <a:bodyPr/>
              <a:lstStyle/>
              <a:p>
                <a:pPr>
                  <a:defRPr b="1">
                    <a:solidFill>
                      <a:srgbClr val="000022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</c:strCache>
            </c:strRef>
          </c:cat>
          <c:val>
            <c:numRef>
              <c:f>Лист1!$E$2:$E$5</c:f>
              <c:numCache>
                <c:formatCode>#,##0</c:formatCode>
                <c:ptCount val="4"/>
                <c:pt idx="0">
                  <c:v>102392</c:v>
                </c:pt>
                <c:pt idx="1">
                  <c:v>54060</c:v>
                </c:pt>
                <c:pt idx="2">
                  <c:v>54060</c:v>
                </c:pt>
                <c:pt idx="3">
                  <c:v>54060</c:v>
                </c:pt>
              </c:numCache>
            </c:numRef>
          </c:val>
        </c:ser>
        <c:dLbls>
          <c:showVal val="1"/>
        </c:dLbls>
        <c:shape val="box"/>
        <c:axId val="132658304"/>
        <c:axId val="132659840"/>
        <c:axId val="0"/>
      </c:bar3DChart>
      <c:catAx>
        <c:axId val="132658304"/>
        <c:scaling>
          <c:orientation val="minMax"/>
        </c:scaling>
        <c:axPos val="b"/>
        <c:tickLblPos val="nextTo"/>
        <c:txPr>
          <a:bodyPr/>
          <a:lstStyle/>
          <a:p>
            <a:pPr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2659840"/>
        <c:crosses val="autoZero"/>
        <c:auto val="1"/>
        <c:lblAlgn val="ctr"/>
        <c:lblOffset val="100"/>
      </c:catAx>
      <c:valAx>
        <c:axId val="132659840"/>
        <c:scaling>
          <c:orientation val="minMax"/>
        </c:scaling>
        <c:axPos val="l"/>
        <c:numFmt formatCode="#,##0" sourceLinked="1"/>
        <c:tickLblPos val="none"/>
        <c:crossAx val="1326583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369400076155766"/>
          <c:y val="0.10944008504382313"/>
          <c:w val="0.26630599923845505"/>
          <c:h val="0.71988062970172251"/>
        </c:manualLayout>
      </c:layout>
      <c:txPr>
        <a:bodyPr/>
        <a:lstStyle/>
        <a:p>
          <a:pPr>
            <a:defRPr>
              <a:solidFill>
                <a:schemeClr val="tx1"/>
              </a:solidFill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dirty="0" smtClean="0">
                <a:solidFill>
                  <a:schemeClr val="tx1"/>
                </a:solidFill>
              </a:rPr>
              <a:t>2023</a:t>
            </a:r>
            <a:r>
              <a:rPr lang="ru-RU" baseline="0" dirty="0" smtClean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год</a:t>
            </a:r>
            <a:endParaRPr lang="ru-RU" dirty="0">
              <a:solidFill>
                <a:schemeClr val="tx1"/>
              </a:solidFill>
            </a:endParaRPr>
          </a:p>
        </c:rich>
      </c:tx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dPt>
            <c:idx val="0"/>
            <c:spPr>
              <a:solidFill>
                <a:srgbClr val="00B0F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Lbls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bestFit"/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безвозмездные поступления</c:v>
                </c:pt>
                <c:pt idx="1">
                  <c:v>собственные доходы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0.59</c:v>
                </c:pt>
                <c:pt idx="1">
                  <c:v>0.41000000000000031</c:v>
                </c:pt>
              </c:numCache>
            </c:numRef>
          </c:val>
        </c:ser>
        <c:dLbls>
          <c:showVal val="1"/>
        </c:dLbls>
      </c:pie3DChart>
    </c:plotArea>
    <c:legend>
      <c:legendPos val="r"/>
      <c:txPr>
        <a:bodyPr/>
        <a:lstStyle/>
        <a:p>
          <a:pPr>
            <a:defRPr sz="1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dirty="0" smtClean="0">
                <a:solidFill>
                  <a:schemeClr val="tx1"/>
                </a:solidFill>
              </a:rPr>
              <a:t>2024 </a:t>
            </a:r>
            <a:r>
              <a:rPr lang="ru-RU" dirty="0">
                <a:solidFill>
                  <a:schemeClr val="tx1"/>
                </a:solidFill>
              </a:rPr>
              <a:t>год</a:t>
            </a:r>
          </a:p>
        </c:rich>
      </c:tx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dPt>
            <c:idx val="0"/>
            <c:spPr>
              <a:solidFill>
                <a:srgbClr val="00B0F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Lbls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bestFit"/>
            <c:showVal val="1"/>
            <c:showLeaderLines val="1"/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0%</c:formatCode>
                <c:ptCount val="2"/>
                <c:pt idx="0">
                  <c:v>0.59</c:v>
                </c:pt>
                <c:pt idx="1">
                  <c:v>0.41000000000000031</c:v>
                </c:pt>
              </c:numCache>
            </c:numRef>
          </c:val>
        </c:ser>
        <c:dLbls>
          <c:showVal val="1"/>
        </c:dLbls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dirty="0" smtClean="0">
                <a:solidFill>
                  <a:schemeClr val="tx1"/>
                </a:solidFill>
              </a:rPr>
              <a:t>2025 </a:t>
            </a:r>
            <a:r>
              <a:rPr lang="ru-RU" dirty="0">
                <a:solidFill>
                  <a:schemeClr val="tx1"/>
                </a:solidFill>
              </a:rPr>
              <a:t>год</a:t>
            </a:r>
          </a:p>
        </c:rich>
      </c:tx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dPt>
            <c:idx val="0"/>
            <c:spPr>
              <a:solidFill>
                <a:srgbClr val="00B0F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Lbls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bestFit"/>
            <c:showVal val="1"/>
            <c:showLeaderLines val="1"/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0%</c:formatCode>
                <c:ptCount val="2"/>
                <c:pt idx="0">
                  <c:v>0.54</c:v>
                </c:pt>
                <c:pt idx="1">
                  <c:v>0.46</c:v>
                </c:pt>
              </c:numCache>
            </c:numRef>
          </c:val>
        </c:ser>
        <c:dLbls>
          <c:showVal val="1"/>
        </c:dLbls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7092E8-6279-49FD-94CD-4D259BF7FC1F}" type="doc">
      <dgm:prSet loTypeId="urn:microsoft.com/office/officeart/2005/8/layout/list1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00759F8-92EE-4B97-9163-9220F092E0EE}">
      <dgm:prSet phldrT="[Текст]" custT="1"/>
      <dgm:spPr>
        <a:solidFill>
          <a:srgbClr val="66FFFF"/>
        </a:solidFill>
      </dgm:spPr>
      <dgm:t>
        <a:bodyPr/>
        <a:lstStyle/>
        <a:p>
          <a:r>
            <a:rPr lang="ru-RU" sz="4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Земельный налог</a:t>
          </a:r>
          <a:endParaRPr lang="ru-RU" sz="4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F198ACE-39B9-4AE1-8D56-63C11AF2F863}" type="parTrans" cxnId="{5816C76E-79AF-4906-BE11-B6E9912A76A3}">
      <dgm:prSet/>
      <dgm:spPr/>
      <dgm:t>
        <a:bodyPr/>
        <a:lstStyle/>
        <a:p>
          <a:endParaRPr lang="ru-RU"/>
        </a:p>
      </dgm:t>
    </dgm:pt>
    <dgm:pt modelId="{14DFA620-BDEC-454D-B572-6667D81459E4}" type="sibTrans" cxnId="{5816C76E-79AF-4906-BE11-B6E9912A76A3}">
      <dgm:prSet/>
      <dgm:spPr/>
      <dgm:t>
        <a:bodyPr/>
        <a:lstStyle/>
        <a:p>
          <a:endParaRPr lang="ru-RU"/>
        </a:p>
      </dgm:t>
    </dgm:pt>
    <dgm:pt modelId="{03446E93-643A-4CC8-8B54-082481BB0FA2}">
      <dgm:prSet phldrT="[Текст]" custT="1"/>
      <dgm:spPr>
        <a:solidFill>
          <a:srgbClr val="66FFFF"/>
        </a:solidFill>
      </dgm:spPr>
      <dgm:t>
        <a:bodyPr/>
        <a:lstStyle/>
        <a:p>
          <a:r>
            <a:rPr lang="ru-RU" sz="4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Налог на имущество физических лиц</a:t>
          </a:r>
          <a:endParaRPr lang="ru-RU" sz="4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239FA31-E09B-41C1-82BE-317C1932767D}" type="parTrans" cxnId="{F8E0F0B4-137E-4A99-B7C2-E3D3CD667730}">
      <dgm:prSet/>
      <dgm:spPr/>
      <dgm:t>
        <a:bodyPr/>
        <a:lstStyle/>
        <a:p>
          <a:endParaRPr lang="ru-RU"/>
        </a:p>
      </dgm:t>
    </dgm:pt>
    <dgm:pt modelId="{94678555-91F6-4683-BC46-A148F370F290}" type="sibTrans" cxnId="{F8E0F0B4-137E-4A99-B7C2-E3D3CD667730}">
      <dgm:prSet/>
      <dgm:spPr/>
      <dgm:t>
        <a:bodyPr/>
        <a:lstStyle/>
        <a:p>
          <a:endParaRPr lang="ru-RU"/>
        </a:p>
      </dgm:t>
    </dgm:pt>
    <dgm:pt modelId="{EB598F18-D816-47B8-A122-EBC8E9B87EBA}" type="pres">
      <dgm:prSet presAssocID="{DB7092E8-6279-49FD-94CD-4D259BF7FC1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D4124C9-6F3F-4691-901E-7EC6A3E9C308}" type="pres">
      <dgm:prSet presAssocID="{600759F8-92EE-4B97-9163-9220F092E0EE}" presName="parentLin" presStyleCnt="0"/>
      <dgm:spPr/>
    </dgm:pt>
    <dgm:pt modelId="{7EECF4AB-92EF-49EA-BA30-F7C6B944726C}" type="pres">
      <dgm:prSet presAssocID="{600759F8-92EE-4B97-9163-9220F092E0EE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F5EC6CBB-C50C-4606-BF26-6FD6767D761B}" type="pres">
      <dgm:prSet presAssocID="{600759F8-92EE-4B97-9163-9220F092E0EE}" presName="parentText" presStyleLbl="node1" presStyleIdx="0" presStyleCnt="2" custScaleY="61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3FC52E-A68A-434F-B737-2D633C44C9BD}" type="pres">
      <dgm:prSet presAssocID="{600759F8-92EE-4B97-9163-9220F092E0EE}" presName="negativeSpace" presStyleCnt="0"/>
      <dgm:spPr/>
    </dgm:pt>
    <dgm:pt modelId="{C0EDAD15-53F5-4EC7-A658-04FFA7A2F29C}" type="pres">
      <dgm:prSet presAssocID="{600759F8-92EE-4B97-9163-9220F092E0EE}" presName="childText" presStyleLbl="conFgAcc1" presStyleIdx="0" presStyleCnt="2">
        <dgm:presLayoutVars>
          <dgm:bulletEnabled val="1"/>
        </dgm:presLayoutVars>
      </dgm:prSet>
      <dgm:spPr>
        <a:solidFill>
          <a:srgbClr val="FFCCCC">
            <a:alpha val="90000"/>
          </a:srgbClr>
        </a:solidFill>
      </dgm:spPr>
      <dgm:t>
        <a:bodyPr/>
        <a:lstStyle/>
        <a:p>
          <a:endParaRPr lang="ru-RU"/>
        </a:p>
      </dgm:t>
    </dgm:pt>
    <dgm:pt modelId="{68DAB97F-12D1-490A-8093-05249F77DD3C}" type="pres">
      <dgm:prSet presAssocID="{14DFA620-BDEC-454D-B572-6667D81459E4}" presName="spaceBetweenRectangles" presStyleCnt="0"/>
      <dgm:spPr/>
    </dgm:pt>
    <dgm:pt modelId="{3E6ED9D0-8244-4D3D-BE6B-3A15EABC86F2}" type="pres">
      <dgm:prSet presAssocID="{03446E93-643A-4CC8-8B54-082481BB0FA2}" presName="parentLin" presStyleCnt="0"/>
      <dgm:spPr/>
    </dgm:pt>
    <dgm:pt modelId="{E8114828-E581-4A0D-B5ED-EF0EF9120419}" type="pres">
      <dgm:prSet presAssocID="{03446E93-643A-4CC8-8B54-082481BB0FA2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213A31D6-3C0B-4150-BC42-C77EBEC6C249}" type="pres">
      <dgm:prSet presAssocID="{03446E93-643A-4CC8-8B54-082481BB0FA2}" presName="parentText" presStyleLbl="node1" presStyleIdx="1" presStyleCnt="2" custScaleY="66796" custLinFactNeighborX="11876" custLinFactNeighborY="-637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4E585D-929E-4BB8-860E-514C8BBBB03E}" type="pres">
      <dgm:prSet presAssocID="{03446E93-643A-4CC8-8B54-082481BB0FA2}" presName="negativeSpace" presStyleCnt="0"/>
      <dgm:spPr/>
    </dgm:pt>
    <dgm:pt modelId="{C969A990-1083-4C26-8F2D-05FAC5634D35}" type="pres">
      <dgm:prSet presAssocID="{03446E93-643A-4CC8-8B54-082481BB0FA2}" presName="childText" presStyleLbl="conFgAcc1" presStyleIdx="1" presStyleCnt="2">
        <dgm:presLayoutVars>
          <dgm:bulletEnabled val="1"/>
        </dgm:presLayoutVars>
      </dgm:prSet>
      <dgm:spPr>
        <a:solidFill>
          <a:srgbClr val="FFCCCC">
            <a:alpha val="90000"/>
          </a:srgbClr>
        </a:solidFill>
      </dgm:spPr>
      <dgm:t>
        <a:bodyPr/>
        <a:lstStyle/>
        <a:p>
          <a:endParaRPr lang="ru-RU"/>
        </a:p>
      </dgm:t>
    </dgm:pt>
  </dgm:ptLst>
  <dgm:cxnLst>
    <dgm:cxn modelId="{0DFC759F-F216-4052-A3BC-B11809700C53}" type="presOf" srcId="{DB7092E8-6279-49FD-94CD-4D259BF7FC1F}" destId="{EB598F18-D816-47B8-A122-EBC8E9B87EBA}" srcOrd="0" destOrd="0" presId="urn:microsoft.com/office/officeart/2005/8/layout/list1"/>
    <dgm:cxn modelId="{EF19FC5E-D985-4B49-A6FC-08F16F82A959}" type="presOf" srcId="{03446E93-643A-4CC8-8B54-082481BB0FA2}" destId="{E8114828-E581-4A0D-B5ED-EF0EF9120419}" srcOrd="0" destOrd="0" presId="urn:microsoft.com/office/officeart/2005/8/layout/list1"/>
    <dgm:cxn modelId="{B73DC755-7543-4691-AF28-F16F65ADE231}" type="presOf" srcId="{600759F8-92EE-4B97-9163-9220F092E0EE}" destId="{F5EC6CBB-C50C-4606-BF26-6FD6767D761B}" srcOrd="1" destOrd="0" presId="urn:microsoft.com/office/officeart/2005/8/layout/list1"/>
    <dgm:cxn modelId="{9551C68C-EAC9-40FF-A7A1-BF767C8DEEE4}" type="presOf" srcId="{03446E93-643A-4CC8-8B54-082481BB0FA2}" destId="{213A31D6-3C0B-4150-BC42-C77EBEC6C249}" srcOrd="1" destOrd="0" presId="urn:microsoft.com/office/officeart/2005/8/layout/list1"/>
    <dgm:cxn modelId="{69C47369-8A00-43BF-8229-B7669A427ED9}" type="presOf" srcId="{600759F8-92EE-4B97-9163-9220F092E0EE}" destId="{7EECF4AB-92EF-49EA-BA30-F7C6B944726C}" srcOrd="0" destOrd="0" presId="urn:microsoft.com/office/officeart/2005/8/layout/list1"/>
    <dgm:cxn modelId="{5816C76E-79AF-4906-BE11-B6E9912A76A3}" srcId="{DB7092E8-6279-49FD-94CD-4D259BF7FC1F}" destId="{600759F8-92EE-4B97-9163-9220F092E0EE}" srcOrd="0" destOrd="0" parTransId="{8F198ACE-39B9-4AE1-8D56-63C11AF2F863}" sibTransId="{14DFA620-BDEC-454D-B572-6667D81459E4}"/>
    <dgm:cxn modelId="{F8E0F0B4-137E-4A99-B7C2-E3D3CD667730}" srcId="{DB7092E8-6279-49FD-94CD-4D259BF7FC1F}" destId="{03446E93-643A-4CC8-8B54-082481BB0FA2}" srcOrd="1" destOrd="0" parTransId="{3239FA31-E09B-41C1-82BE-317C1932767D}" sibTransId="{94678555-91F6-4683-BC46-A148F370F290}"/>
    <dgm:cxn modelId="{5F3D862E-A394-4E48-ACC7-381D76CFDE9B}" type="presParOf" srcId="{EB598F18-D816-47B8-A122-EBC8E9B87EBA}" destId="{DD4124C9-6F3F-4691-901E-7EC6A3E9C308}" srcOrd="0" destOrd="0" presId="urn:microsoft.com/office/officeart/2005/8/layout/list1"/>
    <dgm:cxn modelId="{9B10E224-43B8-4A3F-BC3F-89FF9077065A}" type="presParOf" srcId="{DD4124C9-6F3F-4691-901E-7EC6A3E9C308}" destId="{7EECF4AB-92EF-49EA-BA30-F7C6B944726C}" srcOrd="0" destOrd="0" presId="urn:microsoft.com/office/officeart/2005/8/layout/list1"/>
    <dgm:cxn modelId="{FF8E6855-D270-41AB-89D3-22DB6D3F8FB7}" type="presParOf" srcId="{DD4124C9-6F3F-4691-901E-7EC6A3E9C308}" destId="{F5EC6CBB-C50C-4606-BF26-6FD6767D761B}" srcOrd="1" destOrd="0" presId="urn:microsoft.com/office/officeart/2005/8/layout/list1"/>
    <dgm:cxn modelId="{17EABFB3-B7A7-40F3-A190-B8BFBD51EBC6}" type="presParOf" srcId="{EB598F18-D816-47B8-A122-EBC8E9B87EBA}" destId="{C43FC52E-A68A-434F-B737-2D633C44C9BD}" srcOrd="1" destOrd="0" presId="urn:microsoft.com/office/officeart/2005/8/layout/list1"/>
    <dgm:cxn modelId="{94B7750A-8B09-4DF4-B2BE-3BBD9FE2F5B2}" type="presParOf" srcId="{EB598F18-D816-47B8-A122-EBC8E9B87EBA}" destId="{C0EDAD15-53F5-4EC7-A658-04FFA7A2F29C}" srcOrd="2" destOrd="0" presId="urn:microsoft.com/office/officeart/2005/8/layout/list1"/>
    <dgm:cxn modelId="{31C34007-D91D-466F-9452-A8412DA3E218}" type="presParOf" srcId="{EB598F18-D816-47B8-A122-EBC8E9B87EBA}" destId="{68DAB97F-12D1-490A-8093-05249F77DD3C}" srcOrd="3" destOrd="0" presId="urn:microsoft.com/office/officeart/2005/8/layout/list1"/>
    <dgm:cxn modelId="{5D441ECC-78AB-4533-A16C-94148231CE7F}" type="presParOf" srcId="{EB598F18-D816-47B8-A122-EBC8E9B87EBA}" destId="{3E6ED9D0-8244-4D3D-BE6B-3A15EABC86F2}" srcOrd="4" destOrd="0" presId="urn:microsoft.com/office/officeart/2005/8/layout/list1"/>
    <dgm:cxn modelId="{C9B2E137-A928-4E36-802D-9B00BA794E37}" type="presParOf" srcId="{3E6ED9D0-8244-4D3D-BE6B-3A15EABC86F2}" destId="{E8114828-E581-4A0D-B5ED-EF0EF9120419}" srcOrd="0" destOrd="0" presId="urn:microsoft.com/office/officeart/2005/8/layout/list1"/>
    <dgm:cxn modelId="{EDBB957E-BB48-4226-BFA5-BB216728D81C}" type="presParOf" srcId="{3E6ED9D0-8244-4D3D-BE6B-3A15EABC86F2}" destId="{213A31D6-3C0B-4150-BC42-C77EBEC6C249}" srcOrd="1" destOrd="0" presId="urn:microsoft.com/office/officeart/2005/8/layout/list1"/>
    <dgm:cxn modelId="{2EF897D8-FF0E-4B55-9664-B67B992299A9}" type="presParOf" srcId="{EB598F18-D816-47B8-A122-EBC8E9B87EBA}" destId="{9F4E585D-929E-4BB8-860E-514C8BBBB03E}" srcOrd="5" destOrd="0" presId="urn:microsoft.com/office/officeart/2005/8/layout/list1"/>
    <dgm:cxn modelId="{15C58324-D27C-4817-A8BB-9C4D8C7DFA29}" type="presParOf" srcId="{EB598F18-D816-47B8-A122-EBC8E9B87EBA}" destId="{C969A990-1083-4C26-8F2D-05FAC5634D35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image" Target="../media/image30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image" Target="../media/image3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0.36522</cdr:x>
      <cdr:y>0</cdr:y>
    </cdr:from>
    <cdr:to>
      <cdr:x>0.52781</cdr:x>
      <cdr:y>0.2008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024336" y="0"/>
          <a:ext cx="1346448" cy="9864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dirty="0" smtClean="0">
              <a:latin typeface="Arial" pitchFamily="34" charset="0"/>
              <a:cs typeface="Arial" pitchFamily="34" charset="0"/>
            </a:rPr>
            <a:t>245 011</a:t>
          </a:r>
          <a:endParaRPr lang="ru-RU" sz="1800" dirty="0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0.52174</cdr:x>
      <cdr:y>0</cdr:y>
    </cdr:from>
    <cdr:to>
      <cdr:x>0.68434</cdr:x>
      <cdr:y>0.18614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320480" y="0"/>
          <a:ext cx="1346448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dirty="0" smtClean="0">
              <a:latin typeface="Arial" pitchFamily="34" charset="0"/>
              <a:cs typeface="Arial" pitchFamily="34" charset="0"/>
            </a:rPr>
            <a:t>247 047</a:t>
          </a:r>
          <a:endParaRPr lang="ru-RU" sz="1800" dirty="0">
            <a:latin typeface="Arial" pitchFamily="34" charset="0"/>
            <a:cs typeface="Arial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0.25781</cdr:x>
      <cdr:y>0.05634</cdr:y>
    </cdr:from>
    <cdr:to>
      <cdr:x>0.35781</cdr:x>
      <cdr:y>0.23662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57422" y="28575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0.32675</cdr:x>
      <cdr:y>0.19617</cdr:y>
    </cdr:from>
    <cdr:to>
      <cdr:x>0.42675</cdr:x>
      <cdr:y>0.37645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987824" y="99500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0.14237</cdr:x>
      <cdr:y>0.11461</cdr:y>
    </cdr:from>
    <cdr:to>
      <cdr:x>0.35918</cdr:x>
      <cdr:y>0.25754</cdr:y>
    </cdr:to>
    <cdr:sp macro="" textlink="">
      <cdr:nvSpPr>
        <cdr:cNvPr id="4" name="Выгнутая вверх стрелка 3"/>
        <cdr:cNvSpPr/>
      </cdr:nvSpPr>
      <cdr:spPr>
        <a:xfrm xmlns:a="http://schemas.openxmlformats.org/drawingml/2006/main" rot="1017559">
          <a:off x="1301844" y="614315"/>
          <a:ext cx="1982462" cy="766105"/>
        </a:xfrm>
        <a:prstGeom xmlns:a="http://schemas.openxmlformats.org/drawingml/2006/main" prst="curvedDownArrow">
          <a:avLst>
            <a:gd name="adj1" fmla="val 12639"/>
            <a:gd name="adj2" fmla="val 53794"/>
            <a:gd name="adj3" fmla="val 25000"/>
          </a:avLst>
        </a:prstGeom>
        <a:solidFill xmlns:a="http://schemas.openxmlformats.org/drawingml/2006/main">
          <a:schemeClr val="bg2">
            <a:lumMod val="75000"/>
          </a:scheme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0.16592</cdr:x>
      <cdr:y>0.14794</cdr:y>
    </cdr:from>
    <cdr:to>
      <cdr:x>0.3035</cdr:x>
      <cdr:y>0.25111</cdr:y>
    </cdr:to>
    <cdr:sp macro="" textlink="">
      <cdr:nvSpPr>
        <cdr:cNvPr id="5" name="TextBox 4"/>
        <cdr:cNvSpPr txBox="1"/>
      </cdr:nvSpPr>
      <cdr:spPr>
        <a:xfrm xmlns:a="http://schemas.openxmlformats.org/drawingml/2006/main" rot="1684395">
          <a:off x="1517208" y="792951"/>
          <a:ext cx="1258023" cy="5530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-1 598 989,8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0.12459</cdr:x>
      <cdr:y>0.083</cdr:y>
    </cdr:from>
    <cdr:to>
      <cdr:x>0.53516</cdr:x>
      <cdr:y>0.31529</cdr:y>
    </cdr:to>
    <cdr:sp macro="" textlink="">
      <cdr:nvSpPr>
        <cdr:cNvPr id="7" name="Выгнутая вверх стрелка 6"/>
        <cdr:cNvSpPr/>
      </cdr:nvSpPr>
      <cdr:spPr>
        <a:xfrm xmlns:a="http://schemas.openxmlformats.org/drawingml/2006/main" rot="859076">
          <a:off x="1139259" y="444881"/>
          <a:ext cx="3754252" cy="1245099"/>
        </a:xfrm>
        <a:prstGeom xmlns:a="http://schemas.openxmlformats.org/drawingml/2006/main" prst="curvedDownArrow">
          <a:avLst>
            <a:gd name="adj1" fmla="val 25322"/>
            <a:gd name="adj2" fmla="val 69053"/>
            <a:gd name="adj3" fmla="val 32680"/>
          </a:avLst>
        </a:prstGeom>
        <a:solidFill xmlns:a="http://schemas.openxmlformats.org/drawingml/2006/main">
          <a:schemeClr val="bg2">
            <a:lumMod val="75000"/>
          </a:scheme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0.30373</cdr:x>
      <cdr:y>0.17484</cdr:y>
    </cdr:from>
    <cdr:to>
      <cdr:x>0.49815</cdr:x>
      <cdr:y>0.27171</cdr:y>
    </cdr:to>
    <cdr:sp macro="" textlink="">
      <cdr:nvSpPr>
        <cdr:cNvPr id="8" name="TextBox 7"/>
        <cdr:cNvSpPr txBox="1"/>
      </cdr:nvSpPr>
      <cdr:spPr>
        <a:xfrm xmlns:a="http://schemas.openxmlformats.org/drawingml/2006/main" rot="1995128">
          <a:off x="2777299" y="937145"/>
          <a:ext cx="1777743" cy="5192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+144 154,9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0.11353</cdr:x>
      <cdr:y>0.00676</cdr:y>
    </cdr:from>
    <cdr:to>
      <cdr:x>0.72155</cdr:x>
      <cdr:y>0.34591</cdr:y>
    </cdr:to>
    <cdr:sp macro="" textlink="">
      <cdr:nvSpPr>
        <cdr:cNvPr id="9" name="Выгнутая вверх стрелка 8"/>
        <cdr:cNvSpPr/>
      </cdr:nvSpPr>
      <cdr:spPr>
        <a:xfrm xmlns:a="http://schemas.openxmlformats.org/drawingml/2006/main" rot="480145">
          <a:off x="1038155" y="36214"/>
          <a:ext cx="5559661" cy="1817891"/>
        </a:xfrm>
        <a:prstGeom xmlns:a="http://schemas.openxmlformats.org/drawingml/2006/main" prst="curvedDownArrow">
          <a:avLst>
            <a:gd name="adj1" fmla="val 23607"/>
            <a:gd name="adj2" fmla="val 49109"/>
            <a:gd name="adj3" fmla="val 26110"/>
          </a:avLst>
        </a:prstGeom>
        <a:solidFill xmlns:a="http://schemas.openxmlformats.org/drawingml/2006/main">
          <a:schemeClr val="bg2">
            <a:lumMod val="75000"/>
          </a:scheme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0.44712</cdr:x>
      <cdr:y>0.10916</cdr:y>
    </cdr:from>
    <cdr:to>
      <cdr:x>0.65808</cdr:x>
      <cdr:y>0.17528</cdr:y>
    </cdr:to>
    <cdr:sp macro="" textlink="">
      <cdr:nvSpPr>
        <cdr:cNvPr id="10" name="TextBox 9"/>
        <cdr:cNvSpPr txBox="1"/>
      </cdr:nvSpPr>
      <cdr:spPr>
        <a:xfrm xmlns:a="http://schemas.openxmlformats.org/drawingml/2006/main" rot="1603793">
          <a:off x="4088502" y="585130"/>
          <a:ext cx="1929001" cy="3544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-226 636,1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0.05128</cdr:x>
      <cdr:y>0.04762</cdr:y>
    </cdr:from>
    <cdr:to>
      <cdr:x>0.17949</cdr:x>
      <cdr:y>0.12698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32048" y="243460"/>
          <a:ext cx="1080144" cy="4057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3 548 083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0.18803</cdr:x>
      <cdr:y>0.35211</cdr:y>
    </cdr:from>
    <cdr:to>
      <cdr:x>0.35897</cdr:x>
      <cdr:y>0.43662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584141" y="1800200"/>
          <a:ext cx="1440158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1 949 093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0.34768</cdr:x>
      <cdr:y>0.32394</cdr:y>
    </cdr:from>
    <cdr:to>
      <cdr:x>0.54426</cdr:x>
      <cdr:y>0.40845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929182" y="1656184"/>
          <a:ext cx="1656174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2 093 249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FD3FD35-12D3-471C-A5C6-ED77606FFEFE}" type="datetimeFigureOut">
              <a:rPr lang="ru-RU"/>
              <a:pPr>
                <a:defRPr/>
              </a:pPr>
              <a:t>19.12.2022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E9BBFB0-3DA4-47CA-A0F5-8606765D5A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9BBFB0-3DA4-47CA-A0F5-8606765D5A41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9BBFB0-3DA4-47CA-A0F5-8606765D5A41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9BBFB0-3DA4-47CA-A0F5-8606765D5A41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02175B-08FD-4629-AF25-B5F1814ED6D7}" type="datetime1">
              <a:rPr lang="ru-RU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19.12.2022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prstClr val="white">
                    <a:tint val="75000"/>
                  </a:prstClr>
                </a:solidFill>
              </a:rPr>
              <a:t>Экономическое совещание 2013 год </a:t>
            </a:r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36F8C7-7EF5-415C-B729-8A66B6E08AB1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C61BB41D-07CB-47E3-B616-014727A3A33D}" type="slidenum">
              <a:rPr lang="ru-RU" smtClean="0"/>
              <a:pPr lvl="1">
                <a:defRPr/>
              </a:pPr>
              <a:t>‹#›</a:t>
            </a:fld>
            <a:endParaRPr lang="ru-RU">
              <a:latin typeface="+mn-lt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1233ED18-9A79-4698-8FB7-3E417003201F}" type="slidenum">
              <a:rPr lang="ru-RU" smtClean="0"/>
              <a:pPr lvl="1">
                <a:defRPr/>
              </a:pPr>
              <a:t>‹#›</a:t>
            </a:fld>
            <a:endParaRPr lang="ru-RU">
              <a:latin typeface="+mn-l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15239638-15C3-460A-BC7E-2BED1CAD146E}" type="slidenum">
              <a:rPr lang="ru-RU" smtClean="0"/>
              <a:pPr lvl="1"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68E3B552-8FEF-4B0B-A817-8FF2C39F4879}" type="slidenum">
              <a:rPr lang="ru-RU" smtClean="0"/>
              <a:pPr lvl="1">
                <a:defRPr/>
              </a:pPr>
              <a:t>‹#›</a:t>
            </a:fld>
            <a:endParaRPr lang="ru-RU">
              <a:latin typeface="+mn-l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15239638-15C3-460A-BC7E-2BED1CAD146E}" type="slidenum">
              <a:rPr lang="ru-RU" smtClean="0"/>
              <a:pPr lvl="1"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13FE137E-2A11-4F5F-85FE-BF0CE4BE9E57}" type="slidenum">
              <a:rPr lang="ru-RU" smtClean="0"/>
              <a:pPr lvl="1">
                <a:defRPr/>
              </a:pPr>
              <a:t>‹#›</a:t>
            </a:fld>
            <a:endParaRPr lang="ru-RU">
              <a:latin typeface="+mn-l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0D09EC02-937C-43F8-9088-5A6123593061}" type="slidenum">
              <a:rPr lang="ru-RU" smtClean="0"/>
              <a:pPr lvl="1">
                <a:defRPr/>
              </a:pPr>
              <a:t>‹#›</a:t>
            </a:fld>
            <a:endParaRPr lang="ru-RU">
              <a:latin typeface="+mn-lt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3F318ABE-285C-49F1-BD49-F276378B089E}" type="slidenum">
              <a:rPr lang="ru-RU" smtClean="0"/>
              <a:pPr lvl="1">
                <a:defRPr/>
              </a:pPr>
              <a:t>‹#›</a:t>
            </a:fld>
            <a:endParaRPr lang="ru-RU">
              <a:latin typeface="+mn-lt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2687074F-AE38-4BAD-AE1E-1217FA27A710}" type="slidenum">
              <a:rPr lang="ru-RU" smtClean="0"/>
              <a:pPr lvl="1">
                <a:defRPr/>
              </a:pPr>
              <a:t>‹#›</a:t>
            </a:fld>
            <a:endParaRPr lang="ru-RU">
              <a:latin typeface="+mn-lt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1">
              <a:defRPr/>
            </a:pPr>
            <a:fld id="{69024A55-49DA-4483-A78E-F33555D4BCB2}" type="slidenum">
              <a:rPr lang="ru-RU" smtClean="0"/>
              <a:pPr lvl="1">
                <a:defRPr/>
              </a:pPr>
              <a:t>‹#›</a:t>
            </a:fld>
            <a:endParaRPr lang="ru-RU">
              <a:latin typeface="+mn-l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1">
              <a:defRPr/>
            </a:pPr>
            <a:fld id="{15239638-15C3-460A-BC7E-2BED1CAD146E}" type="slidenum">
              <a:rPr lang="ru-RU" smtClean="0"/>
              <a:pPr lvl="1"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0" r:id="rId1"/>
    <p:sldLayoutId id="2147484161" r:id="rId2"/>
    <p:sldLayoutId id="2147484162" r:id="rId3"/>
    <p:sldLayoutId id="2147484163" r:id="rId4"/>
    <p:sldLayoutId id="2147484164" r:id="rId5"/>
    <p:sldLayoutId id="2147484165" r:id="rId6"/>
    <p:sldLayoutId id="2147484166" r:id="rId7"/>
    <p:sldLayoutId id="2147484167" r:id="rId8"/>
    <p:sldLayoutId id="2147484168" r:id="rId9"/>
    <p:sldLayoutId id="2147484169" r:id="rId10"/>
    <p:sldLayoutId id="214748417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_____Microsoft_Office_Excel_97-20031.xls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_____Microsoft_Office_Excel_97-20032.xls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_____Microsoft_Office_Excel_97-20033.xls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_____Microsoft_Office_Excel_97-20034.xls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_____Microsoft_Office_Excel_97-20035.xls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_____Microsoft_Office_Excel_97-20038.xls"/><Relationship Id="rId5" Type="http://schemas.openxmlformats.org/officeDocument/2006/relationships/oleObject" Target="../embeddings/_____Microsoft_Office_Excel_97-20037.xls"/><Relationship Id="rId4" Type="http://schemas.openxmlformats.org/officeDocument/2006/relationships/oleObject" Target="../embeddings/_____Microsoft_Office_Excel_97-20036.xls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_____Microsoft_Office_Excel_97-200311.xls"/><Relationship Id="rId5" Type="http://schemas.openxmlformats.org/officeDocument/2006/relationships/oleObject" Target="../embeddings/_____Microsoft_Office_Excel_97-200310.xls"/><Relationship Id="rId4" Type="http://schemas.openxmlformats.org/officeDocument/2006/relationships/oleObject" Target="../embeddings/_____Microsoft_Office_Excel_97-20039.xls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_____Microsoft_Office_Excel_97-200312.xls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_____Microsoft_Office_Excel_97-200313.xls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_____Microsoft_Office_Excel_97-200314.xls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41.png"/><Relationship Id="rId4" Type="http://schemas.openxmlformats.org/officeDocument/2006/relationships/oleObject" Target="../embeddings/_____Microsoft_Office_Excel_97-200315.xls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43.jpeg"/><Relationship Id="rId4" Type="http://schemas.openxmlformats.org/officeDocument/2006/relationships/oleObject" Target="../embeddings/_____Microsoft_Office_Excel_97-200316.xls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45.jpeg"/><Relationship Id="rId4" Type="http://schemas.openxmlformats.org/officeDocument/2006/relationships/oleObject" Target="../embeddings/_____Microsoft_Office_Excel_97-200317.xls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oleObject" Target="../embeddings/_____Microsoft_Office_Excel_97-200318.xls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oleObject" Target="../embeddings/_____Microsoft_Office_Excel_97-200319.xls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49.png"/><Relationship Id="rId4" Type="http://schemas.openxmlformats.org/officeDocument/2006/relationships/oleObject" Target="../embeddings/_____Microsoft_Office_Excel_97-200320.xls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51.png"/><Relationship Id="rId4" Type="http://schemas.openxmlformats.org/officeDocument/2006/relationships/oleObject" Target="../embeddings/_____Microsoft_Office_Excel_97-200321.xls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022600" y="620713"/>
            <a:ext cx="6121400" cy="5472583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soft" dir="t">
              <a:rot lat="0" lon="0" rev="16800000"/>
            </a:lightRig>
          </a:scene3d>
          <a:sp3d>
            <a:bevelT/>
          </a:sp3d>
        </p:spPr>
        <p:txBody>
          <a:bodyPr anchor="b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3600" cap="all" dirty="0">
                <a:ln w="0"/>
                <a:solidFill>
                  <a:schemeClr val="tx1"/>
                </a:solidFill>
                <a:effectLst/>
                <a:latin typeface="Times New Roman" pitchFamily="18" charset="0"/>
              </a:rPr>
              <a:t>БРОШЮРА </a:t>
            </a:r>
            <a:br>
              <a:rPr lang="ru-RU" sz="3600" cap="all" dirty="0">
                <a:ln w="0"/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3600" cap="all" dirty="0">
                <a:ln w="0"/>
                <a:solidFill>
                  <a:schemeClr val="tx1"/>
                </a:solidFill>
                <a:effectLst/>
                <a:latin typeface="Times New Roman" pitchFamily="18" charset="0"/>
              </a:rPr>
              <a:t>«БЮДЖЕТ ДЛЯ ГРАЖДАН» </a:t>
            </a:r>
            <a:br>
              <a:rPr lang="ru-RU" sz="3600" cap="all" dirty="0">
                <a:ln w="0"/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3600" cap="all" dirty="0">
                <a:ln w="0"/>
                <a:solidFill>
                  <a:schemeClr val="tx1"/>
                </a:solidFill>
                <a:effectLst/>
                <a:latin typeface="Times New Roman" pitchFamily="18" charset="0"/>
              </a:rPr>
              <a:t>по </a:t>
            </a:r>
            <a:r>
              <a:rPr lang="ru-RU" sz="3600" cap="all" dirty="0" smtClean="0">
                <a:ln w="0"/>
                <a:solidFill>
                  <a:schemeClr val="tx1"/>
                </a:solidFill>
                <a:effectLst/>
                <a:latin typeface="Times New Roman" pitchFamily="18" charset="0"/>
              </a:rPr>
              <a:t>проекту</a:t>
            </a:r>
            <a:br>
              <a:rPr lang="ru-RU" sz="3600" cap="all" dirty="0" smtClean="0">
                <a:ln w="0"/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3600" cap="all" dirty="0" smtClean="0">
                <a:ln w="0"/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r>
              <a:rPr lang="ru-RU" sz="3600" cap="all" dirty="0">
                <a:ln w="0"/>
                <a:solidFill>
                  <a:schemeClr val="tx1"/>
                </a:solidFill>
                <a:effectLst/>
                <a:latin typeface="Times New Roman" pitchFamily="18" charset="0"/>
              </a:rPr>
              <a:t>бюджета </a:t>
            </a:r>
            <a:br>
              <a:rPr lang="ru-RU" sz="3600" cap="all" dirty="0">
                <a:ln w="0"/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3600" cap="all" dirty="0">
                <a:ln w="0"/>
                <a:solidFill>
                  <a:schemeClr val="tx1"/>
                </a:solidFill>
                <a:effectLst/>
                <a:latin typeface="Times New Roman" pitchFamily="18" charset="0"/>
              </a:rPr>
              <a:t>города </a:t>
            </a:r>
            <a:r>
              <a:rPr lang="ru-RU" sz="3600" cap="all" dirty="0" err="1" smtClean="0">
                <a:ln w="0"/>
                <a:solidFill>
                  <a:schemeClr val="tx1"/>
                </a:solidFill>
                <a:effectLst/>
                <a:latin typeface="Times New Roman" pitchFamily="18" charset="0"/>
              </a:rPr>
              <a:t>Коврова</a:t>
            </a:r>
            <a:r>
              <a:rPr lang="ru-RU" sz="3600" cap="all" dirty="0" smtClean="0">
                <a:ln w="0"/>
                <a:solidFill>
                  <a:schemeClr val="tx1"/>
                </a:solidFill>
                <a:effectLst/>
                <a:latin typeface="Times New Roman" pitchFamily="18" charset="0"/>
              </a:rPr>
              <a:t/>
            </a:r>
            <a:br>
              <a:rPr lang="ru-RU" sz="3600" cap="all" dirty="0" smtClean="0">
                <a:ln w="0"/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3600" cap="all" dirty="0" smtClean="0">
                <a:ln w="0"/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r>
              <a:rPr lang="ru-RU" sz="3600" cap="all" dirty="0">
                <a:ln w="0"/>
                <a:solidFill>
                  <a:schemeClr val="tx1"/>
                </a:solidFill>
                <a:effectLst/>
                <a:latin typeface="Times New Roman" pitchFamily="18" charset="0"/>
              </a:rPr>
              <a:t>на </a:t>
            </a:r>
            <a:r>
              <a:rPr lang="ru-RU" sz="3600" cap="all" dirty="0" smtClean="0">
                <a:ln w="0"/>
                <a:solidFill>
                  <a:schemeClr val="tx1"/>
                </a:solidFill>
                <a:effectLst/>
                <a:latin typeface="Times New Roman" pitchFamily="18" charset="0"/>
              </a:rPr>
              <a:t>2023 </a:t>
            </a:r>
            <a:r>
              <a:rPr lang="ru-RU" sz="3600" cap="all" dirty="0">
                <a:ln w="0"/>
                <a:solidFill>
                  <a:schemeClr val="tx1"/>
                </a:solidFill>
                <a:effectLst/>
                <a:latin typeface="Times New Roman" pitchFamily="18" charset="0"/>
              </a:rPr>
              <a:t>год </a:t>
            </a:r>
            <a:br>
              <a:rPr lang="ru-RU" sz="3600" cap="all" dirty="0">
                <a:ln w="0"/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3600" cap="all" dirty="0">
                <a:ln w="0"/>
                <a:solidFill>
                  <a:schemeClr val="tx1"/>
                </a:solidFill>
                <a:effectLst/>
                <a:latin typeface="Times New Roman" pitchFamily="18" charset="0"/>
              </a:rPr>
              <a:t>и на плановый период </a:t>
            </a:r>
            <a:br>
              <a:rPr lang="ru-RU" sz="3600" cap="all" dirty="0">
                <a:ln w="0"/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3600" cap="all" dirty="0" smtClean="0">
                <a:ln w="0"/>
                <a:solidFill>
                  <a:schemeClr val="tx1"/>
                </a:solidFill>
                <a:effectLst/>
                <a:latin typeface="Times New Roman" pitchFamily="18" charset="0"/>
              </a:rPr>
              <a:t>2024 </a:t>
            </a:r>
            <a:r>
              <a:rPr lang="ru-RU" sz="3600" cap="all" dirty="0">
                <a:ln w="0"/>
                <a:solidFill>
                  <a:schemeClr val="tx1"/>
                </a:solidFill>
                <a:effectLst/>
                <a:latin typeface="Times New Roman" pitchFamily="18" charset="0"/>
              </a:rPr>
              <a:t>и </a:t>
            </a:r>
            <a:r>
              <a:rPr lang="ru-RU" sz="3600" cap="all" dirty="0" smtClean="0">
                <a:ln w="0"/>
                <a:solidFill>
                  <a:schemeClr val="tx1"/>
                </a:solidFill>
                <a:effectLst/>
                <a:latin typeface="Times New Roman" pitchFamily="18" charset="0"/>
              </a:rPr>
              <a:t>2025 годов</a:t>
            </a:r>
            <a:br>
              <a:rPr lang="ru-RU" sz="3600" cap="all" dirty="0" smtClean="0">
                <a:ln w="0"/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3600" cap="all" dirty="0" smtClean="0">
                <a:ln w="0"/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endParaRPr lang="ru-RU" sz="3600" cap="all" dirty="0">
              <a:ln w="0"/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2060847"/>
            <a:ext cx="2592287" cy="2880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36867" name="TextBox 6"/>
          <p:cNvSpPr txBox="1"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cs typeface="Times New Roman" pitchFamily="18" charset="0"/>
              </a:rPr>
              <a:t>ОСНОВНЫЕ ХАРАКТЕРИСТИКИ </a:t>
            </a:r>
          </a:p>
          <a:p>
            <a:r>
              <a:rPr lang="ru-RU" sz="2400" b="1" dirty="0">
                <a:cs typeface="Times New Roman" pitchFamily="18" charset="0"/>
              </a:rPr>
              <a:t>ГОРОДСКОГО БЮДЖЕТА</a:t>
            </a:r>
          </a:p>
          <a:p>
            <a:r>
              <a:rPr lang="ru-RU" sz="2400" b="1" dirty="0">
                <a:cs typeface="Times New Roman" pitchFamily="18" charset="0"/>
              </a:rPr>
              <a:t> НА </a:t>
            </a:r>
            <a:r>
              <a:rPr lang="ru-RU" sz="2400" b="1" dirty="0" smtClean="0">
                <a:cs typeface="Times New Roman" pitchFamily="18" charset="0"/>
              </a:rPr>
              <a:t>2021-2025 ГОДЫ</a:t>
            </a:r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36868" name="TextBox 13"/>
          <p:cNvSpPr txBox="1">
            <a:spLocks noChangeArrowheads="1"/>
          </p:cNvSpPr>
          <p:nvPr/>
        </p:nvSpPr>
        <p:spPr bwMode="auto">
          <a:xfrm>
            <a:off x="7786688" y="1714500"/>
            <a:ext cx="13573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  <a:cs typeface="Times New Roman" pitchFamily="18" charset="0"/>
              </a:rPr>
              <a:t>тыс. руб.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" y="1340767"/>
          <a:ext cx="9144001" cy="5517233"/>
        </p:xfrm>
        <a:graphic>
          <a:graphicData uri="http://schemas.openxmlformats.org/drawingml/2006/table">
            <a:tbl>
              <a:tblPr firstRow="1" lastRow="1" bandRow="1">
                <a:tableStyleId>{21E4AEA4-8DFA-4A89-87EB-49C32662AFE0}</a:tableStyleId>
              </a:tblPr>
              <a:tblGrid>
                <a:gridCol w="1643042"/>
                <a:gridCol w="1214446"/>
                <a:gridCol w="1426479"/>
                <a:gridCol w="1224137"/>
                <a:gridCol w="992721"/>
                <a:gridCol w="1239526"/>
                <a:gridCol w="1403650"/>
              </a:tblGrid>
              <a:tr h="493987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6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год, отчет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6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Уточненный план на 01.11.2022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6E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6E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dirty="0">
                        <a:effectLst>
                          <a:glow rad="63500">
                            <a:schemeClr val="accent6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6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6E7"/>
                    </a:solidFill>
                  </a:tcPr>
                </a:tc>
              </a:tr>
              <a:tr h="1338246">
                <a:tc vMerge="1">
                  <a:txBody>
                    <a:bodyPr/>
                    <a:lstStyle/>
                    <a:p>
                      <a:pPr algn="ctr"/>
                      <a:endParaRPr lang="ru-RU" sz="2000" dirty="0">
                        <a:effectLst>
                          <a:glow rad="63500">
                            <a:schemeClr val="accent6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2000" dirty="0">
                        <a:effectLst>
                          <a:glow rad="63500">
                            <a:schemeClr val="accent6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2000" dirty="0">
                        <a:effectLst>
                          <a:glow rad="63500">
                            <a:schemeClr val="accent6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Сумма</a:t>
                      </a:r>
                      <a:endParaRPr kumimoji="0" lang="ru-RU" sz="16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6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% </a:t>
                      </a:r>
                    </a:p>
                    <a:p>
                      <a:pPr algn="ctr"/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(2023 год к 2022</a:t>
                      </a: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году)</a:t>
                      </a:r>
                      <a:endParaRPr kumimoji="0" lang="ru-RU" sz="16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6E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2000" dirty="0">
                        <a:effectLst>
                          <a:glow rad="63500">
                            <a:schemeClr val="accent6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2000" dirty="0">
                        <a:effectLst>
                          <a:glow rad="63500">
                            <a:schemeClr val="accent6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77827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</a:t>
                      </a:r>
                      <a:endParaRPr lang="ru-RU" sz="1800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6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3 473 869</a:t>
                      </a:r>
                      <a:endParaRPr lang="ru-RU" sz="1600" b="1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6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4 879 784</a:t>
                      </a:r>
                      <a:endParaRPr lang="ru-RU" sz="1600" b="1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6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3 309 635</a:t>
                      </a:r>
                      <a:endParaRPr lang="ru-RU" sz="1600" b="1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6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1600" b="1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6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3 577 841</a:t>
                      </a:r>
                      <a:endParaRPr lang="ru-RU" sz="1600" b="1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6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1600" b="1" baseline="0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476 879</a:t>
                      </a:r>
                      <a:endParaRPr lang="ru-RU" sz="1600" b="1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6E7"/>
                    </a:solidFill>
                  </a:tcPr>
                </a:tc>
              </a:tr>
              <a:tr h="89660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r>
                        <a:rPr lang="ru-RU" sz="1800" baseline="0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всего,</a:t>
                      </a:r>
                      <a:endParaRPr lang="ru-RU" sz="1800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6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3 423 383</a:t>
                      </a:r>
                      <a:endParaRPr lang="ru-RU" sz="1600" b="1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6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4 989 183</a:t>
                      </a:r>
                    </a:p>
                    <a:p>
                      <a:pPr algn="ctr"/>
                      <a:endParaRPr lang="ru-RU" sz="1600" b="1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6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3 377 635</a:t>
                      </a:r>
                      <a:endParaRPr lang="ru-RU" sz="1600" b="1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6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1600" b="1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6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3 629</a:t>
                      </a:r>
                      <a:r>
                        <a:rPr lang="ru-RU" sz="1600" b="1" baseline="0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030</a:t>
                      </a:r>
                      <a:endParaRPr lang="ru-RU" sz="1600" b="1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6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1600" b="1" baseline="0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485 121</a:t>
                      </a:r>
                      <a:endParaRPr lang="ru-RU" sz="1600" b="1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6E7"/>
                    </a:solidFill>
                  </a:tcPr>
                </a:tc>
              </a:tr>
              <a:tr h="108827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том числе</a:t>
                      </a:r>
                      <a:r>
                        <a:rPr lang="ru-RU" sz="1800" baseline="0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условно утверждаемые</a:t>
                      </a:r>
                      <a:endParaRPr lang="ru-RU" sz="1800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6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 b="1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6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 b="1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6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 b="1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6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600" b="1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6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  <a:r>
                        <a:rPr lang="ru-RU" sz="1600" b="1" baseline="0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357</a:t>
                      </a:r>
                      <a:endParaRPr lang="ru-RU" sz="1600" b="1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6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r>
                        <a:rPr lang="ru-RU" sz="1600" b="1" baseline="0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408</a:t>
                      </a:r>
                      <a:endParaRPr lang="ru-RU" sz="1600" b="1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6E7"/>
                    </a:solidFill>
                  </a:tcPr>
                </a:tc>
              </a:tr>
              <a:tr h="921842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Дефицит (-)</a:t>
                      </a:r>
                    </a:p>
                    <a:p>
                      <a:pPr algn="ctr"/>
                      <a:r>
                        <a:rPr lang="ru-RU" sz="1800" b="0" dirty="0" err="1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Профицит</a:t>
                      </a:r>
                      <a:r>
                        <a:rPr lang="ru-RU" sz="1800" b="0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baseline="0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(+)</a:t>
                      </a:r>
                      <a:endParaRPr lang="ru-RU" sz="1800" b="0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6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50 486</a:t>
                      </a:r>
                      <a:endParaRPr lang="ru-RU" sz="1600" b="1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6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1600" b="1" baseline="0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109 399</a:t>
                      </a:r>
                      <a:endParaRPr lang="ru-RU" sz="1600" b="1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6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-68 000</a:t>
                      </a:r>
                      <a:endParaRPr lang="ru-RU" sz="1600" b="1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6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62</a:t>
                      </a:r>
                      <a:endParaRPr lang="ru-RU" sz="1600" b="1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6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-51</a:t>
                      </a:r>
                      <a:r>
                        <a:rPr lang="ru-RU" sz="1600" b="1" baseline="0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189</a:t>
                      </a:r>
                      <a:endParaRPr lang="ru-RU" sz="1600" b="1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6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-8</a:t>
                      </a:r>
                      <a:r>
                        <a:rPr lang="ru-RU" sz="1600" b="1" baseline="0" dirty="0" smtClean="0">
                          <a:solidFill>
                            <a:srgbClr val="00002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242</a:t>
                      </a:r>
                      <a:endParaRPr lang="ru-RU" sz="1600" b="1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6E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0132" y="476672"/>
            <a:ext cx="7869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Основные приоритеты бюджетной политики г. </a:t>
            </a:r>
            <a:r>
              <a:rPr lang="ru-RU" b="1" dirty="0" err="1" smtClean="0"/>
              <a:t>Коврова</a:t>
            </a:r>
            <a:r>
              <a:rPr lang="ru-RU" b="1" dirty="0" smtClean="0"/>
              <a:t> на 2023-2025 годы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1052736"/>
            <a:ext cx="83529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ru-RU" dirty="0" smtClean="0"/>
              <a:t> Обеспечение сбалансированности  городского бюджета  за счет роста доходов и повышения эффективности бюджетных расходов</a:t>
            </a:r>
          </a:p>
          <a:p>
            <a:pPr algn="l">
              <a:buFont typeface="Wingdings" pitchFamily="2" charset="2"/>
              <a:buChar char="q"/>
            </a:pPr>
            <a:r>
              <a:rPr lang="ru-RU" dirty="0" smtClean="0"/>
              <a:t>  Рациональное и эффективное использование бюджетных средств</a:t>
            </a:r>
          </a:p>
          <a:p>
            <a:pPr algn="l">
              <a:buFont typeface="Wingdings" pitchFamily="2" charset="2"/>
              <a:buChar char="q"/>
            </a:pPr>
            <a:r>
              <a:rPr lang="ru-RU" dirty="0" smtClean="0"/>
              <a:t>  Обеспечение ритмичности исполнения городского бюджета и недопущение  на конец года неиспользованных лимитов бюджетных обязательств</a:t>
            </a:r>
          </a:p>
          <a:p>
            <a:pPr algn="l">
              <a:buFont typeface="Wingdings" pitchFamily="2" charset="2"/>
              <a:buChar char="q"/>
            </a:pPr>
            <a:r>
              <a:rPr lang="ru-RU" dirty="0" smtClean="0"/>
              <a:t> Обеспечение прозрачности и открытости бюджетного планирования</a:t>
            </a:r>
          </a:p>
        </p:txBody>
      </p:sp>
      <p:pic>
        <p:nvPicPr>
          <p:cNvPr id="655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996952"/>
            <a:ext cx="7618413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9136" y="908720"/>
            <a:ext cx="30903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000022"/>
                </a:solidFill>
              </a:rPr>
              <a:t>Доходы</a:t>
            </a:r>
          </a:p>
          <a:p>
            <a:r>
              <a:rPr lang="ru-RU" sz="4400" b="1" dirty="0" smtClean="0">
                <a:solidFill>
                  <a:srgbClr val="000022"/>
                </a:solidFill>
              </a:rPr>
              <a:t> городского</a:t>
            </a:r>
          </a:p>
          <a:p>
            <a:r>
              <a:rPr lang="ru-RU" sz="4400" b="1" dirty="0" smtClean="0">
                <a:solidFill>
                  <a:srgbClr val="000022"/>
                </a:solidFill>
              </a:rPr>
              <a:t> бюджета</a:t>
            </a:r>
            <a:endParaRPr lang="ru-RU" sz="4400" b="1" dirty="0">
              <a:solidFill>
                <a:srgbClr val="000022"/>
              </a:solidFill>
            </a:endParaRPr>
          </a:p>
        </p:txBody>
      </p:sp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9239" y="3284984"/>
            <a:ext cx="607709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179512" y="1052736"/>
            <a:ext cx="2592288" cy="1296144"/>
          </a:xfrm>
          <a:prstGeom prst="flowChartPunchedTape">
            <a:avLst/>
          </a:prstGeom>
          <a:solidFill>
            <a:srgbClr val="FFCCCC"/>
          </a:solidFill>
          <a:ln w="3175">
            <a:solidFill>
              <a:srgbClr val="FFFF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  <a:cs typeface="Times New Roman" pitchFamily="18" charset="0"/>
              </a:rPr>
              <a:t>Отчисления от акцизов на нефтепродук</a:t>
            </a: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ты </a:t>
            </a:r>
            <a:endParaRPr lang="ru-RU" sz="20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3" name="Блок-схема: перфолента 12"/>
          <p:cNvSpPr/>
          <p:nvPr/>
        </p:nvSpPr>
        <p:spPr>
          <a:xfrm>
            <a:off x="179513" y="2276872"/>
            <a:ext cx="2592287" cy="2304256"/>
          </a:xfrm>
          <a:prstGeom prst="flowChartPunchedTape">
            <a:avLst/>
          </a:prstGeom>
          <a:solidFill>
            <a:srgbClr val="FFCCCC"/>
          </a:solidFill>
          <a:ln w="3175">
            <a:solidFill>
              <a:srgbClr val="FFFF99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  <a:cs typeface="Times New Roman" pitchFamily="18" charset="0"/>
              </a:rPr>
              <a:t>Налог, уплачиваемый в связи с применением упрощенной системы налогообложения по нормативу 19,8 %</a:t>
            </a:r>
            <a:endParaRPr lang="ru-RU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4" name="Блок-схема: перфолента 13"/>
          <p:cNvSpPr/>
          <p:nvPr/>
        </p:nvSpPr>
        <p:spPr>
          <a:xfrm>
            <a:off x="6300192" y="2420888"/>
            <a:ext cx="2592288" cy="1872208"/>
          </a:xfrm>
          <a:prstGeom prst="flowChartPunchedTape">
            <a:avLst/>
          </a:prstGeom>
          <a:solidFill>
            <a:srgbClr val="FFCCCC"/>
          </a:solidFill>
          <a:ln w="3175">
            <a:solidFill>
              <a:srgbClr val="FFFF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600" dirty="0">
                <a:solidFill>
                  <a:schemeClr val="tx1"/>
                </a:solidFill>
                <a:cs typeface="Times New Roman" pitchFamily="18" charset="0"/>
              </a:rPr>
              <a:t>Налог, взимаемый в </a:t>
            </a:r>
            <a:r>
              <a:rPr lang="ru-RU" sz="1600" dirty="0" smtClean="0">
                <a:solidFill>
                  <a:schemeClr val="tx1"/>
                </a:solidFill>
                <a:cs typeface="Times New Roman" pitchFamily="18" charset="0"/>
              </a:rPr>
              <a:t>связи с применением патентной системы налогообложения, по нормативу 100 %</a:t>
            </a:r>
            <a:endParaRPr lang="ru-RU" sz="1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5" name="Блок-схема: перфолента 14"/>
          <p:cNvSpPr/>
          <p:nvPr/>
        </p:nvSpPr>
        <p:spPr>
          <a:xfrm>
            <a:off x="6372200" y="1052737"/>
            <a:ext cx="2592287" cy="1512168"/>
          </a:xfrm>
          <a:prstGeom prst="flowChartPunchedTape">
            <a:avLst/>
          </a:prstGeom>
          <a:solidFill>
            <a:srgbClr val="FFCCCC"/>
          </a:solidFill>
          <a:ln w="3175">
            <a:solidFill>
              <a:srgbClr val="FFFF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dirty="0" smtClean="0">
                <a:solidFill>
                  <a:schemeClr val="tx1"/>
                </a:solidFill>
              </a:rPr>
              <a:t>Налог на добычу полезных ископаемых по нормативу 100 %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Блок-схема: перфолента 15"/>
          <p:cNvSpPr/>
          <p:nvPr/>
        </p:nvSpPr>
        <p:spPr>
          <a:xfrm>
            <a:off x="179512" y="4365104"/>
            <a:ext cx="8784976" cy="2304256"/>
          </a:xfrm>
          <a:prstGeom prst="flowChartPunchedTape">
            <a:avLst/>
          </a:prstGeom>
          <a:solidFill>
            <a:srgbClr val="FFCCCC"/>
          </a:solidFill>
          <a:ln w="3175">
            <a:solidFill>
              <a:srgbClr val="FFFF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Государственная пошлина по делам, рассматриваемым судами общей юрисдикции, мировыми судьями, за выдачу разрешения на распространение наружной рекламы, за выдачу специального разрешения на движение по автомобильным дорогам </a:t>
            </a:r>
            <a:r>
              <a:rPr lang="ru-RU" dirty="0" smtClean="0">
                <a:solidFill>
                  <a:schemeClr val="tx1"/>
                </a:solidFill>
                <a:cs typeface="Times New Roman" pitchFamily="18" charset="0"/>
              </a:rPr>
              <a:t>транспортных средств, осуществляющих перевозки опасных, тяжеловесных и(или) крупногабаритных грузов по нормативу 100 %</a:t>
            </a:r>
            <a:endParaRPr lang="ru-RU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ФЕДЕРАЛЬНЫЕ  </a:t>
            </a:r>
            <a:r>
              <a:rPr lang="ru-RU" sz="2000" dirty="0">
                <a:solidFill>
                  <a:schemeClr val="tx1"/>
                </a:solidFill>
                <a:cs typeface="Times New Roman" pitchFamily="18" charset="0"/>
              </a:rPr>
              <a:t>НАЛОГИ И СБОРЫ, НАЛОГИ</a:t>
            </a: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,</a:t>
            </a:r>
          </a:p>
          <a:p>
            <a:pPr>
              <a:defRPr/>
            </a:pP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cs typeface="Times New Roman" pitchFamily="18" charset="0"/>
              </a:rPr>
              <a:t>ПРЕДУСМОТРЕННЫЕ </a:t>
            </a:r>
            <a:endParaRPr lang="ru-RU" sz="2000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>
              <a:defRPr/>
            </a:pP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СПЕЦИАЛЬНЫМИ НАЛОГОВЫМИ </a:t>
            </a:r>
            <a:r>
              <a:rPr lang="ru-RU" sz="2000" dirty="0">
                <a:solidFill>
                  <a:schemeClr val="tx1"/>
                </a:solidFill>
                <a:cs typeface="Times New Roman" pitchFamily="18" charset="0"/>
              </a:rPr>
              <a:t>РЕЖИМАМИ</a:t>
            </a:r>
          </a:p>
        </p:txBody>
      </p:sp>
      <p:sp>
        <p:nvSpPr>
          <p:cNvPr id="9" name="Блок-схема: перфолента 8"/>
          <p:cNvSpPr/>
          <p:nvPr/>
        </p:nvSpPr>
        <p:spPr>
          <a:xfrm>
            <a:off x="3419872" y="2420888"/>
            <a:ext cx="2592288" cy="1800200"/>
          </a:xfrm>
          <a:prstGeom prst="flowChartPunchedTape">
            <a:avLst/>
          </a:prstGeom>
          <a:solidFill>
            <a:srgbClr val="FFCCCC"/>
          </a:solidFill>
          <a:ln>
            <a:solidFill>
              <a:srgbClr val="FFFF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  <a:cs typeface="Times New Roman" pitchFamily="18" charset="0"/>
              </a:rPr>
              <a:t>Транспортный налог с физических лиц по нормативу 50 %</a:t>
            </a:r>
            <a:endParaRPr lang="ru-RU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3849" y="1484784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2" name="Блок-схема: перфолента 11"/>
          <p:cNvSpPr/>
          <p:nvPr/>
        </p:nvSpPr>
        <p:spPr>
          <a:xfrm>
            <a:off x="3356248" y="1052736"/>
            <a:ext cx="2592288" cy="1368152"/>
          </a:xfrm>
          <a:prstGeom prst="flowChartPunchedTape">
            <a:avLst/>
          </a:prstGeom>
          <a:solidFill>
            <a:srgbClr val="FFCCCC"/>
          </a:solidFill>
          <a:ln>
            <a:solidFill>
              <a:srgbClr val="FFFF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  <a:cs typeface="Times New Roman" pitchFamily="18" charset="0"/>
              </a:rPr>
              <a:t>Налог на доходы физических лиц по нормативу 20 %</a:t>
            </a:r>
            <a:endParaRPr lang="ru-RU" dirty="0">
              <a:solidFill>
                <a:schemeClr val="tx1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graphicFrame>
        <p:nvGraphicFramePr>
          <p:cNvPr id="11" name="Схема 10"/>
          <p:cNvGraphicFramePr/>
          <p:nvPr/>
        </p:nvGraphicFramePr>
        <p:xfrm>
          <a:off x="0" y="714356"/>
          <a:ext cx="8358246" cy="6143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solidFill>
            <a:srgbClr val="FFCCCC"/>
          </a:solidFill>
          <a:ln w="6350">
            <a:solidFill>
              <a:schemeClr val="bg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defRPr/>
            </a:pPr>
            <a:endParaRPr lang="ru-RU" sz="36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>
              <a:defRPr/>
            </a:pPr>
            <a:r>
              <a:rPr lang="ru-RU" sz="3600" b="1" dirty="0" smtClean="0">
                <a:ln w="50800"/>
                <a:solidFill>
                  <a:schemeClr val="tx1"/>
                </a:solidFill>
              </a:rPr>
              <a:t>МЕСТНЫЕ </a:t>
            </a:r>
            <a:r>
              <a:rPr lang="ru-RU" sz="3600" b="1" dirty="0">
                <a:ln w="50800"/>
                <a:solidFill>
                  <a:schemeClr val="tx1"/>
                </a:solidFill>
              </a:rPr>
              <a:t>НАЛОГИ И СБОРЫ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41987" name="TextBox 5"/>
          <p:cNvSpPr txBox="1">
            <a:spLocks noChangeArrowheads="1"/>
          </p:cNvSpPr>
          <p:nvPr/>
        </p:nvSpPr>
        <p:spPr bwMode="auto">
          <a:xfrm>
            <a:off x="0" y="-327387"/>
            <a:ext cx="9144000" cy="1200329"/>
          </a:xfrm>
          <a:prstGeom prst="rect">
            <a:avLst/>
          </a:prstGeom>
          <a:solidFill>
            <a:srgbClr val="FFCCCC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endParaRPr lang="ru-RU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>
              <a:defRPr/>
            </a:pPr>
            <a:r>
              <a:rPr lang="ru-RU" sz="3600" b="1" dirty="0" smtClean="0">
                <a:cs typeface="Times New Roman" pitchFamily="18" charset="0"/>
              </a:rPr>
              <a:t>НЕНАЛОГОВЫЕ </a:t>
            </a:r>
            <a:r>
              <a:rPr lang="ru-RU" sz="3600" b="1" dirty="0">
                <a:cs typeface="Times New Roman" pitchFamily="18" charset="0"/>
              </a:rPr>
              <a:t>ДОХОДЫ</a:t>
            </a:r>
          </a:p>
        </p:txBody>
      </p:sp>
      <p:sp>
        <p:nvSpPr>
          <p:cNvPr id="13" name="Пятиугольник 12"/>
          <p:cNvSpPr/>
          <p:nvPr/>
        </p:nvSpPr>
        <p:spPr>
          <a:xfrm>
            <a:off x="0" y="1268760"/>
            <a:ext cx="9036496" cy="1656184"/>
          </a:xfrm>
          <a:prstGeom prst="homePlate">
            <a:avLst/>
          </a:prstGeom>
          <a:solidFill>
            <a:srgbClr val="66FFFF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2000" dirty="0">
                <a:solidFill>
                  <a:schemeClr val="tx1"/>
                </a:solidFill>
                <a:cs typeface="Times New Roman" pitchFamily="18" charset="0"/>
              </a:rPr>
              <a:t>Доходы, получаемые в виде арендной платы за земельные участки</a:t>
            </a: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, государственная собственность на которые не разграничена и которые расположены в границах городского округа, а </a:t>
            </a:r>
            <a:r>
              <a:rPr lang="ru-RU" sz="2000" dirty="0">
                <a:solidFill>
                  <a:schemeClr val="tx1"/>
                </a:solidFill>
                <a:cs typeface="Times New Roman" pitchFamily="18" charset="0"/>
              </a:rPr>
              <a:t>также </a:t>
            </a: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средства от </a:t>
            </a:r>
            <a:r>
              <a:rPr lang="ru-RU" sz="2000" dirty="0">
                <a:solidFill>
                  <a:schemeClr val="tx1"/>
                </a:solidFill>
                <a:cs typeface="Times New Roman" pitchFamily="18" charset="0"/>
              </a:rPr>
              <a:t>продажи права на заключение договоров аренды указанных земельных </a:t>
            </a: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участков, по нормативу 100 %</a:t>
            </a:r>
            <a:endParaRPr lang="ru-RU" sz="20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5" name="Пятиугольник 14"/>
          <p:cNvSpPr/>
          <p:nvPr/>
        </p:nvSpPr>
        <p:spPr>
          <a:xfrm>
            <a:off x="0" y="3356992"/>
            <a:ext cx="9036496" cy="1368152"/>
          </a:xfrm>
          <a:prstGeom prst="homePlate">
            <a:avLst/>
          </a:prstGeom>
          <a:solidFill>
            <a:srgbClr val="66FFFF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Доходы, получаемые в виде арендной платы, а также средства от продажи права на заключение договоров аренды за земли, находящиеся в собственности городского округа (за исключение земельных участков муниципальных автономных учреждений), по нормативу 100 %</a:t>
            </a:r>
            <a:endParaRPr lang="ru-RU" sz="20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6" name="Пятиугольник 15"/>
          <p:cNvSpPr/>
          <p:nvPr/>
        </p:nvSpPr>
        <p:spPr>
          <a:xfrm>
            <a:off x="0" y="5301208"/>
            <a:ext cx="8964488" cy="1080120"/>
          </a:xfrm>
          <a:prstGeom prst="homePlate">
            <a:avLst/>
          </a:prstGeom>
          <a:solidFill>
            <a:srgbClr val="66FFFF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2000" dirty="0">
                <a:solidFill>
                  <a:schemeClr val="tx1"/>
                </a:solidFill>
                <a:cs typeface="Times New Roman" pitchFamily="18" charset="0"/>
              </a:rPr>
              <a:t>Доходы от </a:t>
            </a: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продажи земельных участков, государственная собственность на которые не разграничена и которые расположены в границах городского округа, по нормативу 100 %</a:t>
            </a:r>
            <a:endParaRPr lang="ru-RU" sz="2000" dirty="0">
              <a:solidFill>
                <a:schemeClr val="tx1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41987" name="TextBox 5"/>
          <p:cNvSpPr txBox="1">
            <a:spLocks noChangeArrowheads="1"/>
          </p:cNvSpPr>
          <p:nvPr/>
        </p:nvSpPr>
        <p:spPr bwMode="auto">
          <a:xfrm>
            <a:off x="0" y="26638"/>
            <a:ext cx="9144000" cy="1200329"/>
          </a:xfrm>
          <a:prstGeom prst="rect">
            <a:avLst/>
          </a:prstGeom>
          <a:solidFill>
            <a:srgbClr val="FFCCCC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endParaRPr lang="ru-RU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>
              <a:defRPr/>
            </a:pPr>
            <a:r>
              <a:rPr lang="ru-RU" sz="3600" b="1" dirty="0" smtClean="0">
                <a:cs typeface="Times New Roman" pitchFamily="18" charset="0"/>
              </a:rPr>
              <a:t>НЕНАЛОГОВЫЕ </a:t>
            </a:r>
            <a:r>
              <a:rPr lang="ru-RU" sz="3600" b="1" dirty="0">
                <a:cs typeface="Times New Roman" pitchFamily="18" charset="0"/>
              </a:rPr>
              <a:t>ДОХОДЫ</a:t>
            </a:r>
          </a:p>
        </p:txBody>
      </p:sp>
      <p:sp>
        <p:nvSpPr>
          <p:cNvPr id="13" name="Пятиугольник 12"/>
          <p:cNvSpPr/>
          <p:nvPr/>
        </p:nvSpPr>
        <p:spPr>
          <a:xfrm>
            <a:off x="0" y="1268760"/>
            <a:ext cx="9036496" cy="1368152"/>
          </a:xfrm>
          <a:prstGeom prst="homePlate">
            <a:avLst/>
          </a:prstGeom>
          <a:solidFill>
            <a:srgbClr val="66FFFF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Доходы от сдачи в аренду имущества, находящегося в оперативном управлении органов управления городских округов и созданных ими учреждений (за исключением имущества бюджетных и автономных учреждений), по нормативу 100 %</a:t>
            </a:r>
            <a:endParaRPr lang="ru-RU" sz="20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5" name="Пятиугольник 14"/>
          <p:cNvSpPr/>
          <p:nvPr/>
        </p:nvSpPr>
        <p:spPr>
          <a:xfrm>
            <a:off x="0" y="2852936"/>
            <a:ext cx="9036496" cy="2088232"/>
          </a:xfrm>
          <a:prstGeom prst="homePlate">
            <a:avLst/>
          </a:prstGeom>
          <a:solidFill>
            <a:srgbClr val="66FFFF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Плата, поступившая в рамках договора за предоставление права                   на размещение и эксплуатацию </a:t>
            </a:r>
            <a:r>
              <a:rPr lang="ru-RU" sz="2000" dirty="0" err="1" smtClean="0">
                <a:solidFill>
                  <a:schemeClr val="tx1"/>
                </a:solidFill>
                <a:cs typeface="Times New Roman" pitchFamily="18" charset="0"/>
              </a:rPr>
              <a:t>нестанционного</a:t>
            </a: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 торгового объекта, установку и эксплуатацию рекламных конструкций на землях или земельных участках, находящихся в собственности городских округов, и на землях или земельных участках, государственная собственность на которые не разграничена, по нормативу 100 %</a:t>
            </a:r>
            <a:endParaRPr lang="ru-RU" sz="20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6" name="Пятиугольник 15"/>
          <p:cNvSpPr/>
          <p:nvPr/>
        </p:nvSpPr>
        <p:spPr>
          <a:xfrm>
            <a:off x="0" y="5301208"/>
            <a:ext cx="8964488" cy="1224136"/>
          </a:xfrm>
          <a:prstGeom prst="homePlate">
            <a:avLst/>
          </a:prstGeom>
          <a:solidFill>
            <a:srgbClr val="66FFFF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2000" dirty="0">
                <a:solidFill>
                  <a:schemeClr val="tx1"/>
                </a:solidFill>
                <a:cs typeface="Times New Roman" pitchFamily="18" charset="0"/>
              </a:rPr>
              <a:t>Доходы от </a:t>
            </a: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реализации иного имущества, находящегося в собственности городского округа (за исключением имущества бюджетных и автономных учреждений, а также имущества муниципальных унитарных предприятий, в том числе казенных), по нормативу 100 %</a:t>
            </a:r>
            <a:endParaRPr lang="ru-RU" sz="2000" dirty="0">
              <a:solidFill>
                <a:schemeClr val="tx1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4" name="Пятиугольник 13"/>
          <p:cNvSpPr/>
          <p:nvPr/>
        </p:nvSpPr>
        <p:spPr>
          <a:xfrm>
            <a:off x="0" y="764704"/>
            <a:ext cx="9036496" cy="936104"/>
          </a:xfrm>
          <a:prstGeom prst="homePlate">
            <a:avLst/>
          </a:prstGeom>
          <a:solidFill>
            <a:srgbClr val="66FFFF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Доходы от перечисления части прибыли, остающейся после уплаты налогов и иных обязательных платежей муниципальных унитарных предприятий, созданных городским округом, по нормативу 100 %</a:t>
            </a:r>
            <a:endParaRPr lang="ru-RU" sz="20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5" name="Пятиугольник 14"/>
          <p:cNvSpPr/>
          <p:nvPr/>
        </p:nvSpPr>
        <p:spPr>
          <a:xfrm>
            <a:off x="0" y="1916832"/>
            <a:ext cx="9036496" cy="1080120"/>
          </a:xfrm>
          <a:prstGeom prst="homePlate">
            <a:avLst/>
          </a:prstGeom>
          <a:solidFill>
            <a:srgbClr val="66FFFF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Доходы в виде прибыли, приходящейся на доли в уставных (складочных) капиталах хозяйственных товариществ и обществ, или дивидендов по акциям, принадлежащих городскому округу, по нормативу 100 %</a:t>
            </a:r>
            <a:endParaRPr lang="ru-RU" sz="20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0" name="Пятиугольник 9"/>
          <p:cNvSpPr/>
          <p:nvPr/>
        </p:nvSpPr>
        <p:spPr>
          <a:xfrm>
            <a:off x="0" y="4365104"/>
            <a:ext cx="9036496" cy="648072"/>
          </a:xfrm>
          <a:prstGeom prst="homePlate">
            <a:avLst/>
          </a:prstGeom>
          <a:solidFill>
            <a:srgbClr val="66FFFF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Плата за негативное воздействие на окружающую среду по нормативу 100%</a:t>
            </a:r>
            <a:endParaRPr lang="ru-RU" sz="20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1" name="Пятиугольник 10"/>
          <p:cNvSpPr/>
          <p:nvPr/>
        </p:nvSpPr>
        <p:spPr>
          <a:xfrm>
            <a:off x="0" y="5373216"/>
            <a:ext cx="9036496" cy="432048"/>
          </a:xfrm>
          <a:prstGeom prst="homePlate">
            <a:avLst/>
          </a:prstGeom>
          <a:solidFill>
            <a:srgbClr val="66FFFF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Штрафы в соответствии с законодательством Российской Федерации</a:t>
            </a:r>
            <a:endParaRPr lang="ru-RU" sz="20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2" name="Пятиугольник 11"/>
          <p:cNvSpPr/>
          <p:nvPr/>
        </p:nvSpPr>
        <p:spPr>
          <a:xfrm>
            <a:off x="0" y="6093296"/>
            <a:ext cx="9036496" cy="764704"/>
          </a:xfrm>
          <a:prstGeom prst="homePlate">
            <a:avLst/>
          </a:prstGeom>
          <a:solidFill>
            <a:srgbClr val="66FFFF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2000" dirty="0">
                <a:solidFill>
                  <a:schemeClr val="tx1"/>
                </a:solidFill>
                <a:cs typeface="Times New Roman" pitchFamily="18" charset="0"/>
              </a:rPr>
              <a:t>Иные </a:t>
            </a: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неналоговые </a:t>
            </a:r>
            <a:r>
              <a:rPr lang="ru-RU" sz="2000" dirty="0">
                <a:solidFill>
                  <a:schemeClr val="tx1"/>
                </a:solidFill>
                <a:cs typeface="Times New Roman" pitchFamily="18" charset="0"/>
              </a:rPr>
              <a:t>доходы </a:t>
            </a:r>
            <a:r>
              <a:rPr lang="ru-RU" sz="2000" dirty="0" smtClean="0">
                <a:solidFill>
                  <a:schemeClr val="tx1"/>
                </a:solidFill>
                <a:cs typeface="Times New Roman" pitchFamily="18" charset="0"/>
              </a:rPr>
              <a:t> в соответствии с законодательством Российской Федерации</a:t>
            </a:r>
            <a:endParaRPr lang="ru-RU" sz="20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0968" name="TextBox 12"/>
          <p:cNvSpPr txBox="1"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solidFill>
            <a:srgbClr val="FFCCCC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НЕНАЛОГОВЫЕ ДОХОДЫ</a:t>
            </a:r>
          </a:p>
        </p:txBody>
      </p:sp>
      <p:sp>
        <p:nvSpPr>
          <p:cNvPr id="13" name="Пятиугольник 12"/>
          <p:cNvSpPr/>
          <p:nvPr/>
        </p:nvSpPr>
        <p:spPr>
          <a:xfrm>
            <a:off x="0" y="3356992"/>
            <a:ext cx="9036496" cy="720080"/>
          </a:xfrm>
          <a:prstGeom prst="homePlate">
            <a:avLst/>
          </a:prstGeom>
          <a:solidFill>
            <a:srgbClr val="66FFFF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 smtClean="0">
                <a:solidFill>
                  <a:schemeClr val="tx1"/>
                </a:solidFill>
              </a:rPr>
              <a:t>Доходы от оказания платных услуг муниципальными казенными учреждениями по нормативу 100 %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41987" name="TextBox 6"/>
          <p:cNvSpPr txBox="1"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cs typeface="Times New Roman" pitchFamily="18" charset="0"/>
              </a:rPr>
              <a:t>ДОХОДЫ БЮДЖЕТА </a:t>
            </a:r>
          </a:p>
          <a:p>
            <a:r>
              <a:rPr lang="ru-RU" sz="2400" b="1" dirty="0">
                <a:cs typeface="Times New Roman" pitchFamily="18" charset="0"/>
              </a:rPr>
              <a:t>ГОРОДА КОВРОВА</a:t>
            </a:r>
          </a:p>
          <a:p>
            <a:r>
              <a:rPr lang="ru-RU" sz="2400" b="1" dirty="0">
                <a:cs typeface="Times New Roman" pitchFamily="18" charset="0"/>
              </a:rPr>
              <a:t> </a:t>
            </a:r>
            <a:r>
              <a:rPr lang="ru-RU" sz="2400" b="1">
                <a:cs typeface="Times New Roman" pitchFamily="18" charset="0"/>
              </a:rPr>
              <a:t>НА </a:t>
            </a:r>
            <a:r>
              <a:rPr lang="ru-RU" sz="2400" b="1" smtClean="0">
                <a:cs typeface="Times New Roman" pitchFamily="18" charset="0"/>
              </a:rPr>
              <a:t>2021-2025 </a:t>
            </a:r>
            <a:r>
              <a:rPr lang="ru-RU" sz="2400" b="1" dirty="0">
                <a:cs typeface="Times New Roman" pitchFamily="18" charset="0"/>
              </a:rPr>
              <a:t>ГОДЫ</a:t>
            </a:r>
          </a:p>
        </p:txBody>
      </p:sp>
      <p:sp>
        <p:nvSpPr>
          <p:cNvPr id="41988" name="TextBox 13"/>
          <p:cNvSpPr txBox="1">
            <a:spLocks noChangeArrowheads="1"/>
          </p:cNvSpPr>
          <p:nvPr/>
        </p:nvSpPr>
        <p:spPr bwMode="auto">
          <a:xfrm>
            <a:off x="7786688" y="1714500"/>
            <a:ext cx="13573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  <a:cs typeface="Times New Roman" pitchFamily="18" charset="0"/>
              </a:rPr>
              <a:t>тыс. руб.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" y="1196753"/>
          <a:ext cx="9144001" cy="5904654"/>
        </p:xfrm>
        <a:graphic>
          <a:graphicData uri="http://schemas.openxmlformats.org/drawingml/2006/table">
            <a:tbl>
              <a:tblPr firstRow="1" lastRow="1" bandRow="1">
                <a:tableStyleId>{93296810-A885-4BE3-A3E7-6D5BEEA58F35}</a:tableStyleId>
              </a:tblPr>
              <a:tblGrid>
                <a:gridCol w="2643174"/>
                <a:gridCol w="1214446"/>
                <a:gridCol w="1214446"/>
                <a:gridCol w="1357322"/>
                <a:gridCol w="1285884"/>
                <a:gridCol w="1428729"/>
              </a:tblGrid>
              <a:tr h="680085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Показатель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2021год, отчет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2022 год, оценка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Прогноз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effectLst>
                          <a:glow rad="63500">
                            <a:schemeClr val="accent6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effectLst>
                          <a:glow rad="63500">
                            <a:schemeClr val="accent6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6800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effectLst/>
                        </a:rPr>
                        <a:t>2023 год</a:t>
                      </a:r>
                      <a:endParaRPr kumimoji="0" lang="ru-RU" sz="16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effectLst/>
                        </a:rPr>
                        <a:t>2024 год</a:t>
                      </a:r>
                      <a:endParaRPr kumimoji="0" lang="ru-RU" sz="16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tx1"/>
                          </a:solidFill>
                          <a:effectLst/>
                        </a:rPr>
                        <a:t>2025 год</a:t>
                      </a:r>
                      <a:endParaRPr kumimoji="0" lang="ru-RU" sz="16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84498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Доходы, всего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3 473 869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4 879 784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3 309 635,2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3 577 841,1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3 476 879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94223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Налоговые и неналоговые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</a:rPr>
                        <a:t> доходы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1 283 635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</a:rPr>
                        <a:t> 339 506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1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 360 542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1 484 593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1 610 267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84498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Безвозмездные поступления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1 898 473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3 153 738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1 769 575,2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2 015 423,1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1 796 569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78410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Дотации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</a:rPr>
                        <a:t>291 761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386 540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179 518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77 825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70 043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94223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Темпы прироста доходов к предыдущему году, %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18,6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40,5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-32,2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8,3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-2,7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84498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В том числе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94223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Налоговые и неналоговые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</a:rPr>
                        <a:t> доходы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8,9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1,6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9,1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8,5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84498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Безвозмездные поступления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23,2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66,1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-43,9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13,9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-10,9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84498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Дотации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36,8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32,5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-53,6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-56,6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-10,0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60915">
                <a:tc gridSpan="6">
                  <a:txBody>
                    <a:bodyPr/>
                    <a:lstStyle/>
                    <a:p>
                      <a:pPr algn="l"/>
                      <a:endParaRPr lang="ru-RU" sz="14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9591675" y="4067175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solid"/>
                    </a:lnL>
                    <a:lnR w="19050" cmpd="sng">
                      <a:solidFill>
                        <a:schemeClr val="tx1"/>
                      </a:solidFill>
                      <a:prstDash val="solid"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ижний колонтитул 3"/>
          <p:cNvSpPr>
            <a:spLocks noGrp="1"/>
          </p:cNvSpPr>
          <p:nvPr/>
        </p:nvSpPr>
        <p:spPr>
          <a:xfrm>
            <a:off x="0" y="116632"/>
            <a:ext cx="9144000" cy="16430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endParaRPr lang="ru-RU" sz="28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7488" y="10001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7596336" y="1268760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тыс. руб.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428604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ДОХОДЫ БЮДЖЕТА ГОРОДА КОВРОВА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2022-2025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ГОДЫ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1857356" y="1772816"/>
            <a:ext cx="1285884" cy="151216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5286380" y="1772816"/>
            <a:ext cx="1285884" cy="115611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1"/>
          <p:cNvSpPr txBox="1"/>
          <p:nvPr/>
        </p:nvSpPr>
        <p:spPr>
          <a:xfrm>
            <a:off x="1187624" y="2996952"/>
            <a:ext cx="1026922" cy="7178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1"/>
          <p:cNvSpPr txBox="1"/>
          <p:nvPr/>
        </p:nvSpPr>
        <p:spPr>
          <a:xfrm>
            <a:off x="1214414" y="4941168"/>
            <a:ext cx="1053330" cy="63097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1"/>
          <p:cNvSpPr txBox="1"/>
          <p:nvPr/>
        </p:nvSpPr>
        <p:spPr>
          <a:xfrm>
            <a:off x="3000364" y="4725144"/>
            <a:ext cx="928694" cy="36004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1"/>
          <p:cNvSpPr txBox="1"/>
          <p:nvPr/>
        </p:nvSpPr>
        <p:spPr>
          <a:xfrm>
            <a:off x="3000364" y="3861048"/>
            <a:ext cx="928694" cy="28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1"/>
          <p:cNvSpPr txBox="1"/>
          <p:nvPr/>
        </p:nvSpPr>
        <p:spPr>
          <a:xfrm>
            <a:off x="3000364" y="2996952"/>
            <a:ext cx="928694" cy="36004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1"/>
          <p:cNvSpPr txBox="1"/>
          <p:nvPr/>
        </p:nvSpPr>
        <p:spPr>
          <a:xfrm>
            <a:off x="4643438" y="4725144"/>
            <a:ext cx="928694" cy="77555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1"/>
          <p:cNvSpPr txBox="1"/>
          <p:nvPr/>
        </p:nvSpPr>
        <p:spPr>
          <a:xfrm>
            <a:off x="4643438" y="3861048"/>
            <a:ext cx="928694" cy="28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1"/>
          <p:cNvSpPr txBox="1"/>
          <p:nvPr/>
        </p:nvSpPr>
        <p:spPr>
          <a:xfrm>
            <a:off x="4714876" y="3068960"/>
            <a:ext cx="928694" cy="28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1"/>
          <p:cNvSpPr txBox="1"/>
          <p:nvPr/>
        </p:nvSpPr>
        <p:spPr>
          <a:xfrm>
            <a:off x="1187624" y="5517232"/>
            <a:ext cx="1026922" cy="55497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1"/>
          <p:cNvSpPr txBox="1"/>
          <p:nvPr/>
        </p:nvSpPr>
        <p:spPr>
          <a:xfrm>
            <a:off x="2915816" y="5589240"/>
            <a:ext cx="1084680" cy="28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1"/>
          <p:cNvSpPr txBox="1"/>
          <p:nvPr/>
        </p:nvSpPr>
        <p:spPr>
          <a:xfrm>
            <a:off x="4714876" y="5445224"/>
            <a:ext cx="857256" cy="28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3249" name="Диаграмма 16"/>
          <p:cNvGraphicFramePr>
            <a:graphicFrameLocks/>
          </p:cNvGraphicFramePr>
          <p:nvPr/>
        </p:nvGraphicFramePr>
        <p:xfrm>
          <a:off x="0" y="1340768"/>
          <a:ext cx="9036496" cy="4031778"/>
        </p:xfrm>
        <a:graphic>
          <a:graphicData uri="http://schemas.openxmlformats.org/presentationml/2006/ole">
            <p:oleObj spid="_x0000_s53249" name="Worksheet" r:id="rId4" imgW="8829675" imgH="2286000" progId="Excel.Sheet.8">
              <p:embed/>
            </p:oleObj>
          </a:graphicData>
        </a:graphic>
      </p:graphicFrame>
      <p:sp>
        <p:nvSpPr>
          <p:cNvPr id="34" name="Прямоугольник 33"/>
          <p:cNvSpPr/>
          <p:nvPr/>
        </p:nvSpPr>
        <p:spPr>
          <a:xfrm>
            <a:off x="1763688" y="2492896"/>
            <a:ext cx="1512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dirty="0" smtClean="0">
              <a:solidFill>
                <a:schemeClr val="bg1"/>
              </a:solidFill>
              <a:cs typeface="Times New Roman" pitchFamily="18" charset="0"/>
            </a:endParaRPr>
          </a:p>
          <a:p>
            <a:endParaRPr lang="ru-RU" sz="16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5148064" y="2420888"/>
            <a:ext cx="1584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cs typeface="Times New Roman" pitchFamily="18" charset="0"/>
              </a:rPr>
              <a:t>3 476 879</a:t>
            </a:r>
            <a:endParaRPr lang="ru-RU" b="1" dirty="0">
              <a:cs typeface="Times New Roman" pitchFamily="18" charset="0"/>
            </a:endParaRPr>
          </a:p>
        </p:txBody>
      </p:sp>
      <p:sp>
        <p:nvSpPr>
          <p:cNvPr id="22" name="Стрелка вправо 21"/>
          <p:cNvSpPr/>
          <p:nvPr/>
        </p:nvSpPr>
        <p:spPr>
          <a:xfrm>
            <a:off x="1331640" y="4293096"/>
            <a:ext cx="864096" cy="360040"/>
          </a:xfrm>
          <a:prstGeom prst="rightArrow">
            <a:avLst>
              <a:gd name="adj1" fmla="val 50000"/>
              <a:gd name="adj2" fmla="val 46693"/>
            </a:avLst>
          </a:prstGeom>
          <a:solidFill>
            <a:srgbClr val="FFCC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00022"/>
                </a:solidFill>
                <a:latin typeface="Times New Roman" pitchFamily="18" charset="0"/>
                <a:cs typeface="Times New Roman" pitchFamily="18" charset="0"/>
              </a:rPr>
              <a:t>-207 022</a:t>
            </a:r>
            <a:endParaRPr lang="ru-RU" sz="1200" b="1" dirty="0">
              <a:solidFill>
                <a:srgbClr val="0000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трелка вправо 24"/>
          <p:cNvSpPr/>
          <p:nvPr/>
        </p:nvSpPr>
        <p:spPr>
          <a:xfrm rot="1319852">
            <a:off x="853103" y="3829260"/>
            <a:ext cx="1363616" cy="414745"/>
          </a:xfrm>
          <a:prstGeom prst="rightArrow">
            <a:avLst/>
          </a:prstGeom>
          <a:solidFill>
            <a:srgbClr val="FFCC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0022"/>
                </a:solidFill>
                <a:latin typeface="Times New Roman" pitchFamily="18" charset="0"/>
                <a:cs typeface="Times New Roman" pitchFamily="18" charset="0"/>
              </a:rPr>
              <a:t>-1 384 162,8</a:t>
            </a:r>
            <a:endParaRPr lang="ru-RU" sz="1400" b="1" dirty="0">
              <a:solidFill>
                <a:srgbClr val="0000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трелка вправо 25"/>
          <p:cNvSpPr/>
          <p:nvPr/>
        </p:nvSpPr>
        <p:spPr>
          <a:xfrm rot="1317375">
            <a:off x="1218878" y="3077115"/>
            <a:ext cx="910831" cy="422979"/>
          </a:xfrm>
          <a:prstGeom prst="rightArrow">
            <a:avLst>
              <a:gd name="adj1" fmla="val 37083"/>
              <a:gd name="adj2" fmla="val 61575"/>
            </a:avLst>
          </a:prstGeom>
          <a:solidFill>
            <a:srgbClr val="FFCC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0022"/>
                </a:solidFill>
                <a:latin typeface="Times New Roman" pitchFamily="18" charset="0"/>
                <a:cs typeface="Times New Roman" pitchFamily="18" charset="0"/>
              </a:rPr>
              <a:t>-19 040</a:t>
            </a:r>
            <a:endParaRPr lang="ru-RU" sz="1400" b="1" dirty="0">
              <a:solidFill>
                <a:srgbClr val="0000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трелка вправо 26"/>
          <p:cNvSpPr/>
          <p:nvPr/>
        </p:nvSpPr>
        <p:spPr>
          <a:xfrm rot="1383532">
            <a:off x="1363375" y="2565520"/>
            <a:ext cx="964280" cy="384686"/>
          </a:xfrm>
          <a:prstGeom prst="rightArrow">
            <a:avLst/>
          </a:prstGeom>
          <a:solidFill>
            <a:srgbClr val="FFCC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0022"/>
                </a:solidFill>
                <a:latin typeface="Times New Roman" pitchFamily="18" charset="0"/>
                <a:cs typeface="Times New Roman" pitchFamily="18" charset="0"/>
              </a:rPr>
              <a:t>+40 076</a:t>
            </a:r>
            <a:endParaRPr lang="ru-RU" sz="1400" b="1" dirty="0">
              <a:solidFill>
                <a:srgbClr val="0000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трелка вправо 27"/>
          <p:cNvSpPr/>
          <p:nvPr/>
        </p:nvSpPr>
        <p:spPr>
          <a:xfrm>
            <a:off x="2915816" y="4365104"/>
            <a:ext cx="936104" cy="432048"/>
          </a:xfrm>
          <a:prstGeom prst="rightArrow">
            <a:avLst/>
          </a:prstGeom>
          <a:solidFill>
            <a:srgbClr val="FFCC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0022"/>
                </a:solidFill>
                <a:latin typeface="Times New Roman" pitchFamily="18" charset="0"/>
                <a:cs typeface="Times New Roman" pitchFamily="18" charset="0"/>
              </a:rPr>
              <a:t>-101 693</a:t>
            </a:r>
            <a:endParaRPr lang="ru-RU" sz="1400" b="1" dirty="0">
              <a:solidFill>
                <a:srgbClr val="0000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Стрелка вправо 31"/>
          <p:cNvSpPr/>
          <p:nvPr/>
        </p:nvSpPr>
        <p:spPr>
          <a:xfrm rot="20175141">
            <a:off x="2842096" y="3987063"/>
            <a:ext cx="1030832" cy="387551"/>
          </a:xfrm>
          <a:prstGeom prst="rightArrow">
            <a:avLst/>
          </a:prstGeom>
          <a:solidFill>
            <a:srgbClr val="FFCC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00022"/>
                </a:solidFill>
                <a:latin typeface="Times New Roman" pitchFamily="18" charset="0"/>
                <a:cs typeface="Times New Roman" pitchFamily="18" charset="0"/>
              </a:rPr>
              <a:t>+245 847,9</a:t>
            </a:r>
            <a:endParaRPr lang="ru-RU" sz="1200" b="1" dirty="0">
              <a:solidFill>
                <a:srgbClr val="0000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Стрелка вправо 32"/>
          <p:cNvSpPr/>
          <p:nvPr/>
        </p:nvSpPr>
        <p:spPr>
          <a:xfrm rot="21122725">
            <a:off x="2940356" y="3419721"/>
            <a:ext cx="935746" cy="419731"/>
          </a:xfrm>
          <a:prstGeom prst="rightArrow">
            <a:avLst/>
          </a:prstGeom>
          <a:solidFill>
            <a:srgbClr val="FFCC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0022"/>
                </a:solidFill>
                <a:latin typeface="Times New Roman" pitchFamily="18" charset="0"/>
                <a:cs typeface="Times New Roman" pitchFamily="18" charset="0"/>
              </a:rPr>
              <a:t>+4 561</a:t>
            </a:r>
            <a:endParaRPr lang="ru-RU" sz="1400" b="1" dirty="0">
              <a:solidFill>
                <a:srgbClr val="0000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Стрелка вправо 37"/>
          <p:cNvSpPr/>
          <p:nvPr/>
        </p:nvSpPr>
        <p:spPr>
          <a:xfrm rot="21335847">
            <a:off x="2921587" y="2920759"/>
            <a:ext cx="978039" cy="43629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0022"/>
                </a:solidFill>
                <a:latin typeface="Times New Roman" pitchFamily="18" charset="0"/>
                <a:cs typeface="Times New Roman" pitchFamily="18" charset="0"/>
              </a:rPr>
              <a:t>+119 490</a:t>
            </a:r>
            <a:endParaRPr lang="ru-RU" sz="1400" b="1" dirty="0">
              <a:solidFill>
                <a:srgbClr val="0000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Стрелка вправо 39"/>
          <p:cNvSpPr/>
          <p:nvPr/>
        </p:nvSpPr>
        <p:spPr>
          <a:xfrm>
            <a:off x="4644008" y="4509120"/>
            <a:ext cx="1008112" cy="360040"/>
          </a:xfrm>
          <a:prstGeom prst="rightArrow">
            <a:avLst/>
          </a:prstGeom>
          <a:solidFill>
            <a:srgbClr val="FFCC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0022"/>
                </a:solidFill>
                <a:latin typeface="Times New Roman" pitchFamily="18" charset="0"/>
                <a:cs typeface="Times New Roman" pitchFamily="18" charset="0"/>
              </a:rPr>
              <a:t>-7 782</a:t>
            </a:r>
            <a:endParaRPr lang="ru-RU" sz="1400" b="1" dirty="0">
              <a:solidFill>
                <a:srgbClr val="0000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Стрелка вправо 40"/>
          <p:cNvSpPr/>
          <p:nvPr/>
        </p:nvSpPr>
        <p:spPr>
          <a:xfrm rot="20788424">
            <a:off x="4610442" y="3984441"/>
            <a:ext cx="1030676" cy="360040"/>
          </a:xfrm>
          <a:prstGeom prst="rightArrow">
            <a:avLst/>
          </a:prstGeom>
          <a:solidFill>
            <a:srgbClr val="FFCC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00022"/>
                </a:solidFill>
                <a:latin typeface="Times New Roman" pitchFamily="18" charset="0"/>
                <a:cs typeface="Times New Roman" pitchFamily="18" charset="0"/>
              </a:rPr>
              <a:t>-218 854,1</a:t>
            </a:r>
            <a:endParaRPr lang="ru-RU" sz="1200" b="1" dirty="0">
              <a:solidFill>
                <a:srgbClr val="0000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Стрелка вправо 41"/>
          <p:cNvSpPr/>
          <p:nvPr/>
        </p:nvSpPr>
        <p:spPr>
          <a:xfrm rot="648255">
            <a:off x="4660080" y="3500101"/>
            <a:ext cx="933008" cy="35365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0022"/>
                </a:solidFill>
                <a:latin typeface="Times New Roman" pitchFamily="18" charset="0"/>
                <a:cs typeface="Times New Roman" pitchFamily="18" charset="0"/>
              </a:rPr>
              <a:t>+5 139</a:t>
            </a:r>
            <a:endParaRPr lang="ru-RU" sz="1400" b="1" dirty="0">
              <a:solidFill>
                <a:srgbClr val="00002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Стрелка вправо 42"/>
          <p:cNvSpPr/>
          <p:nvPr/>
        </p:nvSpPr>
        <p:spPr>
          <a:xfrm rot="905848">
            <a:off x="4620736" y="2972657"/>
            <a:ext cx="1048337" cy="360040"/>
          </a:xfrm>
          <a:prstGeom prst="rightArrow">
            <a:avLst/>
          </a:prstGeom>
          <a:solidFill>
            <a:srgbClr val="FFCC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0022"/>
                </a:solidFill>
                <a:latin typeface="Times New Roman" pitchFamily="18" charset="0"/>
                <a:cs typeface="Times New Roman" pitchFamily="18" charset="0"/>
              </a:rPr>
              <a:t>+120 535</a:t>
            </a:r>
            <a:endParaRPr lang="ru-RU" sz="1400" b="1" dirty="0">
              <a:solidFill>
                <a:srgbClr val="00002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444823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5038725" cy="1079500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>
                <a:solidFill>
                  <a:schemeClr val="tx1"/>
                </a:solidFill>
                <a:effectLst/>
              </a:rPr>
              <a:t>Содержание: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06475" y="1700213"/>
            <a:ext cx="7741989" cy="4876800"/>
          </a:xfrm>
        </p:spPr>
        <p:txBody>
          <a:bodyPr>
            <a:normAutofit/>
          </a:bodyPr>
          <a:lstStyle/>
          <a:p>
            <a:pPr>
              <a:buClrTx/>
              <a:buFont typeface="Wingdings" pitchFamily="2" charset="2"/>
              <a:buChar char="§"/>
            </a:pPr>
            <a:r>
              <a:rPr lang="ru-RU" sz="2800" dirty="0" smtClean="0"/>
              <a:t>Вводная часть …………………………….……….……………</a:t>
            </a:r>
          </a:p>
          <a:p>
            <a:pPr eaLnBrk="1" hangingPunct="1">
              <a:buClrTx/>
              <a:buFont typeface="Wingdings" pitchFamily="2" charset="2"/>
              <a:buChar char="§"/>
            </a:pPr>
            <a:r>
              <a:rPr lang="ru-RU" sz="2800" dirty="0" smtClean="0"/>
              <a:t>Основные  характеристики бюджета </a:t>
            </a:r>
            <a:r>
              <a:rPr lang="ru-RU" sz="2800" dirty="0" err="1" smtClean="0"/>
              <a:t>г.Коврова</a:t>
            </a:r>
            <a:r>
              <a:rPr lang="ru-RU" sz="2800" dirty="0" smtClean="0"/>
              <a:t> на 2023 год и на плановый период 2024 и 2025 годов…………………………………………………..…….......... </a:t>
            </a:r>
          </a:p>
          <a:p>
            <a:pPr eaLnBrk="1" hangingPunct="1">
              <a:buClrTx/>
              <a:buFont typeface="Wingdings" pitchFamily="2" charset="2"/>
              <a:buChar char="§"/>
            </a:pPr>
            <a:r>
              <a:rPr lang="ru-RU" sz="2800" dirty="0" smtClean="0"/>
              <a:t>Доходы городского бюджета на 2023 год и на плановый период 2024 и 2025 годов ..……….……</a:t>
            </a:r>
          </a:p>
          <a:p>
            <a:pPr eaLnBrk="1" hangingPunct="1">
              <a:buClrTx/>
              <a:buFont typeface="Wingdings" pitchFamily="2" charset="2"/>
              <a:buChar char="§"/>
            </a:pPr>
            <a:r>
              <a:rPr lang="ru-RU" sz="2800" dirty="0" smtClean="0"/>
              <a:t>Расходы городского бюджета на 2023 год и на плановый период 2024 и 2025 годов ……….……..</a:t>
            </a:r>
          </a:p>
          <a:p>
            <a:pPr eaLnBrk="1" hangingPunct="1">
              <a:buClrTx/>
              <a:buFont typeface="Wingdings" pitchFamily="2" charset="2"/>
              <a:buChar char="§"/>
            </a:pPr>
            <a:r>
              <a:rPr lang="ru-RU" sz="2800" dirty="0" smtClean="0"/>
              <a:t>Межбюджетные отношения ..……………..…….…….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2052" name="TextBox 18"/>
          <p:cNvSpPr txBox="1">
            <a:spLocks noChangeArrowheads="1"/>
          </p:cNvSpPr>
          <p:nvPr/>
        </p:nvSpPr>
        <p:spPr bwMode="auto">
          <a:xfrm>
            <a:off x="0" y="188640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cs typeface="Times New Roman" pitchFamily="18" charset="0"/>
              </a:rPr>
              <a:t>ОБЪЕМ И СТРУКТУРА НАЛОГОВЫХ ДОХОДОВ </a:t>
            </a:r>
          </a:p>
          <a:p>
            <a:r>
              <a:rPr lang="ru-RU" sz="2800" b="1" dirty="0">
                <a:cs typeface="Times New Roman" pitchFamily="18" charset="0"/>
              </a:rPr>
              <a:t>НА </a:t>
            </a:r>
            <a:r>
              <a:rPr lang="ru-RU" sz="2800" b="1" dirty="0" smtClean="0">
                <a:cs typeface="Times New Roman" pitchFamily="18" charset="0"/>
              </a:rPr>
              <a:t>2022 – 2025 </a:t>
            </a:r>
            <a:r>
              <a:rPr lang="ru-RU" sz="2800" b="1" dirty="0">
                <a:cs typeface="Times New Roman" pitchFamily="18" charset="0"/>
              </a:rPr>
              <a:t>ГОДЫ</a:t>
            </a:r>
          </a:p>
        </p:txBody>
      </p:sp>
      <p:graphicFrame>
        <p:nvGraphicFramePr>
          <p:cNvPr id="2050" name="Диаграмма 7"/>
          <p:cNvGraphicFramePr>
            <a:graphicFrameLocks/>
          </p:cNvGraphicFramePr>
          <p:nvPr/>
        </p:nvGraphicFramePr>
        <p:xfrm>
          <a:off x="107950" y="1628800"/>
          <a:ext cx="8959850" cy="4552925"/>
        </p:xfrm>
        <a:graphic>
          <a:graphicData uri="http://schemas.openxmlformats.org/presentationml/2006/ole">
            <p:oleObj spid="_x0000_s2050" name="Worksheet" r:id="rId4" imgW="8734234" imgH="2143125" progId="Excel.Sheet.8">
              <p:embed/>
            </p:oleObj>
          </a:graphicData>
        </a:graphic>
      </p:graphicFrame>
      <p:sp>
        <p:nvSpPr>
          <p:cNvPr id="2053" name="TextBox 1"/>
          <p:cNvSpPr txBox="1">
            <a:spLocks noChangeArrowheads="1"/>
          </p:cNvSpPr>
          <p:nvPr/>
        </p:nvSpPr>
        <p:spPr bwMode="auto">
          <a:xfrm>
            <a:off x="899592" y="2420888"/>
            <a:ext cx="1584175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 dirty="0" smtClean="0">
                <a:cs typeface="Times New Roman" pitchFamily="18" charset="0"/>
              </a:rPr>
              <a:t>1 180 535</a:t>
            </a:r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2054" name="TextBox 1"/>
          <p:cNvSpPr txBox="1">
            <a:spLocks noChangeArrowheads="1"/>
          </p:cNvSpPr>
          <p:nvPr/>
        </p:nvSpPr>
        <p:spPr bwMode="auto">
          <a:xfrm>
            <a:off x="4932040" y="1700808"/>
            <a:ext cx="180020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 dirty="0" smtClean="0">
                <a:cs typeface="Times New Roman" pitchFamily="18" charset="0"/>
              </a:rPr>
              <a:t>1 460 636</a:t>
            </a:r>
          </a:p>
          <a:p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2055" name="TextBox 1"/>
          <p:cNvSpPr txBox="1">
            <a:spLocks noChangeArrowheads="1"/>
          </p:cNvSpPr>
          <p:nvPr/>
        </p:nvSpPr>
        <p:spPr bwMode="auto">
          <a:xfrm>
            <a:off x="3491880" y="2060848"/>
            <a:ext cx="18002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 dirty="0" smtClean="0">
                <a:cs typeface="Times New Roman" pitchFamily="18" charset="0"/>
              </a:rPr>
              <a:t>1 340 101</a:t>
            </a:r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2056" name="TextBox 1"/>
          <p:cNvSpPr txBox="1">
            <a:spLocks noChangeArrowheads="1"/>
          </p:cNvSpPr>
          <p:nvPr/>
        </p:nvSpPr>
        <p:spPr bwMode="auto">
          <a:xfrm>
            <a:off x="2267744" y="2276872"/>
            <a:ext cx="1656184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 dirty="0" smtClean="0">
                <a:cs typeface="Times New Roman" pitchFamily="18" charset="0"/>
              </a:rPr>
              <a:t>1 220 611</a:t>
            </a:r>
          </a:p>
          <a:p>
            <a:endParaRPr lang="ru-RU" sz="24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057" name="TextBox 10"/>
          <p:cNvSpPr txBox="1">
            <a:spLocks noChangeArrowheads="1"/>
          </p:cNvSpPr>
          <p:nvPr/>
        </p:nvSpPr>
        <p:spPr bwMode="auto">
          <a:xfrm>
            <a:off x="7643813" y="1000125"/>
            <a:ext cx="1214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>тыс. руб.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43011" name="TextBox 7"/>
          <p:cNvSpPr txBox="1">
            <a:spLocks noChangeArrowheads="1"/>
          </p:cNvSpPr>
          <p:nvPr/>
        </p:nvSpPr>
        <p:spPr bwMode="auto">
          <a:xfrm>
            <a:off x="1285875" y="500063"/>
            <a:ext cx="62150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dirty="0">
                <a:cs typeface="Times New Roman" pitchFamily="18" charset="0"/>
              </a:rPr>
              <a:t>ДОРОЖНЫЙ ФОНД</a:t>
            </a:r>
            <a:r>
              <a:rPr lang="ru-RU" sz="32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214313" y="2000250"/>
            <a:ext cx="8572500" cy="2071688"/>
          </a:xfrm>
          <a:prstGeom prst="flowChartAlternateProcess">
            <a:avLst/>
          </a:prstGeom>
          <a:solidFill>
            <a:srgbClr val="B8F6E7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800" dirty="0">
                <a:solidFill>
                  <a:schemeClr val="tx1"/>
                </a:solidFill>
                <a:cs typeface="Times New Roman" pitchFamily="18" charset="0"/>
              </a:rPr>
              <a:t>С 1 января 2014 года в бюджет города </a:t>
            </a:r>
            <a:r>
              <a:rPr lang="ru-RU" sz="2800" dirty="0" err="1">
                <a:solidFill>
                  <a:schemeClr val="tx1"/>
                </a:solidFill>
                <a:cs typeface="Times New Roman" pitchFamily="18" charset="0"/>
              </a:rPr>
              <a:t>Коврова</a:t>
            </a:r>
            <a:r>
              <a:rPr lang="ru-RU" sz="2800" dirty="0">
                <a:solidFill>
                  <a:schemeClr val="tx1"/>
                </a:solidFill>
                <a:cs typeface="Times New Roman" pitchFamily="18" charset="0"/>
              </a:rPr>
              <a:t> зачисляются </a:t>
            </a:r>
            <a:r>
              <a:rPr lang="ru-RU" sz="2800" b="1" u="sng" dirty="0">
                <a:solidFill>
                  <a:schemeClr val="tx1"/>
                </a:solidFill>
                <a:cs typeface="Times New Roman" pitchFamily="18" charset="0"/>
              </a:rPr>
              <a:t>акцизы на нефтепродукты</a:t>
            </a:r>
            <a:r>
              <a:rPr lang="ru-RU" sz="28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ru-RU" sz="2800" dirty="0">
                <a:solidFill>
                  <a:schemeClr val="tx1"/>
                </a:solidFill>
                <a:cs typeface="Times New Roman" pitchFamily="18" charset="0"/>
              </a:rPr>
              <a:t>по дифференцированному нормативу, рассчитанному из протяженности автомобильных дорог</a:t>
            </a:r>
          </a:p>
        </p:txBody>
      </p:sp>
      <p:sp>
        <p:nvSpPr>
          <p:cNvPr id="14" name="Стрелка вниз 13"/>
          <p:cNvSpPr/>
          <p:nvPr/>
        </p:nvSpPr>
        <p:spPr>
          <a:xfrm>
            <a:off x="3000375" y="4214813"/>
            <a:ext cx="3071813" cy="1000125"/>
          </a:xfrm>
          <a:prstGeom prst="downArrow">
            <a:avLst/>
          </a:prstGeom>
          <a:solidFill>
            <a:srgbClr val="B8F6E7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2714612" y="5429264"/>
            <a:ext cx="3714776" cy="95410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dirty="0">
                <a:cs typeface="Times New Roman" pitchFamily="18" charset="0"/>
              </a:rPr>
              <a:t>ДОРОЖНЫЙ ФОНД ГОРОДА КОВРОВА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1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44035" name="TextBox 7"/>
          <p:cNvSpPr txBox="1">
            <a:spLocks noChangeArrowheads="1"/>
          </p:cNvSpPr>
          <p:nvPr/>
        </p:nvSpPr>
        <p:spPr bwMode="auto">
          <a:xfrm>
            <a:off x="1428750" y="476672"/>
            <a:ext cx="621506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200" b="1" dirty="0">
                <a:cs typeface="Times New Roman" pitchFamily="18" charset="0"/>
              </a:rPr>
              <a:t>Норматив отчислений в бюджет от акцизов на нефтепродукты </a:t>
            </a:r>
          </a:p>
        </p:txBody>
      </p:sp>
      <p:sp>
        <p:nvSpPr>
          <p:cNvPr id="19" name="Вертикальный свиток 18"/>
          <p:cNvSpPr/>
          <p:nvPr/>
        </p:nvSpPr>
        <p:spPr>
          <a:xfrm>
            <a:off x="142844" y="2285992"/>
            <a:ext cx="3643338" cy="4143404"/>
          </a:xfrm>
          <a:prstGeom prst="verticalScroll">
            <a:avLst/>
          </a:prstGeom>
          <a:solidFill>
            <a:srgbClr val="B8F6E7"/>
          </a:solidFill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01.01.2022 </a:t>
            </a: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года норматив отчислений в бюджет</a:t>
            </a:r>
          </a:p>
          <a:p>
            <a:pPr>
              <a:defRPr/>
            </a:pP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0,4581%</a:t>
            </a:r>
            <a:endParaRPr lang="ru-RU" sz="3200" b="1" dirty="0">
              <a:solidFill>
                <a:schemeClr val="bg2">
                  <a:lumMod val="2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трелка вправо 20"/>
          <p:cNvSpPr/>
          <p:nvPr/>
        </p:nvSpPr>
        <p:spPr>
          <a:xfrm>
            <a:off x="3707904" y="3429000"/>
            <a:ext cx="2071702" cy="1357322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isometricOffAxis1Right"/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22" name="Вертикальный свиток 21"/>
          <p:cNvSpPr/>
          <p:nvPr/>
        </p:nvSpPr>
        <p:spPr>
          <a:xfrm>
            <a:off x="5500662" y="2285992"/>
            <a:ext cx="3643338" cy="4143404"/>
          </a:xfrm>
          <a:prstGeom prst="verticalScroll">
            <a:avLst/>
          </a:prstGeom>
          <a:solidFill>
            <a:srgbClr val="B8F6E7"/>
          </a:solidFill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01.01.2023 </a:t>
            </a: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года норматив отчислений в бюджет</a:t>
            </a:r>
          </a:p>
          <a:p>
            <a:pPr>
              <a:defRPr/>
            </a:pP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0,4455%</a:t>
            </a:r>
            <a:endParaRPr lang="ru-RU" sz="3200" b="1" dirty="0">
              <a:solidFill>
                <a:schemeClr val="bg2">
                  <a:lumMod val="2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3076" name="TextBox 7"/>
          <p:cNvSpPr txBox="1">
            <a:spLocks noChangeArrowheads="1"/>
          </p:cNvSpPr>
          <p:nvPr/>
        </p:nvSpPr>
        <p:spPr bwMode="auto">
          <a:xfrm>
            <a:off x="1643063" y="357188"/>
            <a:ext cx="59293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dirty="0">
                <a:cs typeface="Times New Roman" pitchFamily="18" charset="0"/>
              </a:rPr>
              <a:t>НАЛОГИ НА ИМУЩЕСТВО</a:t>
            </a:r>
          </a:p>
        </p:txBody>
      </p:sp>
      <p:sp>
        <p:nvSpPr>
          <p:cNvPr id="3077" name="TextBox 15"/>
          <p:cNvSpPr txBox="1">
            <a:spLocks noChangeArrowheads="1"/>
          </p:cNvSpPr>
          <p:nvPr/>
        </p:nvSpPr>
        <p:spPr bwMode="auto">
          <a:xfrm>
            <a:off x="7215188" y="1124744"/>
            <a:ext cx="15001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cs typeface="Times New Roman" pitchFamily="18" charset="0"/>
              </a:rPr>
              <a:t>тыс. руб.</a:t>
            </a:r>
          </a:p>
        </p:txBody>
      </p:sp>
      <p:sp>
        <p:nvSpPr>
          <p:cNvPr id="3093" name="TextBox 1"/>
          <p:cNvSpPr txBox="1">
            <a:spLocks noChangeArrowheads="1"/>
          </p:cNvSpPr>
          <p:nvPr/>
        </p:nvSpPr>
        <p:spPr bwMode="auto">
          <a:xfrm>
            <a:off x="3347864" y="4005064"/>
            <a:ext cx="864096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3094" name="TextBox 1"/>
          <p:cNvSpPr txBox="1">
            <a:spLocks noChangeArrowheads="1"/>
          </p:cNvSpPr>
          <p:nvPr/>
        </p:nvSpPr>
        <p:spPr bwMode="auto">
          <a:xfrm>
            <a:off x="4788024" y="3933056"/>
            <a:ext cx="86409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3095" name="TextBox 1"/>
          <p:cNvSpPr txBox="1">
            <a:spLocks noChangeArrowheads="1"/>
          </p:cNvSpPr>
          <p:nvPr/>
        </p:nvSpPr>
        <p:spPr bwMode="auto">
          <a:xfrm>
            <a:off x="4788024" y="5445224"/>
            <a:ext cx="856109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3096" name="TextBox 1"/>
          <p:cNvSpPr txBox="1">
            <a:spLocks noChangeArrowheads="1"/>
          </p:cNvSpPr>
          <p:nvPr/>
        </p:nvSpPr>
        <p:spPr bwMode="auto">
          <a:xfrm>
            <a:off x="3275856" y="5445224"/>
            <a:ext cx="93610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21" name="TextBox 1"/>
          <p:cNvSpPr txBox="1"/>
          <p:nvPr/>
        </p:nvSpPr>
        <p:spPr>
          <a:xfrm>
            <a:off x="5076056" y="4000504"/>
            <a:ext cx="496075" cy="868656"/>
          </a:xfrm>
          <a:prstGeom prst="rect">
            <a:avLst/>
          </a:prstGeom>
        </p:spPr>
        <p:txBody>
          <a:bodyPr vert="vert27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2400" b="1" dirty="0" smtClean="0">
              <a:solidFill>
                <a:schemeClr val="bg1"/>
              </a:solidFill>
              <a:cs typeface="Times New Roman" pitchFamily="18" charset="0"/>
            </a:endParaRPr>
          </a:p>
          <a:p>
            <a:pPr>
              <a:defRPr/>
            </a:pPr>
            <a:endParaRPr lang="ru-RU" sz="24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2" name="TextBox 1"/>
          <p:cNvSpPr txBox="1"/>
          <p:nvPr/>
        </p:nvSpPr>
        <p:spPr>
          <a:xfrm>
            <a:off x="3563888" y="3717032"/>
            <a:ext cx="436607" cy="1426457"/>
          </a:xfrm>
          <a:prstGeom prst="rect">
            <a:avLst/>
          </a:prstGeom>
        </p:spPr>
        <p:txBody>
          <a:bodyPr vert="vert27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24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395536" y="1268760"/>
          <a:ext cx="8280920" cy="4912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842885" y="1268760"/>
            <a:ext cx="1018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249 775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11037" y="1340768"/>
            <a:ext cx="1018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242 625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4100" name="TextBox 1"/>
          <p:cNvSpPr txBox="1">
            <a:spLocks noChangeArrowheads="1"/>
          </p:cNvSpPr>
          <p:nvPr/>
        </p:nvSpPr>
        <p:spPr bwMode="auto">
          <a:xfrm>
            <a:off x="1928813" y="214313"/>
            <a:ext cx="5040312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Анализ поступления неналоговых доходов</a:t>
            </a:r>
          </a:p>
        </p:txBody>
      </p:sp>
      <p:graphicFrame>
        <p:nvGraphicFramePr>
          <p:cNvPr id="4098" name="Диаграмма 12"/>
          <p:cNvGraphicFramePr>
            <a:graphicFrameLocks/>
          </p:cNvGraphicFramePr>
          <p:nvPr/>
        </p:nvGraphicFramePr>
        <p:xfrm>
          <a:off x="0" y="1628800"/>
          <a:ext cx="9026525" cy="4608511"/>
        </p:xfrm>
        <a:graphic>
          <a:graphicData uri="http://schemas.openxmlformats.org/presentationml/2006/ole">
            <p:oleObj spid="_x0000_s4098" name="Worksheet" r:id="rId4" imgW="8734234" imgH="4667440" progId="Excel.Sheet.8">
              <p:embed/>
            </p:oleObj>
          </a:graphicData>
        </a:graphic>
      </p:graphicFrame>
      <p:sp>
        <p:nvSpPr>
          <p:cNvPr id="4101" name="TextBox 7"/>
          <p:cNvSpPr txBox="1">
            <a:spLocks noChangeArrowheads="1"/>
          </p:cNvSpPr>
          <p:nvPr/>
        </p:nvSpPr>
        <p:spPr bwMode="auto">
          <a:xfrm>
            <a:off x="214313" y="1268761"/>
            <a:ext cx="1285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cs typeface="Times New Roman" pitchFamily="18" charset="0"/>
              </a:rPr>
              <a:t>158 971</a:t>
            </a:r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1115616" y="6021288"/>
            <a:ext cx="1008112" cy="432048"/>
          </a:xfrm>
          <a:prstGeom prst="rightArrow">
            <a:avLst>
              <a:gd name="adj1" fmla="val 50000"/>
              <a:gd name="adj2" fmla="val 59161"/>
            </a:avLst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-19 040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3" name="TextBox 11"/>
          <p:cNvSpPr txBox="1">
            <a:spLocks noChangeArrowheads="1"/>
          </p:cNvSpPr>
          <p:nvPr/>
        </p:nvSpPr>
        <p:spPr bwMode="auto">
          <a:xfrm>
            <a:off x="7143750" y="1196752"/>
            <a:ext cx="13573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cs typeface="Times New Roman" pitchFamily="18" charset="0"/>
              </a:rPr>
              <a:t>тыс. руб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4104" name="TextBox 13"/>
          <p:cNvSpPr txBox="1">
            <a:spLocks noChangeArrowheads="1"/>
          </p:cNvSpPr>
          <p:nvPr/>
        </p:nvSpPr>
        <p:spPr bwMode="auto">
          <a:xfrm>
            <a:off x="1785938" y="1268760"/>
            <a:ext cx="1285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cs typeface="Times New Roman" pitchFamily="18" charset="0"/>
              </a:rPr>
              <a:t>139 931</a:t>
            </a:r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4105" name="TextBox 14"/>
          <p:cNvSpPr txBox="1">
            <a:spLocks noChangeArrowheads="1"/>
          </p:cNvSpPr>
          <p:nvPr/>
        </p:nvSpPr>
        <p:spPr bwMode="auto">
          <a:xfrm>
            <a:off x="3131841" y="1268761"/>
            <a:ext cx="14401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cs typeface="Times New Roman" pitchFamily="18" charset="0"/>
              </a:rPr>
              <a:t>144 492</a:t>
            </a:r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4106" name="TextBox 15"/>
          <p:cNvSpPr txBox="1">
            <a:spLocks noChangeArrowheads="1"/>
          </p:cNvSpPr>
          <p:nvPr/>
        </p:nvSpPr>
        <p:spPr bwMode="auto">
          <a:xfrm>
            <a:off x="4572000" y="1268760"/>
            <a:ext cx="15716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cs typeface="Times New Roman" pitchFamily="18" charset="0"/>
              </a:rPr>
              <a:t>149 631</a:t>
            </a:r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17" name="Стрелка вправо 16"/>
          <p:cNvSpPr/>
          <p:nvPr/>
        </p:nvSpPr>
        <p:spPr>
          <a:xfrm>
            <a:off x="2555776" y="6021288"/>
            <a:ext cx="1008112" cy="432048"/>
          </a:xfrm>
          <a:prstGeom prst="rightArrow">
            <a:avLst>
              <a:gd name="adj1" fmla="val 50000"/>
              <a:gd name="adj2" fmla="val 44187"/>
            </a:avLst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+4 561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4067944" y="6021288"/>
            <a:ext cx="1152128" cy="432048"/>
          </a:xfrm>
          <a:prstGeom prst="rightArrow">
            <a:avLst>
              <a:gd name="adj1" fmla="val 50000"/>
              <a:gd name="adj2" fmla="val 53725"/>
            </a:avLst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+5 139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5124" name="TextBox 6"/>
          <p:cNvSpPr txBox="1">
            <a:spLocks noChangeArrowheads="1"/>
          </p:cNvSpPr>
          <p:nvPr/>
        </p:nvSpPr>
        <p:spPr bwMode="auto">
          <a:xfrm>
            <a:off x="251520" y="214313"/>
            <a:ext cx="878497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cs typeface="Times New Roman" pitchFamily="18" charset="0"/>
              </a:rPr>
              <a:t>БЕЗВОЗМЕЗДНЫЕ </a:t>
            </a:r>
            <a:r>
              <a:rPr lang="ru-RU" sz="2400" b="1" dirty="0" smtClean="0">
                <a:cs typeface="Times New Roman" pitchFamily="18" charset="0"/>
              </a:rPr>
              <a:t>ПОСТУПЛЕНИЯ ОТ ДРУГИХ БЮДЖЕТОВ БЮДЖЕТНОЙ СИСТЕМЫ РФ </a:t>
            </a:r>
            <a:endParaRPr lang="ru-RU" sz="2400" b="1" dirty="0">
              <a:cs typeface="Times New Roman" pitchFamily="18" charset="0"/>
            </a:endParaRPr>
          </a:p>
          <a:p>
            <a:r>
              <a:rPr lang="ru-RU" sz="2400" b="1" dirty="0">
                <a:cs typeface="Times New Roman" pitchFamily="18" charset="0"/>
              </a:rPr>
              <a:t>В   </a:t>
            </a:r>
            <a:r>
              <a:rPr lang="ru-RU" sz="2400" b="1" dirty="0" smtClean="0">
                <a:cs typeface="Times New Roman" pitchFamily="18" charset="0"/>
              </a:rPr>
              <a:t>2022-2025   </a:t>
            </a:r>
            <a:r>
              <a:rPr lang="ru-RU" sz="2400" b="1" dirty="0">
                <a:cs typeface="Times New Roman" pitchFamily="18" charset="0"/>
              </a:rPr>
              <a:t>ГОДАХ</a:t>
            </a:r>
          </a:p>
          <a:p>
            <a:endParaRPr lang="ru-RU" sz="24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graphicFrame>
        <p:nvGraphicFramePr>
          <p:cNvPr id="5122" name="Диаграмма 12"/>
          <p:cNvGraphicFramePr>
            <a:graphicFrameLocks/>
          </p:cNvGraphicFramePr>
          <p:nvPr/>
        </p:nvGraphicFramePr>
        <p:xfrm>
          <a:off x="179388" y="1700213"/>
          <a:ext cx="8813800" cy="4560887"/>
        </p:xfrm>
        <a:graphic>
          <a:graphicData uri="http://schemas.openxmlformats.org/presentationml/2006/ole">
            <p:oleObj spid="_x0000_s5122" name="Worksheet" r:id="rId4" imgW="8982266" imgH="2533460" progId="Excel.Sheet.8">
              <p:embed/>
            </p:oleObj>
          </a:graphicData>
        </a:graphic>
      </p:graphicFrame>
      <p:sp>
        <p:nvSpPr>
          <p:cNvPr id="5125" name="TextBox 13"/>
          <p:cNvSpPr txBox="1">
            <a:spLocks noChangeArrowheads="1"/>
          </p:cNvSpPr>
          <p:nvPr/>
        </p:nvSpPr>
        <p:spPr bwMode="auto">
          <a:xfrm>
            <a:off x="539552" y="1772816"/>
            <a:ext cx="18722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cs typeface="Times New Roman" pitchFamily="18" charset="0"/>
              </a:rPr>
              <a:t>3 548 083</a:t>
            </a:r>
            <a:endParaRPr lang="ru-RU" sz="2000" b="1" dirty="0">
              <a:cs typeface="Times New Roman" pitchFamily="18" charset="0"/>
            </a:endParaRPr>
          </a:p>
        </p:txBody>
      </p:sp>
      <p:sp>
        <p:nvSpPr>
          <p:cNvPr id="5126" name="TextBox 14"/>
          <p:cNvSpPr txBox="1">
            <a:spLocks noChangeArrowheads="1"/>
          </p:cNvSpPr>
          <p:nvPr/>
        </p:nvSpPr>
        <p:spPr bwMode="auto">
          <a:xfrm>
            <a:off x="7143750" y="1412776"/>
            <a:ext cx="13573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cs typeface="Times New Roman" pitchFamily="18" charset="0"/>
              </a:rPr>
              <a:t>тыс. руб.</a:t>
            </a:r>
          </a:p>
        </p:txBody>
      </p:sp>
      <p:sp>
        <p:nvSpPr>
          <p:cNvPr id="5127" name="TextBox 15"/>
          <p:cNvSpPr txBox="1">
            <a:spLocks noChangeArrowheads="1"/>
          </p:cNvSpPr>
          <p:nvPr/>
        </p:nvSpPr>
        <p:spPr bwMode="auto">
          <a:xfrm>
            <a:off x="3275856" y="2564904"/>
            <a:ext cx="14401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cs typeface="Times New Roman" pitchFamily="18" charset="0"/>
              </a:rPr>
              <a:t>2 093 248,1</a:t>
            </a:r>
            <a:endParaRPr lang="ru-RU" sz="2000" b="1" dirty="0">
              <a:cs typeface="Times New Roman" pitchFamily="18" charset="0"/>
            </a:endParaRPr>
          </a:p>
        </p:txBody>
      </p:sp>
      <p:sp>
        <p:nvSpPr>
          <p:cNvPr id="5128" name="TextBox 16"/>
          <p:cNvSpPr txBox="1">
            <a:spLocks noChangeArrowheads="1"/>
          </p:cNvSpPr>
          <p:nvPr/>
        </p:nvSpPr>
        <p:spPr bwMode="auto">
          <a:xfrm rot="10800000" flipV="1">
            <a:off x="1907704" y="2196334"/>
            <a:ext cx="16561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cs typeface="Times New Roman" pitchFamily="18" charset="0"/>
              </a:rPr>
              <a:t>1 949 093,2</a:t>
            </a:r>
            <a:endParaRPr lang="ru-RU" sz="2000" b="1" dirty="0"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44008" y="2852936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1 866 612</a:t>
            </a:r>
            <a:endParaRPr lang="ru-RU" sz="2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980728"/>
          </a:xfrm>
          <a:ln>
            <a:noFill/>
          </a:ln>
          <a:effectLst/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cs typeface="Times New Roman" pitchFamily="18" charset="0"/>
              </a:rPr>
              <a:t>БЕЗВОЗМЕЗДНЫЕ ПОСТУПЛЕНИЯ </a:t>
            </a:r>
            <a:br>
              <a:rPr lang="ru-RU" sz="2400" b="1" dirty="0" smtClean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cs typeface="Times New Roman" pitchFamily="18" charset="0"/>
              </a:rPr>
              <a:t>В   2022-2025   ГОДАХ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0" y="1268760"/>
          <a:ext cx="9144000" cy="5360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533955" y="1196752"/>
            <a:ext cx="1029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тыс.руб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980728"/>
            <a:ext cx="381642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1" hangingPunct="1">
              <a:buFont typeface="Tahoma" pitchFamily="34" charset="0"/>
              <a:buNone/>
            </a:pPr>
            <a:r>
              <a:rPr lang="ru-RU" sz="4400" b="1" dirty="0" smtClean="0"/>
              <a:t>Расходы городского бюджета</a:t>
            </a:r>
          </a:p>
        </p:txBody>
      </p:sp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284985"/>
            <a:ext cx="4464495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0240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60648"/>
            <a:ext cx="453650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03426" name="Picture 2" descr="http://altai-info.com/uploads/posts/2018-09/1536223453_coins-economy-pap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501008"/>
            <a:ext cx="4104456" cy="295232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7172" name="TextBox 6"/>
          <p:cNvSpPr txBox="1">
            <a:spLocks noChangeArrowheads="1"/>
          </p:cNvSpPr>
          <p:nvPr/>
        </p:nvSpPr>
        <p:spPr bwMode="auto">
          <a:xfrm>
            <a:off x="2143125" y="116633"/>
            <a:ext cx="521493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cs typeface="Times New Roman" pitchFamily="18" charset="0"/>
              </a:rPr>
              <a:t>СТРУКТУРА РАСХОДОВ ГОРОДСКОГО БЮДЖЕТА </a:t>
            </a:r>
          </a:p>
          <a:p>
            <a:r>
              <a:rPr lang="ru-RU" sz="2400" b="1" dirty="0">
                <a:cs typeface="Times New Roman" pitchFamily="18" charset="0"/>
              </a:rPr>
              <a:t>В </a:t>
            </a:r>
            <a:r>
              <a:rPr lang="ru-RU" sz="2400" b="1" dirty="0" smtClean="0">
                <a:cs typeface="Times New Roman" pitchFamily="18" charset="0"/>
              </a:rPr>
              <a:t>2021-2025 </a:t>
            </a:r>
            <a:r>
              <a:rPr lang="ru-RU" sz="2400" b="1" dirty="0">
                <a:cs typeface="Times New Roman" pitchFamily="18" charset="0"/>
              </a:rPr>
              <a:t>ГОДАХ</a:t>
            </a:r>
          </a:p>
        </p:txBody>
      </p:sp>
      <p:graphicFrame>
        <p:nvGraphicFramePr>
          <p:cNvPr id="7170" name="Диаграмма 7"/>
          <p:cNvGraphicFramePr>
            <a:graphicFrameLocks/>
          </p:cNvGraphicFramePr>
          <p:nvPr/>
        </p:nvGraphicFramePr>
        <p:xfrm>
          <a:off x="0" y="1340768"/>
          <a:ext cx="8902700" cy="4751858"/>
        </p:xfrm>
        <a:graphic>
          <a:graphicData uri="http://schemas.openxmlformats.org/presentationml/2006/ole">
            <p:oleObj spid="_x0000_s7170" name="Worksheet" r:id="rId4" imgW="9610916" imgH="3124390" progId="Excel.Sheet.8">
              <p:embed/>
            </p:oleObj>
          </a:graphicData>
        </a:graphic>
      </p:graphicFrame>
      <p:sp>
        <p:nvSpPr>
          <p:cNvPr id="7173" name="TextBox 1"/>
          <p:cNvSpPr txBox="1">
            <a:spLocks noChangeArrowheads="1"/>
          </p:cNvSpPr>
          <p:nvPr/>
        </p:nvSpPr>
        <p:spPr bwMode="auto">
          <a:xfrm>
            <a:off x="4714875" y="6021288"/>
            <a:ext cx="914400" cy="101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r>
              <a:rPr 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2025 </a:t>
            </a:r>
            <a:endParaRPr lang="ru-RU" sz="2000" b="1" dirty="0">
              <a:solidFill>
                <a:srgbClr val="002060"/>
              </a:solidFill>
              <a:cs typeface="Times New Roman" pitchFamily="18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cs typeface="Times New Roman" pitchFamily="18" charset="0"/>
              </a:rPr>
              <a:t>год</a:t>
            </a:r>
          </a:p>
        </p:txBody>
      </p:sp>
      <p:sp>
        <p:nvSpPr>
          <p:cNvPr id="7174" name="TextBox 1"/>
          <p:cNvSpPr txBox="1">
            <a:spLocks noChangeArrowheads="1"/>
          </p:cNvSpPr>
          <p:nvPr/>
        </p:nvSpPr>
        <p:spPr bwMode="auto">
          <a:xfrm>
            <a:off x="3643313" y="6021288"/>
            <a:ext cx="914400" cy="101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r>
              <a:rPr 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2024</a:t>
            </a:r>
            <a:endParaRPr lang="ru-RU" sz="2000" b="1" dirty="0">
              <a:solidFill>
                <a:srgbClr val="002060"/>
              </a:solidFill>
              <a:cs typeface="Times New Roman" pitchFamily="18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cs typeface="Times New Roman" pitchFamily="18" charset="0"/>
              </a:rPr>
              <a:t>год</a:t>
            </a:r>
          </a:p>
        </p:txBody>
      </p:sp>
      <p:sp>
        <p:nvSpPr>
          <p:cNvPr id="7175" name="TextBox 1"/>
          <p:cNvSpPr txBox="1">
            <a:spLocks noChangeArrowheads="1"/>
          </p:cNvSpPr>
          <p:nvPr/>
        </p:nvSpPr>
        <p:spPr bwMode="auto">
          <a:xfrm>
            <a:off x="2500313" y="6021288"/>
            <a:ext cx="914400" cy="101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r>
              <a:rPr 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2023 </a:t>
            </a:r>
            <a:endParaRPr lang="ru-RU" sz="2000" b="1" dirty="0">
              <a:solidFill>
                <a:srgbClr val="002060"/>
              </a:solidFill>
              <a:cs typeface="Times New Roman" pitchFamily="18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cs typeface="Times New Roman" pitchFamily="18" charset="0"/>
              </a:rPr>
              <a:t>год</a:t>
            </a:r>
          </a:p>
        </p:txBody>
      </p:sp>
      <p:sp>
        <p:nvSpPr>
          <p:cNvPr id="7176" name="TextBox 1"/>
          <p:cNvSpPr txBox="1">
            <a:spLocks noChangeArrowheads="1"/>
          </p:cNvSpPr>
          <p:nvPr/>
        </p:nvSpPr>
        <p:spPr bwMode="auto">
          <a:xfrm>
            <a:off x="1428750" y="6021288"/>
            <a:ext cx="914400" cy="101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r>
              <a:rPr 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2022 </a:t>
            </a:r>
            <a:endParaRPr lang="ru-RU" sz="2000" b="1" dirty="0">
              <a:solidFill>
                <a:srgbClr val="002060"/>
              </a:solidFill>
              <a:cs typeface="Times New Roman" pitchFamily="18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cs typeface="Times New Roman" pitchFamily="18" charset="0"/>
              </a:rPr>
              <a:t>год</a:t>
            </a:r>
          </a:p>
        </p:txBody>
      </p:sp>
      <p:sp>
        <p:nvSpPr>
          <p:cNvPr id="7177" name="TextBox 1"/>
          <p:cNvSpPr txBox="1">
            <a:spLocks noChangeArrowheads="1"/>
          </p:cNvSpPr>
          <p:nvPr/>
        </p:nvSpPr>
        <p:spPr bwMode="auto">
          <a:xfrm rot="-5400000">
            <a:off x="3959933" y="3537011"/>
            <a:ext cx="2160240" cy="648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3200" b="1" dirty="0" smtClean="0">
                <a:cs typeface="Times New Roman" pitchFamily="18" charset="0"/>
              </a:rPr>
              <a:t>3 485 121</a:t>
            </a:r>
            <a:endParaRPr lang="ru-RU" sz="3200" b="1" dirty="0">
              <a:cs typeface="Times New Roman" pitchFamily="18" charset="0"/>
            </a:endParaRPr>
          </a:p>
        </p:txBody>
      </p:sp>
      <p:sp>
        <p:nvSpPr>
          <p:cNvPr id="7178" name="TextBox 1"/>
          <p:cNvSpPr txBox="1">
            <a:spLocks noChangeArrowheads="1"/>
          </p:cNvSpPr>
          <p:nvPr/>
        </p:nvSpPr>
        <p:spPr bwMode="auto">
          <a:xfrm rot="-5400000">
            <a:off x="2769803" y="3503005"/>
            <a:ext cx="2232248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3200" b="1" dirty="0" smtClean="0">
                <a:cs typeface="Times New Roman" pitchFamily="18" charset="0"/>
              </a:rPr>
              <a:t>3 629 030</a:t>
            </a:r>
            <a:endParaRPr lang="ru-RU" sz="3200" b="1" dirty="0">
              <a:cs typeface="Times New Roman" pitchFamily="18" charset="0"/>
            </a:endParaRPr>
          </a:p>
        </p:txBody>
      </p:sp>
      <p:sp>
        <p:nvSpPr>
          <p:cNvPr id="7179" name="TextBox 1"/>
          <p:cNvSpPr txBox="1">
            <a:spLocks noChangeArrowheads="1"/>
          </p:cNvSpPr>
          <p:nvPr/>
        </p:nvSpPr>
        <p:spPr bwMode="auto">
          <a:xfrm rot="-5400000">
            <a:off x="1655676" y="3609020"/>
            <a:ext cx="252028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3200" b="1" dirty="0" smtClean="0">
                <a:cs typeface="Times New Roman" pitchFamily="18" charset="0"/>
              </a:rPr>
              <a:t>3 377 635</a:t>
            </a:r>
            <a:endParaRPr lang="ru-RU" sz="3200" b="1" dirty="0">
              <a:cs typeface="Times New Roman" pitchFamily="18" charset="0"/>
            </a:endParaRPr>
          </a:p>
        </p:txBody>
      </p:sp>
      <p:sp>
        <p:nvSpPr>
          <p:cNvPr id="7180" name="TextBox 1"/>
          <p:cNvSpPr txBox="1">
            <a:spLocks noChangeArrowheads="1"/>
          </p:cNvSpPr>
          <p:nvPr/>
        </p:nvSpPr>
        <p:spPr bwMode="auto">
          <a:xfrm rot="-5400000">
            <a:off x="561538" y="3070956"/>
            <a:ext cx="252028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3200" b="1" dirty="0" smtClean="0">
                <a:cs typeface="Times New Roman" pitchFamily="18" charset="0"/>
              </a:rPr>
              <a:t>4 989 183</a:t>
            </a:r>
            <a:endParaRPr lang="ru-RU" sz="3200" b="1" dirty="0">
              <a:cs typeface="Times New Roman" pitchFamily="18" charset="0"/>
            </a:endParaRPr>
          </a:p>
        </p:txBody>
      </p:sp>
      <p:sp>
        <p:nvSpPr>
          <p:cNvPr id="7181" name="TextBox 17"/>
          <p:cNvSpPr txBox="1">
            <a:spLocks noChangeArrowheads="1"/>
          </p:cNvSpPr>
          <p:nvPr/>
        </p:nvSpPr>
        <p:spPr bwMode="auto">
          <a:xfrm>
            <a:off x="7786688" y="1124744"/>
            <a:ext cx="1357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cs typeface="Times New Roman" pitchFamily="18" charset="0"/>
              </a:rPr>
              <a:t>тыс. руб.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7544" y="6021288"/>
            <a:ext cx="936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2021 год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212176" y="3532656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3 423 383</a:t>
            </a:r>
            <a:endParaRPr lang="ru-RU" sz="32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8198" name="TextBox 6"/>
          <p:cNvSpPr txBox="1">
            <a:spLocks noChangeArrowheads="1"/>
          </p:cNvSpPr>
          <p:nvPr/>
        </p:nvSpPr>
        <p:spPr bwMode="auto">
          <a:xfrm>
            <a:off x="2000250" y="214313"/>
            <a:ext cx="52149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cs typeface="Times New Roman" pitchFamily="18" charset="0"/>
              </a:rPr>
              <a:t>УДЕЛЬНЫЙ ВЕС РАСХОДОВ ГОРОДСКОГО БЮДЖЕТА </a:t>
            </a:r>
          </a:p>
          <a:p>
            <a:r>
              <a:rPr lang="ru-RU" sz="2400" b="1" dirty="0">
                <a:cs typeface="Times New Roman" pitchFamily="18" charset="0"/>
              </a:rPr>
              <a:t>НА </a:t>
            </a:r>
            <a:r>
              <a:rPr lang="ru-RU" sz="2400" b="1" dirty="0" smtClean="0">
                <a:cs typeface="Times New Roman" pitchFamily="18" charset="0"/>
              </a:rPr>
              <a:t>2023-2025 </a:t>
            </a:r>
            <a:r>
              <a:rPr lang="ru-RU" sz="2400" b="1" dirty="0">
                <a:cs typeface="Times New Roman" pitchFamily="18" charset="0"/>
              </a:rPr>
              <a:t>ГОДЫ</a:t>
            </a:r>
          </a:p>
        </p:txBody>
      </p:sp>
      <p:graphicFrame>
        <p:nvGraphicFramePr>
          <p:cNvPr id="8194" name="Диаграмма 14"/>
          <p:cNvGraphicFramePr>
            <a:graphicFrameLocks/>
          </p:cNvGraphicFramePr>
          <p:nvPr/>
        </p:nvGraphicFramePr>
        <p:xfrm>
          <a:off x="-541338" y="836613"/>
          <a:ext cx="4598988" cy="2066925"/>
        </p:xfrm>
        <a:graphic>
          <a:graphicData uri="http://schemas.openxmlformats.org/presentationml/2006/ole">
            <p:oleObj spid="_x0000_s8194" name="Worksheet" r:id="rId4" imgW="4600575" imgH="2067115" progId="Excel.Sheet.8">
              <p:embed/>
            </p:oleObj>
          </a:graphicData>
        </a:graphic>
      </p:graphicFrame>
      <p:graphicFrame>
        <p:nvGraphicFramePr>
          <p:cNvPr id="8195" name="Диаграмма 15"/>
          <p:cNvGraphicFramePr>
            <a:graphicFrameLocks/>
          </p:cNvGraphicFramePr>
          <p:nvPr/>
        </p:nvGraphicFramePr>
        <p:xfrm>
          <a:off x="3132138" y="1341438"/>
          <a:ext cx="5859462" cy="2432050"/>
        </p:xfrm>
        <a:graphic>
          <a:graphicData uri="http://schemas.openxmlformats.org/presentationml/2006/ole">
            <p:oleObj spid="_x0000_s8195" name="Worksheet" r:id="rId5" imgW="5857875" imgH="2647759" progId="Excel.Sheet.8">
              <p:embed/>
            </p:oleObj>
          </a:graphicData>
        </a:graphic>
      </p:graphicFrame>
      <p:graphicFrame>
        <p:nvGraphicFramePr>
          <p:cNvPr id="8196" name="Диаграмма 16"/>
          <p:cNvGraphicFramePr>
            <a:graphicFrameLocks/>
          </p:cNvGraphicFramePr>
          <p:nvPr/>
        </p:nvGraphicFramePr>
        <p:xfrm>
          <a:off x="250825" y="3611563"/>
          <a:ext cx="4105275" cy="2703512"/>
        </p:xfrm>
        <a:graphic>
          <a:graphicData uri="http://schemas.openxmlformats.org/presentationml/2006/ole">
            <p:oleObj spid="_x0000_s8196" name="Worksheet" r:id="rId6" imgW="4610290" imgH="2704909" progId="Excel.Sheet.8">
              <p:embed/>
            </p:oleObj>
          </a:graphicData>
        </a:graphic>
      </p:graphicFrame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3968" y="4293096"/>
            <a:ext cx="4608513" cy="2401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531813"/>
            <a:ext cx="9144000" cy="2016126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</a:rPr>
              <a:t>ВВОДНАЯ ЧАСТЬ</a:t>
            </a:r>
          </a:p>
        </p:txBody>
      </p:sp>
      <p:pic>
        <p:nvPicPr>
          <p:cNvPr id="31750" name="Picture 8" descr="3946136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"/>
            <a:ext cx="2304256" cy="2276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9" descr="images (13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1"/>
            <a:ext cx="2339752" cy="2276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10" descr="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"/>
            <a:ext cx="2304256" cy="2276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11" descr="9171_s_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981075"/>
            <a:ext cx="2141538" cy="1151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4" name="Picture 12" descr="images (11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11759" y="2276872"/>
            <a:ext cx="4392489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5" name="Picture 13" descr="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04248" y="4725144"/>
            <a:ext cx="2339752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7" name="Picture 16" descr="images (31)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99992" y="4725145"/>
            <a:ext cx="2304256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4" name="Picture 2" descr="F:\molod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39752" y="4725144"/>
            <a:ext cx="2304256" cy="2132856"/>
          </a:xfrm>
          <a:prstGeom prst="rect">
            <a:avLst/>
          </a:prstGeom>
          <a:noFill/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" y="0"/>
            <a:ext cx="2411759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5" name="Picture 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04248" y="2276872"/>
            <a:ext cx="233975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https://downloader.disk.yandex.ru/preview/d55806d010789cee36c625cb5c923677d08886e86a70553b44553fc46a316a41/5fcf93a7/xRqwR6AR0ddxuaAUUO56rQsCXXBrDJRXWwgp0dtCs0ePkMxgHu9U5WOGk3k5Hd-QJZ9hRoy0CKqsFlCIgFegeQ%3D%3D?uid=0&amp;filename=65.jpg&amp;disposition=inline&amp;hash=&amp;limit=0&amp;content_type=image%2Fjpeg&amp;owner_uid=0&amp;tknv=v2&amp;size=1280x93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" y="2276872"/>
            <a:ext cx="2411759" cy="2448272"/>
          </a:xfrm>
          <a:prstGeom prst="rect">
            <a:avLst/>
          </a:prstGeom>
          <a:noFill/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" y="4725144"/>
            <a:ext cx="2411759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80899" name="TextBox 6"/>
          <p:cNvSpPr txBox="1">
            <a:spLocks noChangeArrowheads="1"/>
          </p:cNvSpPr>
          <p:nvPr/>
        </p:nvSpPr>
        <p:spPr bwMode="auto">
          <a:xfrm>
            <a:off x="1714500" y="0"/>
            <a:ext cx="6072188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УДЕЛЬНЫЙ ВЕС РАСХОДОВ ГОРОДСКОГО БЮДЖЕТА НА СОЦИАЛЬНУЮ СФЕРУ</a:t>
            </a:r>
          </a:p>
          <a:p>
            <a:pPr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НА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2023-2025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ГОДЫ</a:t>
            </a:r>
          </a:p>
        </p:txBody>
      </p:sp>
      <p:graphicFrame>
        <p:nvGraphicFramePr>
          <p:cNvPr id="9218" name="Диаграмма 9"/>
          <p:cNvGraphicFramePr>
            <a:graphicFrameLocks/>
          </p:cNvGraphicFramePr>
          <p:nvPr/>
        </p:nvGraphicFramePr>
        <p:xfrm>
          <a:off x="-180975" y="1628775"/>
          <a:ext cx="8801100" cy="2259013"/>
        </p:xfrm>
        <a:graphic>
          <a:graphicData uri="http://schemas.openxmlformats.org/presentationml/2006/ole">
            <p:oleObj spid="_x0000_s9218" name="Worksheet" r:id="rId4" imgW="8801100" imgH="2257425" progId="Excel.Sheet.8">
              <p:embed/>
            </p:oleObj>
          </a:graphicData>
        </a:graphic>
      </p:graphicFrame>
      <p:graphicFrame>
        <p:nvGraphicFramePr>
          <p:cNvPr id="9219" name="Диаграмма 7"/>
          <p:cNvGraphicFramePr>
            <a:graphicFrameLocks/>
          </p:cNvGraphicFramePr>
          <p:nvPr/>
        </p:nvGraphicFramePr>
        <p:xfrm>
          <a:off x="468313" y="3644900"/>
          <a:ext cx="8410575" cy="2109788"/>
        </p:xfrm>
        <a:graphic>
          <a:graphicData uri="http://schemas.openxmlformats.org/presentationml/2006/ole">
            <p:oleObj spid="_x0000_s9219" name="Worksheet" r:id="rId5" imgW="9372600" imgH="2371725" progId="Excel.Sheet.8">
              <p:embed/>
            </p:oleObj>
          </a:graphicData>
        </a:graphic>
      </p:graphicFrame>
      <p:graphicFrame>
        <p:nvGraphicFramePr>
          <p:cNvPr id="9220" name="Диаграмма 10"/>
          <p:cNvGraphicFramePr>
            <a:graphicFrameLocks/>
          </p:cNvGraphicFramePr>
          <p:nvPr/>
        </p:nvGraphicFramePr>
        <p:xfrm>
          <a:off x="2771775" y="1773238"/>
          <a:ext cx="8796338" cy="3209925"/>
        </p:xfrm>
        <a:graphic>
          <a:graphicData uri="http://schemas.openxmlformats.org/presentationml/2006/ole">
            <p:oleObj spid="_x0000_s9220" name="Worksheet" r:id="rId6" imgW="8801100" imgH="3210116" progId="Excel.Sheet.8">
              <p:embed/>
            </p:oleObj>
          </a:graphicData>
        </a:graphic>
      </p:graphicFrame>
      <p:sp>
        <p:nvSpPr>
          <p:cNvPr id="9223" name="TextBox 11"/>
          <p:cNvSpPr txBox="1">
            <a:spLocks noChangeArrowheads="1"/>
          </p:cNvSpPr>
          <p:nvPr/>
        </p:nvSpPr>
        <p:spPr bwMode="auto">
          <a:xfrm>
            <a:off x="2071585" y="1857375"/>
            <a:ext cx="121623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200" b="1" dirty="0" smtClean="0">
                <a:cs typeface="Times New Roman" pitchFamily="18" charset="0"/>
              </a:rPr>
              <a:t>2023 </a:t>
            </a:r>
            <a:r>
              <a:rPr lang="ru-RU" sz="2200" b="1" dirty="0">
                <a:cs typeface="Times New Roman" pitchFamily="18" charset="0"/>
              </a:rPr>
              <a:t>год</a:t>
            </a:r>
          </a:p>
        </p:txBody>
      </p:sp>
      <p:sp>
        <p:nvSpPr>
          <p:cNvPr id="9224" name="TextBox 12"/>
          <p:cNvSpPr txBox="1">
            <a:spLocks noChangeArrowheads="1"/>
          </p:cNvSpPr>
          <p:nvPr/>
        </p:nvSpPr>
        <p:spPr bwMode="auto">
          <a:xfrm>
            <a:off x="1403649" y="5373216"/>
            <a:ext cx="129614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200" b="1" dirty="0" smtClean="0">
                <a:cs typeface="Times New Roman" pitchFamily="18" charset="0"/>
              </a:rPr>
              <a:t>2025 год</a:t>
            </a:r>
            <a:endParaRPr lang="ru-RU" sz="2200" b="1" dirty="0">
              <a:cs typeface="Times New Roman" pitchFamily="18" charset="0"/>
            </a:endParaRPr>
          </a:p>
        </p:txBody>
      </p:sp>
      <p:sp>
        <p:nvSpPr>
          <p:cNvPr id="9225" name="TextBox 13"/>
          <p:cNvSpPr txBox="1">
            <a:spLocks noChangeArrowheads="1"/>
          </p:cNvSpPr>
          <p:nvPr/>
        </p:nvSpPr>
        <p:spPr bwMode="auto">
          <a:xfrm>
            <a:off x="4932041" y="1700809"/>
            <a:ext cx="136815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200" b="1" dirty="0" smtClean="0">
                <a:cs typeface="Times New Roman" pitchFamily="18" charset="0"/>
              </a:rPr>
              <a:t>2024 </a:t>
            </a:r>
            <a:r>
              <a:rPr lang="ru-RU" sz="2200" b="1" dirty="0">
                <a:cs typeface="Times New Roman" pitchFamily="18" charset="0"/>
              </a:rPr>
              <a:t>год</a:t>
            </a:r>
          </a:p>
        </p:txBody>
      </p:sp>
      <p:sp>
        <p:nvSpPr>
          <p:cNvPr id="9226" name="TextBox 15"/>
          <p:cNvSpPr txBox="1">
            <a:spLocks noChangeArrowheads="1"/>
          </p:cNvSpPr>
          <p:nvPr/>
        </p:nvSpPr>
        <p:spPr bwMode="auto">
          <a:xfrm>
            <a:off x="6228184" y="3068960"/>
            <a:ext cx="291581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ru-RU" sz="1600" dirty="0">
                <a:solidFill>
                  <a:srgbClr val="000022"/>
                </a:solidFill>
                <a:cs typeface="Times New Roman" pitchFamily="18" charset="0"/>
              </a:rPr>
              <a:t>общегосударственные вопросы, </a:t>
            </a:r>
          </a:p>
          <a:p>
            <a:pPr algn="l"/>
            <a:r>
              <a:rPr lang="ru-RU" sz="1600" dirty="0">
                <a:solidFill>
                  <a:srgbClr val="000022"/>
                </a:solidFill>
                <a:cs typeface="Times New Roman" pitchFamily="18" charset="0"/>
              </a:rPr>
              <a:t>национальная </a:t>
            </a:r>
            <a:r>
              <a:rPr lang="ru-RU" sz="1600" dirty="0" smtClean="0">
                <a:solidFill>
                  <a:srgbClr val="000022"/>
                </a:solidFill>
                <a:cs typeface="Times New Roman" pitchFamily="18" charset="0"/>
              </a:rPr>
              <a:t>безопасность и правоохранительная деятельность,</a:t>
            </a:r>
            <a:endParaRPr lang="ru-RU" sz="1600" dirty="0">
              <a:solidFill>
                <a:srgbClr val="000022"/>
              </a:solidFill>
              <a:cs typeface="Times New Roman" pitchFamily="18" charset="0"/>
            </a:endParaRPr>
          </a:p>
          <a:p>
            <a:pPr algn="l"/>
            <a:r>
              <a:rPr lang="ru-RU" sz="1600" dirty="0">
                <a:solidFill>
                  <a:srgbClr val="000022"/>
                </a:solidFill>
                <a:cs typeface="Times New Roman" pitchFamily="18" charset="0"/>
              </a:rPr>
              <a:t>национальная экономика,</a:t>
            </a:r>
          </a:p>
          <a:p>
            <a:pPr algn="l"/>
            <a:r>
              <a:rPr lang="ru-RU" sz="1600" dirty="0">
                <a:solidFill>
                  <a:srgbClr val="000022"/>
                </a:solidFill>
                <a:cs typeface="Times New Roman" pitchFamily="18" charset="0"/>
              </a:rPr>
              <a:t>ЖКХ, охрана окружающей </a:t>
            </a:r>
          </a:p>
          <a:p>
            <a:pPr algn="l"/>
            <a:r>
              <a:rPr lang="ru-RU" sz="1600" dirty="0">
                <a:solidFill>
                  <a:srgbClr val="000022"/>
                </a:solidFill>
                <a:cs typeface="Times New Roman" pitchFamily="18" charset="0"/>
              </a:rPr>
              <a:t>среды, обслуживание </a:t>
            </a:r>
          </a:p>
          <a:p>
            <a:pPr algn="l"/>
            <a:r>
              <a:rPr lang="ru-RU" sz="1600" dirty="0" smtClean="0">
                <a:solidFill>
                  <a:srgbClr val="000022"/>
                </a:solidFill>
                <a:cs typeface="Times New Roman" pitchFamily="18" charset="0"/>
              </a:rPr>
              <a:t>муниципального </a:t>
            </a:r>
            <a:r>
              <a:rPr lang="ru-RU" sz="1600" dirty="0">
                <a:solidFill>
                  <a:srgbClr val="000022"/>
                </a:solidFill>
                <a:cs typeface="Times New Roman" pitchFamily="18" charset="0"/>
              </a:rPr>
              <a:t>долга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0244" name="TextBox 6"/>
          <p:cNvSpPr txBox="1">
            <a:spLocks noChangeArrowheads="1"/>
          </p:cNvSpPr>
          <p:nvPr/>
        </p:nvSpPr>
        <p:spPr bwMode="auto">
          <a:xfrm>
            <a:off x="1571625" y="214313"/>
            <a:ext cx="60721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cs typeface="Times New Roman" pitchFamily="18" charset="0"/>
              </a:rPr>
              <a:t>РАСХОДЫ </a:t>
            </a:r>
            <a:r>
              <a:rPr lang="ru-RU" sz="2400" b="1" dirty="0" smtClean="0">
                <a:cs typeface="Times New Roman" pitchFamily="18" charset="0"/>
              </a:rPr>
              <a:t> ГОРОДСКОГО </a:t>
            </a:r>
            <a:endParaRPr lang="ru-RU" sz="2400" b="1" dirty="0">
              <a:cs typeface="Times New Roman" pitchFamily="18" charset="0"/>
            </a:endParaRPr>
          </a:p>
          <a:p>
            <a:r>
              <a:rPr lang="ru-RU" sz="2400" b="1" dirty="0">
                <a:cs typeface="Times New Roman" pitchFamily="18" charset="0"/>
              </a:rPr>
              <a:t>БЮДЖЕТА НА ОБРАЗОВАНИЕ</a:t>
            </a:r>
          </a:p>
          <a:p>
            <a:r>
              <a:rPr lang="ru-RU" sz="2400" b="1" dirty="0">
                <a:cs typeface="Times New Roman" pitchFamily="18" charset="0"/>
              </a:rPr>
              <a:t> НА </a:t>
            </a:r>
            <a:r>
              <a:rPr lang="ru-RU" sz="2400" b="1" dirty="0" smtClean="0">
                <a:cs typeface="Times New Roman" pitchFamily="18" charset="0"/>
              </a:rPr>
              <a:t>2023-2025 </a:t>
            </a:r>
            <a:r>
              <a:rPr lang="ru-RU" sz="2400" b="1" dirty="0">
                <a:cs typeface="Times New Roman" pitchFamily="18" charset="0"/>
              </a:rPr>
              <a:t>ГОДЫ</a:t>
            </a:r>
          </a:p>
        </p:txBody>
      </p:sp>
      <p:graphicFrame>
        <p:nvGraphicFramePr>
          <p:cNvPr id="10242" name="Диаграмма 15"/>
          <p:cNvGraphicFramePr>
            <a:graphicFrameLocks/>
          </p:cNvGraphicFramePr>
          <p:nvPr/>
        </p:nvGraphicFramePr>
        <p:xfrm>
          <a:off x="250825" y="1557338"/>
          <a:ext cx="8712200" cy="4132262"/>
        </p:xfrm>
        <a:graphic>
          <a:graphicData uri="http://schemas.openxmlformats.org/presentationml/2006/ole">
            <p:oleObj spid="_x0000_s119810" name="Worksheet" r:id="rId4" imgW="8962834" imgH="3124390" progId="Excel.Sheet.8">
              <p:embed/>
            </p:oleObj>
          </a:graphicData>
        </a:graphic>
      </p:graphicFrame>
      <p:sp>
        <p:nvSpPr>
          <p:cNvPr id="10245" name="TextBox 1"/>
          <p:cNvSpPr txBox="1">
            <a:spLocks noChangeArrowheads="1"/>
          </p:cNvSpPr>
          <p:nvPr/>
        </p:nvSpPr>
        <p:spPr bwMode="auto">
          <a:xfrm>
            <a:off x="4643438" y="1928813"/>
            <a:ext cx="9144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10246" name="TextBox 1"/>
          <p:cNvSpPr txBox="1">
            <a:spLocks noChangeArrowheads="1"/>
          </p:cNvSpPr>
          <p:nvPr/>
        </p:nvSpPr>
        <p:spPr bwMode="auto">
          <a:xfrm>
            <a:off x="2714625" y="1928813"/>
            <a:ext cx="9144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10247" name="TextBox 18"/>
          <p:cNvSpPr txBox="1">
            <a:spLocks noChangeArrowheads="1"/>
          </p:cNvSpPr>
          <p:nvPr/>
        </p:nvSpPr>
        <p:spPr bwMode="auto">
          <a:xfrm>
            <a:off x="7786688" y="1268760"/>
            <a:ext cx="1357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cs typeface="Times New Roman" pitchFamily="18" charset="0"/>
              </a:rPr>
              <a:t>тыс. руб.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1268" name="TextBox 6"/>
          <p:cNvSpPr txBox="1">
            <a:spLocks noChangeArrowheads="1"/>
          </p:cNvSpPr>
          <p:nvPr/>
        </p:nvSpPr>
        <p:spPr bwMode="auto">
          <a:xfrm>
            <a:off x="755650" y="260648"/>
            <a:ext cx="691269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cs typeface="Times New Roman" pitchFamily="18" charset="0"/>
              </a:rPr>
              <a:t>РАСХОДЫ  ГОРОДСКОГО  БЮДЖЕТА</a:t>
            </a:r>
          </a:p>
          <a:p>
            <a:r>
              <a:rPr lang="ru-RU" sz="2400" b="1" dirty="0">
                <a:cs typeface="Times New Roman" pitchFamily="18" charset="0"/>
              </a:rPr>
              <a:t>НА  КУЛЬТУРУ  И КИНЕМАТОГРАФИЮ</a:t>
            </a:r>
          </a:p>
          <a:p>
            <a:r>
              <a:rPr lang="ru-RU" sz="2400" b="1" dirty="0">
                <a:cs typeface="Times New Roman" pitchFamily="18" charset="0"/>
              </a:rPr>
              <a:t>НА  </a:t>
            </a:r>
            <a:r>
              <a:rPr lang="ru-RU" sz="2400" b="1" dirty="0" smtClean="0">
                <a:cs typeface="Times New Roman" pitchFamily="18" charset="0"/>
              </a:rPr>
              <a:t>2023-2025  </a:t>
            </a:r>
            <a:r>
              <a:rPr lang="ru-RU" sz="2400" b="1" dirty="0">
                <a:cs typeface="Times New Roman" pitchFamily="18" charset="0"/>
              </a:rPr>
              <a:t>ГОДЫ</a:t>
            </a:r>
          </a:p>
        </p:txBody>
      </p:sp>
      <p:graphicFrame>
        <p:nvGraphicFramePr>
          <p:cNvPr id="11266" name="Диаграмма 11"/>
          <p:cNvGraphicFramePr>
            <a:graphicFrameLocks/>
          </p:cNvGraphicFramePr>
          <p:nvPr/>
        </p:nvGraphicFramePr>
        <p:xfrm>
          <a:off x="0" y="2060575"/>
          <a:ext cx="9113838" cy="3459163"/>
        </p:xfrm>
        <a:graphic>
          <a:graphicData uri="http://schemas.openxmlformats.org/presentationml/2006/ole">
            <p:oleObj spid="_x0000_s11266" name="Worksheet" r:id="rId4" imgW="8753666" imgH="3057525" progId="Excel.Sheet.8">
              <p:embed/>
            </p:oleObj>
          </a:graphicData>
        </a:graphic>
      </p:graphicFrame>
      <p:sp>
        <p:nvSpPr>
          <p:cNvPr id="11269" name="TextBox 13"/>
          <p:cNvSpPr txBox="1">
            <a:spLocks noChangeArrowheads="1"/>
          </p:cNvSpPr>
          <p:nvPr/>
        </p:nvSpPr>
        <p:spPr bwMode="auto">
          <a:xfrm>
            <a:off x="7786688" y="1556792"/>
            <a:ext cx="1357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cs typeface="Times New Roman" pitchFamily="18" charset="0"/>
              </a:rPr>
              <a:t>тыс. руб.</a:t>
            </a:r>
          </a:p>
        </p:txBody>
      </p:sp>
      <p:sp>
        <p:nvSpPr>
          <p:cNvPr id="11270" name="TextBox 1"/>
          <p:cNvSpPr txBox="1">
            <a:spLocks noChangeArrowheads="1"/>
          </p:cNvSpPr>
          <p:nvPr/>
        </p:nvSpPr>
        <p:spPr bwMode="auto">
          <a:xfrm>
            <a:off x="4786313" y="2000250"/>
            <a:ext cx="9144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11271" name="TextBox 1"/>
          <p:cNvSpPr txBox="1">
            <a:spLocks noChangeArrowheads="1"/>
          </p:cNvSpPr>
          <p:nvPr/>
        </p:nvSpPr>
        <p:spPr bwMode="auto">
          <a:xfrm>
            <a:off x="2857500" y="2571750"/>
            <a:ext cx="9144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2" name="AutoShape 4" descr="https://kluch.media/upload/medialibrary/30d/Oruzhie250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https://zebra-tv.ru/upload/medialibrary/a90/xk26d5xrvrd51vcbxsz15yugdw7ypkew/photo_2022-05-08_08-41-42%20(2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72" name="AutoShape 8" descr="https://zebra-tv.ru/upload/medialibrary/a90/xk26d5xrvrd51vcbxsz15yugdw7ypkew/photo_2022-05-08_08-41-42%20(2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74" name="AutoShape 10" descr="https://zebra-tv.ru/upload/medialibrary/a90/xk26d5xrvrd51vcbxsz15yugdw7ypkew/photo_2022-05-08_08-41-42%20(2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76" name="AutoShape 12" descr="https://zebra-tv.ru/upload/medialibrary/eec/97tq3esm6p2spxt2twqwtyz3o7xl6kwm/photo_2022-05-08_08-41-4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2292" name="TextBox 6"/>
          <p:cNvSpPr txBox="1">
            <a:spLocks noChangeArrowheads="1"/>
          </p:cNvSpPr>
          <p:nvPr/>
        </p:nvSpPr>
        <p:spPr bwMode="auto">
          <a:xfrm>
            <a:off x="1258888" y="188640"/>
            <a:ext cx="64817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cs typeface="Times New Roman" pitchFamily="18" charset="0"/>
              </a:rPr>
              <a:t>РАСХОДЫ  ГОРОДСКОГО  БЮДЖЕТА</a:t>
            </a:r>
          </a:p>
          <a:p>
            <a:r>
              <a:rPr lang="ru-RU" sz="2400" b="1" dirty="0">
                <a:cs typeface="Times New Roman" pitchFamily="18" charset="0"/>
              </a:rPr>
              <a:t>НА  СОЦИАЛЬНУЮ  ПОЛИТИКУ</a:t>
            </a:r>
          </a:p>
          <a:p>
            <a:r>
              <a:rPr lang="ru-RU" sz="2400" b="1" dirty="0">
                <a:cs typeface="Times New Roman" pitchFamily="18" charset="0"/>
              </a:rPr>
              <a:t>НА  </a:t>
            </a:r>
            <a:r>
              <a:rPr lang="ru-RU" sz="2400" b="1" dirty="0" smtClean="0">
                <a:cs typeface="Times New Roman" pitchFamily="18" charset="0"/>
              </a:rPr>
              <a:t>2023-2025  </a:t>
            </a:r>
            <a:r>
              <a:rPr lang="ru-RU" sz="2400" b="1" dirty="0">
                <a:cs typeface="Times New Roman" pitchFamily="18" charset="0"/>
              </a:rPr>
              <a:t>ГОДЫ</a:t>
            </a:r>
          </a:p>
        </p:txBody>
      </p:sp>
      <p:graphicFrame>
        <p:nvGraphicFramePr>
          <p:cNvPr id="12290" name="Диаграмма 12"/>
          <p:cNvGraphicFramePr>
            <a:graphicFrameLocks/>
          </p:cNvGraphicFramePr>
          <p:nvPr/>
        </p:nvGraphicFramePr>
        <p:xfrm>
          <a:off x="149225" y="1916113"/>
          <a:ext cx="8947150" cy="3614737"/>
        </p:xfrm>
        <a:graphic>
          <a:graphicData uri="http://schemas.openxmlformats.org/presentationml/2006/ole">
            <p:oleObj spid="_x0000_s12290" name="Worksheet" r:id="rId4" imgW="8982266" imgH="3057525" progId="Excel.Sheet.8">
              <p:embed/>
            </p:oleObj>
          </a:graphicData>
        </a:graphic>
      </p:graphicFrame>
      <p:sp>
        <p:nvSpPr>
          <p:cNvPr id="12293" name="TextBox 13"/>
          <p:cNvSpPr txBox="1">
            <a:spLocks noChangeArrowheads="1"/>
          </p:cNvSpPr>
          <p:nvPr/>
        </p:nvSpPr>
        <p:spPr bwMode="auto">
          <a:xfrm>
            <a:off x="7786688" y="1340768"/>
            <a:ext cx="1357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cs typeface="Times New Roman" pitchFamily="18" charset="0"/>
              </a:rPr>
              <a:t>тыс. руб.</a:t>
            </a:r>
          </a:p>
        </p:txBody>
      </p:sp>
      <p:sp>
        <p:nvSpPr>
          <p:cNvPr id="12294" name="TextBox 1"/>
          <p:cNvSpPr txBox="1">
            <a:spLocks noChangeArrowheads="1"/>
          </p:cNvSpPr>
          <p:nvPr/>
        </p:nvSpPr>
        <p:spPr bwMode="auto">
          <a:xfrm>
            <a:off x="2643188" y="2286000"/>
            <a:ext cx="9144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12295" name="TextBox 1"/>
          <p:cNvSpPr txBox="1">
            <a:spLocks noChangeArrowheads="1"/>
          </p:cNvSpPr>
          <p:nvPr/>
        </p:nvSpPr>
        <p:spPr bwMode="auto">
          <a:xfrm>
            <a:off x="4572000" y="2143125"/>
            <a:ext cx="9144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endParaRPr lang="ru-RU" sz="2400" b="1" dirty="0"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3316" name="TextBox 6"/>
          <p:cNvSpPr txBox="1">
            <a:spLocks noChangeArrowheads="1"/>
          </p:cNvSpPr>
          <p:nvPr/>
        </p:nvSpPr>
        <p:spPr bwMode="auto">
          <a:xfrm>
            <a:off x="1258888" y="188640"/>
            <a:ext cx="66976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cs typeface="Times New Roman" pitchFamily="18" charset="0"/>
              </a:rPr>
              <a:t>РАСХОДЫ  ГОРОДСКОГО  БЮДЖЕТА</a:t>
            </a:r>
          </a:p>
          <a:p>
            <a:r>
              <a:rPr lang="ru-RU" sz="2400" b="1" dirty="0">
                <a:cs typeface="Times New Roman" pitchFamily="18" charset="0"/>
              </a:rPr>
              <a:t>НА  ФИЗИЧЕСКУЮ  КУЛЬТУРУ  И  СПОРТ НА  </a:t>
            </a:r>
            <a:r>
              <a:rPr lang="ru-RU" sz="2400" b="1" dirty="0" smtClean="0">
                <a:cs typeface="Times New Roman" pitchFamily="18" charset="0"/>
              </a:rPr>
              <a:t>2023-2025  </a:t>
            </a:r>
            <a:r>
              <a:rPr lang="ru-RU" sz="2400" b="1" dirty="0">
                <a:cs typeface="Times New Roman" pitchFamily="18" charset="0"/>
              </a:rPr>
              <a:t>ГОДЫ</a:t>
            </a:r>
          </a:p>
        </p:txBody>
      </p:sp>
      <p:graphicFrame>
        <p:nvGraphicFramePr>
          <p:cNvPr id="13314" name="Диаграмма 12"/>
          <p:cNvGraphicFramePr>
            <a:graphicFrameLocks/>
          </p:cNvGraphicFramePr>
          <p:nvPr/>
        </p:nvGraphicFramePr>
        <p:xfrm>
          <a:off x="0" y="1412875"/>
          <a:ext cx="8734425" cy="3783013"/>
        </p:xfrm>
        <a:graphic>
          <a:graphicData uri="http://schemas.openxmlformats.org/presentationml/2006/ole">
            <p:oleObj spid="_x0000_s13314" name="Worksheet" r:id="rId4" imgW="8734234" imgH="3247834" progId="Excel.Sheet.8">
              <p:embed/>
            </p:oleObj>
          </a:graphicData>
        </a:graphic>
      </p:graphicFrame>
      <p:sp>
        <p:nvSpPr>
          <p:cNvPr id="13317" name="TextBox 13"/>
          <p:cNvSpPr txBox="1">
            <a:spLocks noChangeArrowheads="1"/>
          </p:cNvSpPr>
          <p:nvPr/>
        </p:nvSpPr>
        <p:spPr bwMode="auto">
          <a:xfrm>
            <a:off x="7786688" y="1484784"/>
            <a:ext cx="1357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cs typeface="Times New Roman" pitchFamily="18" charset="0"/>
              </a:rPr>
              <a:t>тыс. руб</a:t>
            </a:r>
            <a:r>
              <a:rPr lang="ru-RU" dirty="0">
                <a:solidFill>
                  <a:schemeClr val="bg1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8673" y="1556792"/>
            <a:ext cx="1210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127 408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330881" y="1556792"/>
            <a:ext cx="1210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228 788</a:t>
            </a:r>
            <a:endParaRPr lang="ru-RU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067944" y="1628800"/>
            <a:ext cx="1489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137 977</a:t>
            </a:r>
            <a:endParaRPr lang="ru-RU" sz="2000" b="1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3717032"/>
            <a:ext cx="2880320" cy="2963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4340" name="TextBox 6"/>
          <p:cNvSpPr txBox="1">
            <a:spLocks noChangeArrowheads="1"/>
          </p:cNvSpPr>
          <p:nvPr/>
        </p:nvSpPr>
        <p:spPr bwMode="auto">
          <a:xfrm>
            <a:off x="0" y="332656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cs typeface="Times New Roman" pitchFamily="18" charset="0"/>
              </a:rPr>
              <a:t>РАСХОДЫ  ГОРОДСКОГО  БЮДЖЕТА</a:t>
            </a:r>
          </a:p>
          <a:p>
            <a:r>
              <a:rPr lang="ru-RU" sz="2400" b="1" dirty="0">
                <a:cs typeface="Times New Roman" pitchFamily="18" charset="0"/>
              </a:rPr>
              <a:t>НА  ОБЩЕГОСУДАРСТВЕННЫЕ  ВОПРОСЫ  </a:t>
            </a:r>
          </a:p>
          <a:p>
            <a:r>
              <a:rPr lang="ru-RU" sz="2400" b="1" dirty="0">
                <a:cs typeface="Times New Roman" pitchFamily="18" charset="0"/>
              </a:rPr>
              <a:t>НА  </a:t>
            </a:r>
            <a:r>
              <a:rPr lang="ru-RU" sz="2400" b="1" dirty="0" smtClean="0">
                <a:cs typeface="Times New Roman" pitchFamily="18" charset="0"/>
              </a:rPr>
              <a:t>2023-2025  </a:t>
            </a:r>
            <a:r>
              <a:rPr lang="ru-RU" sz="2400" b="1" dirty="0">
                <a:cs typeface="Times New Roman" pitchFamily="18" charset="0"/>
              </a:rPr>
              <a:t>ГОДЫ</a:t>
            </a:r>
          </a:p>
        </p:txBody>
      </p:sp>
      <p:graphicFrame>
        <p:nvGraphicFramePr>
          <p:cNvPr id="14338" name="Диаграмма 12"/>
          <p:cNvGraphicFramePr>
            <a:graphicFrameLocks/>
          </p:cNvGraphicFramePr>
          <p:nvPr/>
        </p:nvGraphicFramePr>
        <p:xfrm>
          <a:off x="323850" y="1916113"/>
          <a:ext cx="8674100" cy="3594100"/>
        </p:xfrm>
        <a:graphic>
          <a:graphicData uri="http://schemas.openxmlformats.org/presentationml/2006/ole">
            <p:oleObj spid="_x0000_s14338" name="Worksheet" r:id="rId4" imgW="8791384" imgH="2733484" progId="Excel.Sheet.8">
              <p:embed/>
            </p:oleObj>
          </a:graphicData>
        </a:graphic>
      </p:graphicFrame>
      <p:sp>
        <p:nvSpPr>
          <p:cNvPr id="14341" name="TextBox 13"/>
          <p:cNvSpPr txBox="1">
            <a:spLocks noChangeArrowheads="1"/>
          </p:cNvSpPr>
          <p:nvPr/>
        </p:nvSpPr>
        <p:spPr bwMode="auto">
          <a:xfrm>
            <a:off x="7786688" y="1714500"/>
            <a:ext cx="13573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cs typeface="Times New Roman" pitchFamily="18" charset="0"/>
              </a:rPr>
              <a:t>тыс. руб.</a:t>
            </a:r>
          </a:p>
        </p:txBody>
      </p:sp>
      <p:pic>
        <p:nvPicPr>
          <p:cNvPr id="14342" name="Picture 6" descr="http://s1.fotokto.ru/photo/full/70/7013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3573016"/>
            <a:ext cx="3168352" cy="316835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5364" name="TextBox 6"/>
          <p:cNvSpPr txBox="1">
            <a:spLocks noChangeArrowheads="1"/>
          </p:cNvSpPr>
          <p:nvPr/>
        </p:nvSpPr>
        <p:spPr bwMode="auto">
          <a:xfrm>
            <a:off x="179388" y="188640"/>
            <a:ext cx="86407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cs typeface="Times New Roman" pitchFamily="18" charset="0"/>
              </a:rPr>
              <a:t>РАСХОДЫ  ГОРОДСКОГО  БЮДЖЕТА</a:t>
            </a:r>
          </a:p>
          <a:p>
            <a:r>
              <a:rPr lang="ru-RU" sz="2400" b="1" dirty="0">
                <a:cs typeface="Times New Roman" pitchFamily="18" charset="0"/>
              </a:rPr>
              <a:t>НА  СРЕДСТВА  МАССОВОЙ  ИНФОРМАЦИИ </a:t>
            </a:r>
          </a:p>
          <a:p>
            <a:r>
              <a:rPr lang="ru-RU" sz="2400" b="1" dirty="0">
                <a:cs typeface="Times New Roman" pitchFamily="18" charset="0"/>
              </a:rPr>
              <a:t>НА  </a:t>
            </a:r>
            <a:r>
              <a:rPr lang="ru-RU" sz="2400" b="1" dirty="0" smtClean="0">
                <a:cs typeface="Times New Roman" pitchFamily="18" charset="0"/>
              </a:rPr>
              <a:t>2023-2025  </a:t>
            </a:r>
            <a:r>
              <a:rPr lang="ru-RU" sz="2400" b="1" dirty="0">
                <a:cs typeface="Times New Roman" pitchFamily="18" charset="0"/>
              </a:rPr>
              <a:t>ГОДЫ</a:t>
            </a:r>
          </a:p>
        </p:txBody>
      </p:sp>
      <p:graphicFrame>
        <p:nvGraphicFramePr>
          <p:cNvPr id="15362" name="Диаграмма 12"/>
          <p:cNvGraphicFramePr>
            <a:graphicFrameLocks/>
          </p:cNvGraphicFramePr>
          <p:nvPr/>
        </p:nvGraphicFramePr>
        <p:xfrm>
          <a:off x="250825" y="1897063"/>
          <a:ext cx="8724900" cy="3436937"/>
        </p:xfrm>
        <a:graphic>
          <a:graphicData uri="http://schemas.openxmlformats.org/presentationml/2006/ole">
            <p:oleObj spid="_x0000_s15362" name="Worksheet" r:id="rId4" imgW="8725090" imgH="3438716" progId="Excel.Sheet.8">
              <p:embed/>
            </p:oleObj>
          </a:graphicData>
        </a:graphic>
      </p:graphicFrame>
      <p:sp>
        <p:nvSpPr>
          <p:cNvPr id="15365" name="TextBox 13"/>
          <p:cNvSpPr txBox="1">
            <a:spLocks noChangeArrowheads="1"/>
          </p:cNvSpPr>
          <p:nvPr/>
        </p:nvSpPr>
        <p:spPr bwMode="auto">
          <a:xfrm>
            <a:off x="7786688" y="1484784"/>
            <a:ext cx="1357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cs typeface="Times New Roman" pitchFamily="18" charset="0"/>
              </a:rPr>
              <a:t>тыс. руб.</a:t>
            </a:r>
          </a:p>
        </p:txBody>
      </p:sp>
      <p:sp>
        <p:nvSpPr>
          <p:cNvPr id="15366" name="TextBox 1"/>
          <p:cNvSpPr txBox="1">
            <a:spLocks noChangeArrowheads="1"/>
          </p:cNvSpPr>
          <p:nvPr/>
        </p:nvSpPr>
        <p:spPr bwMode="auto">
          <a:xfrm>
            <a:off x="2843808" y="1988840"/>
            <a:ext cx="9144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15367" name="TextBox 1"/>
          <p:cNvSpPr txBox="1">
            <a:spLocks noChangeArrowheads="1"/>
          </p:cNvSpPr>
          <p:nvPr/>
        </p:nvSpPr>
        <p:spPr bwMode="auto">
          <a:xfrm>
            <a:off x="4786313" y="1714500"/>
            <a:ext cx="9144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endParaRPr lang="ru-RU" sz="2400" b="1" dirty="0">
              <a:cs typeface="Times New Roman" pitchFamily="18" charset="0"/>
            </a:endParaRPr>
          </a:p>
        </p:txBody>
      </p:sp>
      <p:pic>
        <p:nvPicPr>
          <p:cNvPr id="3" name="Picture 4" descr="https://www.culture.ru/storage/images/e6283355b52f758cbbf7358fcce702da/41b3f237febde6749e3ecb9dd211bb60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4149080"/>
            <a:ext cx="2808311" cy="252028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539750" y="0"/>
            <a:ext cx="770413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cs typeface="Times New Roman" pitchFamily="18" charset="0"/>
              </a:rPr>
              <a:t>РАСХОДЫ  ГОРОДСКОГО  БЮДЖЕТА</a:t>
            </a:r>
          </a:p>
          <a:p>
            <a:r>
              <a:rPr lang="ru-RU" sz="2400" b="1" dirty="0">
                <a:cs typeface="Times New Roman" pitchFamily="18" charset="0"/>
              </a:rPr>
              <a:t>НА  НАЦИОНАЛЬНУЮ  БЕЗОПАСНОСТЬ  И ПРАВООХРАНИТЕЛЬНУЮ  ДЕЯТЕЛЬНОСТЬ </a:t>
            </a:r>
          </a:p>
          <a:p>
            <a:r>
              <a:rPr lang="ru-RU" sz="2400" b="1" dirty="0">
                <a:cs typeface="Times New Roman" pitchFamily="18" charset="0"/>
              </a:rPr>
              <a:t>НА  </a:t>
            </a:r>
            <a:r>
              <a:rPr lang="ru-RU" sz="2400" b="1" dirty="0" smtClean="0">
                <a:cs typeface="Times New Roman" pitchFamily="18" charset="0"/>
              </a:rPr>
              <a:t>2023-2025 </a:t>
            </a:r>
            <a:r>
              <a:rPr lang="ru-RU" sz="2400" b="1" dirty="0">
                <a:cs typeface="Times New Roman" pitchFamily="18" charset="0"/>
              </a:rPr>
              <a:t>ГОДЫ</a:t>
            </a:r>
          </a:p>
        </p:txBody>
      </p:sp>
      <p:graphicFrame>
        <p:nvGraphicFramePr>
          <p:cNvPr id="16386" name="Диаграмма 12"/>
          <p:cNvGraphicFramePr>
            <a:graphicFrameLocks/>
          </p:cNvGraphicFramePr>
          <p:nvPr/>
        </p:nvGraphicFramePr>
        <p:xfrm>
          <a:off x="179388" y="1773238"/>
          <a:ext cx="8648700" cy="4078287"/>
        </p:xfrm>
        <a:graphic>
          <a:graphicData uri="http://schemas.openxmlformats.org/presentationml/2006/ole">
            <p:oleObj spid="_x0000_s16386" name="Worksheet" r:id="rId4" imgW="8648510" imgH="2838640" progId="Excel.Sheet.8">
              <p:embed/>
            </p:oleObj>
          </a:graphicData>
        </a:graphic>
      </p:graphicFrame>
      <p:sp>
        <p:nvSpPr>
          <p:cNvPr id="16389" name="TextBox 13"/>
          <p:cNvSpPr txBox="1">
            <a:spLocks noChangeArrowheads="1"/>
          </p:cNvSpPr>
          <p:nvPr/>
        </p:nvSpPr>
        <p:spPr bwMode="auto">
          <a:xfrm>
            <a:off x="7786688" y="1124744"/>
            <a:ext cx="1357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cs typeface="Times New Roman" pitchFamily="18" charset="0"/>
              </a:rPr>
              <a:t>тыс. руб.</a:t>
            </a:r>
          </a:p>
        </p:txBody>
      </p:sp>
      <p:sp>
        <p:nvSpPr>
          <p:cNvPr id="16390" name="TextBox 1"/>
          <p:cNvSpPr txBox="1">
            <a:spLocks noChangeArrowheads="1"/>
          </p:cNvSpPr>
          <p:nvPr/>
        </p:nvSpPr>
        <p:spPr bwMode="auto">
          <a:xfrm>
            <a:off x="2857500" y="1857375"/>
            <a:ext cx="9144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16391" name="TextBox 1"/>
          <p:cNvSpPr txBox="1">
            <a:spLocks noChangeArrowheads="1"/>
          </p:cNvSpPr>
          <p:nvPr/>
        </p:nvSpPr>
        <p:spPr bwMode="auto">
          <a:xfrm>
            <a:off x="4714875" y="1857375"/>
            <a:ext cx="9144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endParaRPr lang="ru-RU" sz="2400" b="1" dirty="0"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1428750" y="260648"/>
            <a:ext cx="64293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cs typeface="Times New Roman" pitchFamily="18" charset="0"/>
              </a:rPr>
              <a:t>РАСХОДЫ  ГОРОДСКОГО  БЮДЖЕТА</a:t>
            </a:r>
          </a:p>
          <a:p>
            <a:r>
              <a:rPr lang="ru-RU" sz="2400" b="1" dirty="0">
                <a:cs typeface="Times New Roman" pitchFamily="18" charset="0"/>
              </a:rPr>
              <a:t>НА НАЦИОНАЛЬНУЮ  ЭКОНОМИКУ </a:t>
            </a:r>
          </a:p>
          <a:p>
            <a:r>
              <a:rPr lang="ru-RU" sz="2400" b="1" dirty="0">
                <a:cs typeface="Times New Roman" pitchFamily="18" charset="0"/>
              </a:rPr>
              <a:t>НА  </a:t>
            </a:r>
            <a:r>
              <a:rPr lang="ru-RU" sz="2400" b="1" dirty="0" smtClean="0">
                <a:cs typeface="Times New Roman" pitchFamily="18" charset="0"/>
              </a:rPr>
              <a:t>2023-2025  </a:t>
            </a:r>
            <a:r>
              <a:rPr lang="ru-RU" sz="2400" b="1" dirty="0">
                <a:cs typeface="Times New Roman" pitchFamily="18" charset="0"/>
              </a:rPr>
              <a:t>ГОДЫ</a:t>
            </a:r>
          </a:p>
        </p:txBody>
      </p:sp>
      <p:graphicFrame>
        <p:nvGraphicFramePr>
          <p:cNvPr id="17410" name="Диаграмма 12"/>
          <p:cNvGraphicFramePr>
            <a:graphicFrameLocks/>
          </p:cNvGraphicFramePr>
          <p:nvPr/>
        </p:nvGraphicFramePr>
        <p:xfrm>
          <a:off x="323850" y="1700213"/>
          <a:ext cx="8734425" cy="3875087"/>
        </p:xfrm>
        <a:graphic>
          <a:graphicData uri="http://schemas.openxmlformats.org/presentationml/2006/ole">
            <p:oleObj spid="_x0000_s17410" name="Worksheet" r:id="rId4" imgW="8734234" imgH="3438716" progId="Excel.Sheet.8">
              <p:embed/>
            </p:oleObj>
          </a:graphicData>
        </a:graphic>
      </p:graphicFrame>
      <p:sp>
        <p:nvSpPr>
          <p:cNvPr id="17413" name="TextBox 13"/>
          <p:cNvSpPr txBox="1">
            <a:spLocks noChangeArrowheads="1"/>
          </p:cNvSpPr>
          <p:nvPr/>
        </p:nvSpPr>
        <p:spPr bwMode="auto">
          <a:xfrm>
            <a:off x="7786688" y="1124744"/>
            <a:ext cx="1357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cs typeface="Times New Roman" pitchFamily="18" charset="0"/>
              </a:rPr>
              <a:t>тыс. руб.</a:t>
            </a:r>
          </a:p>
        </p:txBody>
      </p:sp>
      <p:sp>
        <p:nvSpPr>
          <p:cNvPr id="17414" name="TextBox 1"/>
          <p:cNvSpPr txBox="1">
            <a:spLocks noChangeArrowheads="1"/>
          </p:cNvSpPr>
          <p:nvPr/>
        </p:nvSpPr>
        <p:spPr bwMode="auto">
          <a:xfrm>
            <a:off x="2771800" y="2060848"/>
            <a:ext cx="9144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17415" name="TextBox 1"/>
          <p:cNvSpPr txBox="1">
            <a:spLocks noChangeArrowheads="1"/>
          </p:cNvSpPr>
          <p:nvPr/>
        </p:nvSpPr>
        <p:spPr bwMode="auto">
          <a:xfrm>
            <a:off x="4786313" y="3429000"/>
            <a:ext cx="9144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endParaRPr lang="ru-RU" sz="2400" b="1" dirty="0"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8436" name="TextBox 6"/>
          <p:cNvSpPr txBox="1">
            <a:spLocks noChangeArrowheads="1"/>
          </p:cNvSpPr>
          <p:nvPr/>
        </p:nvSpPr>
        <p:spPr bwMode="auto">
          <a:xfrm>
            <a:off x="0" y="332656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cs typeface="Times New Roman" pitchFamily="18" charset="0"/>
              </a:rPr>
              <a:t>РАСХОДЫ  ГОРОДСКОГО  БЮДЖЕТА</a:t>
            </a:r>
          </a:p>
          <a:p>
            <a:r>
              <a:rPr lang="ru-RU" sz="2400" b="1" dirty="0">
                <a:cs typeface="Times New Roman" pitchFamily="18" charset="0"/>
              </a:rPr>
              <a:t>НА  ЖИЛИЩНО-КОММУНАЛЬНОЕ  ХОЗЯЙСТВО </a:t>
            </a:r>
          </a:p>
          <a:p>
            <a:r>
              <a:rPr lang="ru-RU" sz="2400" b="1" dirty="0">
                <a:cs typeface="Times New Roman" pitchFamily="18" charset="0"/>
              </a:rPr>
              <a:t>НА  </a:t>
            </a:r>
            <a:r>
              <a:rPr lang="ru-RU" sz="2400" b="1" dirty="0" smtClean="0">
                <a:cs typeface="Times New Roman" pitchFamily="18" charset="0"/>
              </a:rPr>
              <a:t>2023-2025  </a:t>
            </a:r>
            <a:r>
              <a:rPr lang="ru-RU" sz="2400" b="1" dirty="0">
                <a:cs typeface="Times New Roman" pitchFamily="18" charset="0"/>
              </a:rPr>
              <a:t>ГОДЫ</a:t>
            </a:r>
          </a:p>
        </p:txBody>
      </p:sp>
      <p:graphicFrame>
        <p:nvGraphicFramePr>
          <p:cNvPr id="18434" name="Диаграмма 12"/>
          <p:cNvGraphicFramePr>
            <a:graphicFrameLocks/>
          </p:cNvGraphicFramePr>
          <p:nvPr/>
        </p:nvGraphicFramePr>
        <p:xfrm>
          <a:off x="539552" y="1484784"/>
          <a:ext cx="8181156" cy="4032448"/>
        </p:xfrm>
        <a:graphic>
          <a:graphicData uri="http://schemas.openxmlformats.org/presentationml/2006/ole">
            <p:oleObj spid="_x0000_s18434" name="Worksheet" r:id="rId4" imgW="8648510" imgH="1685925" progId="Excel.Sheet.8">
              <p:embed/>
            </p:oleObj>
          </a:graphicData>
        </a:graphic>
      </p:graphicFrame>
      <p:sp>
        <p:nvSpPr>
          <p:cNvPr id="18438" name="TextBox 1"/>
          <p:cNvSpPr txBox="1">
            <a:spLocks noChangeArrowheads="1"/>
          </p:cNvSpPr>
          <p:nvPr/>
        </p:nvSpPr>
        <p:spPr bwMode="auto">
          <a:xfrm>
            <a:off x="2928938" y="1785938"/>
            <a:ext cx="9144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18439" name="TextBox 1"/>
          <p:cNvSpPr txBox="1">
            <a:spLocks noChangeArrowheads="1"/>
          </p:cNvSpPr>
          <p:nvPr/>
        </p:nvSpPr>
        <p:spPr bwMode="auto">
          <a:xfrm>
            <a:off x="3995936" y="1484784"/>
            <a:ext cx="1704777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308304" y="1268760"/>
            <a:ext cx="1368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cs typeface="Times New Roman" pitchFamily="18" charset="0"/>
              </a:rPr>
              <a:t>тыс. руб.</a:t>
            </a:r>
            <a:endParaRPr lang="ru-RU" dirty="0">
              <a:cs typeface="Times New Roman" pitchFamily="18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5373216"/>
            <a:ext cx="280831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293096"/>
            <a:ext cx="7488832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971600" y="404665"/>
            <a:ext cx="7488832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sz="2400" b="1" dirty="0" smtClean="0"/>
              <a:t>Что такое «Бюджет для граждан»?</a:t>
            </a:r>
          </a:p>
          <a:p>
            <a:endParaRPr lang="ru-RU" b="1" dirty="0" smtClean="0"/>
          </a:p>
          <a:p>
            <a:pPr algn="just"/>
            <a:r>
              <a:rPr lang="ru-RU" b="1" dirty="0" smtClean="0"/>
              <a:t> 	«Бюджет для граждан» – это документ, содержащий основные показатели бюджета города </a:t>
            </a:r>
            <a:r>
              <a:rPr lang="ru-RU" b="1" dirty="0" err="1" smtClean="0"/>
              <a:t>Коврова</a:t>
            </a:r>
            <a:r>
              <a:rPr lang="ru-RU" b="1" dirty="0" smtClean="0"/>
              <a:t> в доступной и понятной форме для широкого круга заинтересованных пользователей. </a:t>
            </a:r>
          </a:p>
          <a:p>
            <a:pPr algn="just"/>
            <a:r>
              <a:rPr lang="ru-RU" b="1" dirty="0" smtClean="0"/>
              <a:t>	Граждане — и как налогоплательщики, и как потребители общественных благ — должны быть уверены в том, что передаваемые ими в распоряжение муниципалитета средства используются эффективно и прозрачно, приносят конкретные результаты, как для общества в целом, так и для каждого человека, для каждой семьи</a:t>
            </a:r>
            <a:r>
              <a:rPr lang="ru-RU" b="1" i="1" dirty="0" smtClean="0"/>
              <a:t>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Box 3"/>
          <p:cNvSpPr txBox="1">
            <a:spLocks noChangeArrowheads="1"/>
          </p:cNvSpPr>
          <p:nvPr/>
        </p:nvSpPr>
        <p:spPr bwMode="auto">
          <a:xfrm>
            <a:off x="2857500" y="1000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9460" name="TextBox 6"/>
          <p:cNvSpPr txBox="1">
            <a:spLocks noChangeArrowheads="1"/>
          </p:cNvSpPr>
          <p:nvPr/>
        </p:nvSpPr>
        <p:spPr bwMode="auto">
          <a:xfrm>
            <a:off x="1116013" y="260648"/>
            <a:ext cx="67691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cs typeface="Times New Roman" pitchFamily="18" charset="0"/>
              </a:rPr>
              <a:t>РАСХОДЫ  ГОРОДСКОГО  БЮДЖЕТА</a:t>
            </a:r>
          </a:p>
          <a:p>
            <a:r>
              <a:rPr lang="ru-RU" sz="2400" b="1" dirty="0">
                <a:cs typeface="Times New Roman" pitchFamily="18" charset="0"/>
              </a:rPr>
              <a:t>НА  ОХРАНУ ОКРУЖАЮЩЕЙ  СРЕДЫ </a:t>
            </a:r>
          </a:p>
          <a:p>
            <a:r>
              <a:rPr lang="ru-RU" sz="2400" b="1" dirty="0">
                <a:cs typeface="Times New Roman" pitchFamily="18" charset="0"/>
              </a:rPr>
              <a:t>НА  </a:t>
            </a:r>
            <a:r>
              <a:rPr lang="ru-RU" sz="2400" b="1" dirty="0" smtClean="0">
                <a:cs typeface="Times New Roman" pitchFamily="18" charset="0"/>
              </a:rPr>
              <a:t>2023-2025  </a:t>
            </a:r>
            <a:r>
              <a:rPr lang="ru-RU" sz="2400" b="1" dirty="0">
                <a:cs typeface="Times New Roman" pitchFamily="18" charset="0"/>
              </a:rPr>
              <a:t>ГОДЫ</a:t>
            </a:r>
          </a:p>
        </p:txBody>
      </p:sp>
      <p:graphicFrame>
        <p:nvGraphicFramePr>
          <p:cNvPr id="19458" name="Диаграмма 12"/>
          <p:cNvGraphicFramePr>
            <a:graphicFrameLocks/>
          </p:cNvGraphicFramePr>
          <p:nvPr/>
        </p:nvGraphicFramePr>
        <p:xfrm>
          <a:off x="0" y="1412875"/>
          <a:ext cx="8696325" cy="3765550"/>
        </p:xfrm>
        <a:graphic>
          <a:graphicData uri="http://schemas.openxmlformats.org/presentationml/2006/ole">
            <p:oleObj spid="_x0000_s19458" name="Worksheet" r:id="rId4" imgW="8696516" imgH="3743325" progId="Excel.Sheet.8">
              <p:embed/>
            </p:oleObj>
          </a:graphicData>
        </a:graphic>
      </p:graphicFrame>
      <p:sp>
        <p:nvSpPr>
          <p:cNvPr id="19461" name="TextBox 13"/>
          <p:cNvSpPr txBox="1">
            <a:spLocks noChangeArrowheads="1"/>
          </p:cNvSpPr>
          <p:nvPr/>
        </p:nvSpPr>
        <p:spPr bwMode="auto">
          <a:xfrm>
            <a:off x="7786688" y="1196752"/>
            <a:ext cx="1357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cs typeface="Times New Roman" pitchFamily="18" charset="0"/>
              </a:rPr>
              <a:t>тыс. руб.</a:t>
            </a: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3861048"/>
            <a:ext cx="2808312" cy="252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2060848"/>
            <a:ext cx="3744416" cy="3316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096318" y="476672"/>
            <a:ext cx="7279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Программно-целевой метод планирования бюджета города </a:t>
            </a:r>
            <a:r>
              <a:rPr lang="ru-RU" b="1" dirty="0" err="1" smtClean="0"/>
              <a:t>Коврова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1124744"/>
            <a:ext cx="8208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        Программно-целевой метод планирования расходов способствует соблюдению единого подхода к </a:t>
            </a:r>
          </a:p>
          <a:p>
            <a:pPr algn="just"/>
            <a:r>
              <a:rPr lang="ru-RU" sz="1400" dirty="0" smtClean="0"/>
              <a:t>рациональному использованию средств для решения наиболее острых проблем муниципального образования.</a:t>
            </a: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2060848"/>
            <a:ext cx="414794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Муниципальные программы являются основным инструментом планирования бюджета. Подобно тому, как дом строится из кирпичей,  бюджет складывается из программ. Муниципальные программы содержат набор разделов, включая цели и задачи, ожидаемые результаты, координатора программы, исполнителей, мероприятия, меры реализации и объемы финансирования в целом и по годам. Благодаря муниципальным программам каждый бюджетный рубль нацелен на результат. Муниципальные программы в бюджете города </a:t>
            </a:r>
            <a:r>
              <a:rPr lang="ru-RU" sz="1400" dirty="0" err="1" smtClean="0"/>
              <a:t>Коврова</a:t>
            </a:r>
            <a:r>
              <a:rPr lang="ru-RU" sz="1400" dirty="0" smtClean="0"/>
              <a:t> составляют  на 2023 год - 90 %, на 2024 год – 91%, на 2025  – 90%.</a:t>
            </a:r>
          </a:p>
          <a:p>
            <a:pPr algn="l"/>
            <a:endParaRPr lang="ru-RU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832" name="Group 112"/>
          <p:cNvGraphicFramePr>
            <a:graphicFrameLocks noGrp="1"/>
          </p:cNvGraphicFramePr>
          <p:nvPr/>
        </p:nvGraphicFramePr>
        <p:xfrm>
          <a:off x="107504" y="620688"/>
          <a:ext cx="8928992" cy="613518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5251984"/>
                <a:gridCol w="1275793"/>
                <a:gridCol w="1201382"/>
                <a:gridCol w="1199833"/>
              </a:tblGrid>
              <a:tr h="64807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Наименование муниципальной программы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rgbClr val="B8F6E7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Объем бюджетных ассигнований по проекту бюджета города (тыс. руб.)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rgbClr val="B8F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40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2023 год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rgbClr val="B8F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2024 год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rgbClr val="B8F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2025 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год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rgbClr val="B8F6E7"/>
                    </a:solidFill>
                  </a:tcPr>
                </a:tc>
              </a:tr>
              <a:tr h="6628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«Защита населения и территорий от чрезвычайных ситуаций, обеспечение первичных мер пожарной безопасности и безопасности людей на водных объектах»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42 119,0</a:t>
                      </a: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37 419,0</a:t>
                      </a: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40 119,0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</a:tr>
              <a:tr h="3674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«Обеспечение доступным и комфортным жильем населения города Коврова» 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56 423,9</a:t>
                      </a: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44 903,8</a:t>
                      </a: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53 875,3</a:t>
                      </a: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«Комплексные меры профилактики правонарушений в городе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Коврове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»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995,0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995,0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995,0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</a:tr>
              <a:tr h="3178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«Организация муниципального управления  в муниципальном образовании город Ковров Владимирской области»</a:t>
                      </a:r>
                    </a:p>
                  </a:txBody>
                  <a:tcPr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1 200,0</a:t>
                      </a: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1 200,0</a:t>
                      </a: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1 200,0</a:t>
                      </a: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</a:tr>
              <a:tr h="3178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«Молодежная и семейная политика города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Коврова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»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18 195,0</a:t>
                      </a: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20 117,0 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19 217,0</a:t>
                      </a: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</a:tr>
              <a:tr h="3178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«Развитие культуры и туризма на территории города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Коврова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»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261 770,0</a:t>
                      </a: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274 112,0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270 012,8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</a:tr>
              <a:tr h="4734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«Развитие транспортной системы и транспортной доступности города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Коврова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»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3 903,0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341 843,0</a:t>
                      </a: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17 227,0</a:t>
                      </a: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</a:tr>
              <a:tr h="3178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«Дорожное хозяйство города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Коврова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»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325 507,0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136 914,0</a:t>
                      </a: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203 448,0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</a:tr>
              <a:tr h="3178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«Жилищное хозяйство города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Коврова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»</a:t>
                      </a:r>
                    </a:p>
                  </a:txBody>
                  <a:tcPr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0,0</a:t>
                      </a: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0,0</a:t>
                      </a: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50 494,0</a:t>
                      </a: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</a:tr>
              <a:tr h="3178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«Развитие коммунального хозяйства»</a:t>
                      </a:r>
                    </a:p>
                  </a:txBody>
                  <a:tcPr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0,0</a:t>
                      </a: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7 000,0</a:t>
                      </a: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143 000,0</a:t>
                      </a: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</a:tr>
              <a:tr h="3178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«Благоустройство и охрана окружающей среды»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129 780,0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119 322,0</a:t>
                      </a: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126 223,0</a:t>
                      </a: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</a:tr>
              <a:tr h="388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«Развитие физической культуры и спорта города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Коврова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»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127 407,8</a:t>
                      </a: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228 787,2</a:t>
                      </a: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137 976,8</a:t>
                      </a: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</a:tr>
              <a:tr h="4734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«Развитие малого и среднего предпринимательства в городе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Коврове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»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100,0</a:t>
                      </a: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30827" name="Rectangle 107"/>
          <p:cNvSpPr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ru-RU" sz="1600" b="1" dirty="0">
                <a:solidFill>
                  <a:schemeClr val="bg2">
                    <a:lumMod val="25000"/>
                  </a:schemeClr>
                </a:solidFill>
              </a:rPr>
              <a:t>ПРОГРАММНЫЙ БЮДЖЕТ </a:t>
            </a:r>
            <a:br>
              <a:rPr kumimoji="0" lang="ru-RU" sz="1600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kumimoji="0" lang="ru-RU" sz="1600" b="1" dirty="0">
                <a:solidFill>
                  <a:schemeClr val="bg2">
                    <a:lumMod val="25000"/>
                  </a:schemeClr>
                </a:solidFill>
              </a:rPr>
              <a:t>города </a:t>
            </a:r>
            <a:r>
              <a:rPr kumimoji="0" lang="ru-RU" sz="1600" b="1" dirty="0" smtClean="0">
                <a:solidFill>
                  <a:schemeClr val="bg2">
                    <a:lumMod val="25000"/>
                  </a:schemeClr>
                </a:solidFill>
              </a:rPr>
              <a:t>КОВРОВА на 2023-2025 </a:t>
            </a:r>
            <a:r>
              <a:rPr kumimoji="0" lang="ru-RU" sz="1600" b="1" dirty="0">
                <a:solidFill>
                  <a:schemeClr val="bg2">
                    <a:lumMod val="25000"/>
                  </a:schemeClr>
                </a:solidFill>
              </a:rPr>
              <a:t>годы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23528" y="404118"/>
          <a:ext cx="8568952" cy="4193402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4680520"/>
                <a:gridCol w="1368152"/>
                <a:gridCol w="1296144"/>
                <a:gridCol w="1224136"/>
              </a:tblGrid>
              <a:tr h="5746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Наименование муниципальной программы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rgbClr val="B8F6E7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Объем бюджетных ассигнований по проекту бюджета города (тыс. руб.)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rgbClr val="B8F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82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2023 год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rgbClr val="B8F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2024 год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rgbClr val="B8F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2025 год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rgbClr val="B8F6E7"/>
                    </a:solidFill>
                  </a:tcPr>
                </a:tc>
              </a:tr>
              <a:tr h="5001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«Управление муниципальным имуществом и земельными ресурсами в городе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Коврове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»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14 598,0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15 334,0</a:t>
                      </a: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15 334,0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«Развитие образования в городе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Коврове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»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1 999 608,9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1 961 703,9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1 984 188,6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«Противодействие терроризму и экстремизму в городе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Коврове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»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</a:tr>
              <a:tr h="477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«Патриотическое воспитание граждан города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Коврова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»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15,0</a:t>
                      </a: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</a:tr>
              <a:tr h="477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«Комплексное развитие транспортной инфраструктуры города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Коврова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»</a:t>
                      </a:r>
                    </a:p>
                  </a:txBody>
                  <a:tcPr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1 300,0</a:t>
                      </a: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</a:tr>
              <a:tr h="477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«Благоустройство территории города </a:t>
                      </a:r>
                      <a:r>
                        <a:rPr kumimoji="0" lang="ru-RU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Коврова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»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cs typeface="+mn-cs"/>
                        </a:rPr>
                        <a:t>58 222,2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60 535,5</a:t>
                      </a: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</a:tr>
              <a:tr h="2344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«Реализация государственной национальной политики на территории города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Коврова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»</a:t>
                      </a:r>
                    </a:p>
                  </a:txBody>
                  <a:tcPr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10,0</a:t>
                      </a: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10,0</a:t>
                      </a: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10,0</a:t>
                      </a: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</a:tr>
              <a:tr h="2344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ИТОГО по программам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2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3 039 864,8</a:t>
                      </a: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22"/>
                          </a:solidFill>
                          <a:effectLst/>
                          <a:latin typeface="Times New Roman" pitchFamily="18" charset="0"/>
                        </a:rPr>
                        <a:t>3 250 321,4</a:t>
                      </a: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3 064 745,5</a:t>
                      </a:r>
                    </a:p>
                  </a:txBody>
                  <a:tcPr marL="90000" marR="90000" marT="46800" marB="46800" anchor="ctr" horzOverflow="overflow"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5" y="4725144"/>
            <a:ext cx="525658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6" descr="cat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773238"/>
            <a:ext cx="3492500" cy="2447925"/>
          </a:xfrm>
          <a:noFill/>
        </p:spPr>
      </p:pic>
      <p:pic>
        <p:nvPicPr>
          <p:cNvPr id="46084" name="Picture 7" descr="-11kovr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88" y="3500438"/>
            <a:ext cx="3071812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9" descr="c62896de37de603e1049e694cc3c9a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113" y="2565400"/>
            <a:ext cx="3457575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39552" y="404664"/>
            <a:ext cx="8208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/>
              <a:t>«Защита населения и территорий от чрезвычайных ситуаций, обеспечение первичных  мер пожарной безопасности и безопасности  людей на водных объектах»</a:t>
            </a:r>
            <a:endParaRPr lang="ru-RU" sz="2000" b="1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536" y="260350"/>
            <a:ext cx="8173789" cy="6337300"/>
          </a:xfrm>
        </p:spPr>
        <p:txBody>
          <a:bodyPr>
            <a:normAutofit lnSpcReduction="10000"/>
          </a:bodyPr>
          <a:lstStyle/>
          <a:p>
            <a:pPr algn="just" eaLnBrk="1" hangingPunct="1">
              <a:lnSpc>
                <a:spcPct val="70000"/>
              </a:lnSpc>
              <a:buClrTx/>
              <a:buFont typeface="Wingdings" pitchFamily="2" charset="2"/>
              <a:buChar char="q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Цели муниципальной программы</a:t>
            </a:r>
          </a:p>
          <a:p>
            <a:pPr algn="just" eaLnBrk="1" hangingPunct="1">
              <a:lnSpc>
                <a:spcPct val="70000"/>
              </a:lnSpc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Обеспечение комплексной безопасности, минимизация социального, 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экономического и экологического ущерба, наносимого населению, 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экономике и природной среде города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Коврова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Владимирской области от 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чрезвычайных ситуаций природного и техногенного характера, пожаров, 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происшествий на водных объектах, повышение гарантий прав граждан на 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безопасные условия проживания на территории города и на безопасные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условия движения на его дорогах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70000"/>
              </a:lnSpc>
              <a:buClrTx/>
              <a:buFont typeface="Wingdings" pitchFamily="2" charset="2"/>
              <a:buChar char="q"/>
            </a:pP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Показатели муниципальной программы</a:t>
            </a:r>
          </a:p>
          <a:p>
            <a:pPr algn="just" eaLnBrk="1" hangingPunct="1">
              <a:lnSpc>
                <a:spcPct val="70000"/>
              </a:lnSpc>
            </a:pPr>
            <a:endParaRPr lang="ru-RU" sz="1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количество погибших людей в результате чрезвычайных ситуаций;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количество пострадавшего населения;</a:t>
            </a:r>
          </a:p>
          <a:p>
            <a:pPr algn="just" eaLnBrk="1" hangingPunct="1">
              <a:lnSpc>
                <a:spcPct val="70000"/>
              </a:lnSpc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снижение материального ущерба;</a:t>
            </a:r>
          </a:p>
          <a:p>
            <a:pPr marL="85725" indent="-85725" algn="just" eaLnBrk="1" hangingPunct="1">
              <a:lnSpc>
                <a:spcPct val="70000"/>
              </a:lnSpc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количество населения города, оповещаемого городской автоматизированной   системой централизованного оповещения населения;</a:t>
            </a:r>
          </a:p>
          <a:p>
            <a:pPr marL="85725" indent="-85725" algn="just"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количество слушателей курсов Гражданской обороны МКУ «УГОЧС», прошедших  обучение по установленным программам;</a:t>
            </a:r>
          </a:p>
          <a:p>
            <a:pPr marL="85725" indent="-85725" algn="just" eaLnBrk="1" hangingPunct="1">
              <a:lnSpc>
                <a:spcPct val="70000"/>
              </a:lnSpc>
              <a:buFontTx/>
              <a:buChar char="-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количество погибших людей на водных объектах;</a:t>
            </a:r>
          </a:p>
          <a:p>
            <a:pPr marL="85725" indent="-85725" algn="just" eaLnBrk="1" hangingPunct="1">
              <a:lnSpc>
                <a:spcPct val="70000"/>
              </a:lnSpc>
              <a:buFontTx/>
              <a:buChar char="-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количество погибших людей на пожарах;</a:t>
            </a:r>
          </a:p>
          <a:p>
            <a:pPr marL="85725" indent="-85725" algn="just" eaLnBrk="1" hangingPunct="1">
              <a:lnSpc>
                <a:spcPct val="70000"/>
              </a:lnSpc>
              <a:buFontTx/>
              <a:buChar char="-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количество граждан, погибших в результате дорожно-транспортных происшествий;</a:t>
            </a:r>
          </a:p>
          <a:p>
            <a:pPr marL="85725" indent="-85725" algn="just" eaLnBrk="1" hangingPunct="1">
              <a:lnSpc>
                <a:spcPct val="70000"/>
              </a:lnSpc>
              <a:buFontTx/>
              <a:buChar char="-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количество видеокамер, установленных в местах массового пребывания людей;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количество объектов города, подключенных к аппаратно-программному</a:t>
            </a:r>
          </a:p>
          <a:p>
            <a:pPr algn="just" eaLnBrk="1" hangingPunct="1">
              <a:lnSpc>
                <a:spcPct val="70000"/>
              </a:lnSpc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комплексу «Безопасный город».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1520" y="188913"/>
            <a:ext cx="8640960" cy="6048399"/>
          </a:xfrm>
        </p:spPr>
        <p:txBody>
          <a:bodyPr>
            <a:normAutofit/>
          </a:bodyPr>
          <a:lstStyle/>
          <a:p>
            <a:pPr eaLnBrk="1" hangingPunct="1">
              <a:lnSpc>
                <a:spcPct val="70000"/>
              </a:lnSpc>
              <a:buFont typeface="Courier New" pitchFamily="49" charset="0"/>
              <a:buChar char="o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Ожидаемые конечные результаты, направленные на достижение национальных целей, а также на показатели, направленные на достижение общественно значимых результатов и задач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Реализация основных программных мероприятий позволит: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повысить уровень защищенности населения и территории от опасностей и угроз мирного и военного времени    (снизить </a:t>
            </a:r>
          </a:p>
          <a:p>
            <a:pPr marL="85725" indent="-85725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количество погибших людей на 6%, снизить количество пострадавшего населения на 5%, снизить материальный ущерб на 10%);</a:t>
            </a:r>
          </a:p>
          <a:p>
            <a:pPr marL="85725" indent="-85725"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обеспечить дальнейшее развитие системы мониторинга и прогнозирования чрезвычайных ситуаций (повысить полноту охвата системами мониторинга на 3%);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создать оптимальную и эффективную организационную структуру органов управления и сил, специально предназначенных и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привлекаемых для решения проблем и задач защиты населения и территорий от чрезвычайных ситуаций, пожаров, опасностей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на водных объектах, а также обеспечить более эффективное регулирование их деятельности;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обеспечить необходимый уровень безопасности населения и защищенности критически важных объектов;</a:t>
            </a:r>
          </a:p>
          <a:p>
            <a:pPr marL="85725" indent="-85725" eaLnBrk="1" hangingPunct="1">
              <a:lnSpc>
                <a:spcPct val="70000"/>
              </a:lnSpc>
              <a:buFontTx/>
              <a:buChar char="-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обеспечить эффективное управление силами и средствами ликвидации угроз чрезвычайных ситуаций;</a:t>
            </a:r>
          </a:p>
          <a:p>
            <a:pPr marL="85725" indent="-85725" eaLnBrk="1" hangingPunct="1">
              <a:lnSpc>
                <a:spcPct val="70000"/>
              </a:lnSpc>
              <a:buFontTx/>
              <a:buChar char="-"/>
              <a:tabLst>
                <a:tab pos="85725" algn="l"/>
              </a:tabLst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сократить количество погибших на пожарах людей;</a:t>
            </a:r>
          </a:p>
          <a:p>
            <a:pPr marL="85725" indent="-85725" eaLnBrk="1" hangingPunct="1">
              <a:lnSpc>
                <a:spcPct val="70000"/>
              </a:lnSpc>
              <a:buFontTx/>
              <a:buChar char="-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обеспечить своевременное и гарантированное доведение до каждого человека достоверной информации об угрозе или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о возникновении чрезвычайной ситуации, правилах поведения и способах защиты;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сократить время оповещения и информирования населения; </a:t>
            </a:r>
          </a:p>
          <a:p>
            <a:pPr marL="85725" indent="-85725" eaLnBrk="1" hangingPunct="1">
              <a:lnSpc>
                <a:spcPct val="70000"/>
              </a:lnSpc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 укрепить материально-техническую базу курсов Гражданской обороны, Единой дежурно-диспетчерской службы и Поисково-спасательного отряда МКУ «УГОЧС».</a:t>
            </a:r>
          </a:p>
          <a:p>
            <a:pPr marL="180975" indent="177800" eaLnBrk="1" hangingPunct="1">
              <a:buFont typeface="Courier New" pitchFamily="49" charset="0"/>
              <a:buChar char="o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 области гражданской обороны в особый период (при переводе гражданской обороны с мирного на военное положение) будет обеспечена непрерывность управления гражданской обороной, поступления информации и сигналов оповещения.</a:t>
            </a:r>
          </a:p>
          <a:p>
            <a:pPr marL="361950" indent="-225425" eaLnBrk="1" hangingPunct="1">
              <a:lnSpc>
                <a:spcPct val="70000"/>
              </a:lnSpc>
              <a:buFont typeface="Courier New" pitchFamily="49" charset="0"/>
              <a:buChar char="o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 области безопасности людей на водных объектах: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создать необходимые условия для повышения защищенности населения города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Коврова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на водных объектах;</a:t>
            </a:r>
          </a:p>
          <a:p>
            <a:pPr marL="85725" indent="-85725" eaLnBrk="1" hangingPunct="1">
              <a:lnSpc>
                <a:spcPct val="70000"/>
              </a:lnSpc>
              <a:buFontTx/>
              <a:buChar char="-"/>
              <a:tabLst>
                <a:tab pos="85725" algn="l"/>
              </a:tabLst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создать в городе общественные спасательные посты в организованных местах массового отдыха населения на водных объектах;</a:t>
            </a:r>
          </a:p>
          <a:p>
            <a:pPr marL="85725" indent="-85725" eaLnBrk="1" hangingPunct="1">
              <a:lnSpc>
                <a:spcPct val="70000"/>
              </a:lnSpc>
              <a:buFontTx/>
              <a:buChar char="-"/>
              <a:tabLst>
                <a:tab pos="85725" algn="l"/>
              </a:tabLst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сократить количество погибших на водных объектах за счет осуществления профилактических мероприятий;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 повысить ответственность должностных лиц (водопользователей) за выполнение мероприятий по обеспечению безопасности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людей на водных объектах, охраны их жизни и здоровья.</a:t>
            </a:r>
          </a:p>
          <a:p>
            <a:pPr eaLnBrk="1" hangingPunct="1">
              <a:lnSpc>
                <a:spcPct val="70000"/>
              </a:lnSpc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 экономической сфере будет способствовать развитию субъектов экономики, промышленности, систем связи и телекоммуникации.</a:t>
            </a:r>
          </a:p>
          <a:p>
            <a:pPr eaLnBrk="1" hangingPunct="1">
              <a:lnSpc>
                <a:spcPct val="70000"/>
              </a:lnSpc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 социальной сфере позволит: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повысить безопасность жизнедеятельности населения за счет формирования у него культуры поведения при возникновении 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чрезвычайных ситуаций;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повысить имидж различных муниципальных и государственных служб, обеспечивающих безопасность населения;</a:t>
            </a:r>
          </a:p>
          <a:p>
            <a:pPr eaLnBrk="1" hangingPunct="1">
              <a:lnSpc>
                <a:spcPct val="70000"/>
              </a:lnSpc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обеспечить равные условия защищенности для всех социальных групп населения.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76250"/>
            <a:ext cx="9144000" cy="1081088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defRPr/>
            </a:pPr>
            <a:r>
              <a:rPr lang="ru-RU" sz="1800" i="1" dirty="0" smtClean="0">
                <a:ln w="50800"/>
                <a:solidFill>
                  <a:schemeClr val="tx1"/>
                </a:solidFill>
                <a:effectLst/>
                <a:latin typeface="Times New Roman" pitchFamily="18" charset="0"/>
              </a:rPr>
              <a:t>«Обеспечение доступным и комфортным жильем</a:t>
            </a:r>
            <a:br>
              <a:rPr lang="ru-RU" sz="1800" i="1" dirty="0" smtClean="0">
                <a:ln w="50800"/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1800" i="1" dirty="0" smtClean="0">
                <a:ln w="50800"/>
                <a:solidFill>
                  <a:schemeClr val="tx1"/>
                </a:solidFill>
                <a:effectLst/>
                <a:latin typeface="Times New Roman" pitchFamily="18" charset="0"/>
              </a:rPr>
              <a:t> населения города </a:t>
            </a:r>
            <a:r>
              <a:rPr lang="ru-RU" sz="1800" i="1" dirty="0" err="1" smtClean="0">
                <a:ln w="50800"/>
                <a:solidFill>
                  <a:schemeClr val="tx1"/>
                </a:solidFill>
                <a:effectLst/>
                <a:latin typeface="Times New Roman" pitchFamily="18" charset="0"/>
              </a:rPr>
              <a:t>Коврова</a:t>
            </a:r>
            <a:r>
              <a:rPr lang="ru-RU" sz="1800" i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Times New Roman" pitchFamily="18" charset="0"/>
              </a:rPr>
              <a:t/>
            </a:r>
            <a:br>
              <a:rPr lang="ru-RU" sz="1800" i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Times New Roman" pitchFamily="18" charset="0"/>
              </a:rPr>
            </a:br>
            <a:endParaRPr lang="ru-RU" sz="1800" i="1" dirty="0" smtClean="0">
              <a:ln w="50800"/>
              <a:solidFill>
                <a:schemeClr val="bg1">
                  <a:shade val="50000"/>
                </a:schemeClr>
              </a:solidFill>
              <a:effectLst/>
              <a:latin typeface="Times New Roman" pitchFamily="18" charset="0"/>
            </a:endParaRPr>
          </a:p>
        </p:txBody>
      </p:sp>
      <p:pic>
        <p:nvPicPr>
          <p:cNvPr id="49156" name="Picture 5" descr="images (38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248295"/>
            <a:ext cx="4032448" cy="2609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9157" name="Picture 6" descr="e9a2ad22a1e30585e49cd821fa258f04_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4293096"/>
            <a:ext cx="381635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49158" name="Picture 7" descr="скачанные файлы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484784"/>
            <a:ext cx="3817937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628800"/>
            <a:ext cx="4176463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9552" y="549275"/>
            <a:ext cx="7705923" cy="5975350"/>
          </a:xfrm>
        </p:spPr>
        <p:txBody>
          <a:bodyPr>
            <a:normAutofit/>
          </a:bodyPr>
          <a:lstStyle/>
          <a:p>
            <a:pPr eaLnBrk="1" hangingPunct="1">
              <a:lnSpc>
                <a:spcPct val="70000"/>
              </a:lnSpc>
              <a:buClrTx/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Обеспечение населения города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Коврова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доступным жильем путем реализации механизмов государственной  поддержки и развития жилищного строительства и стимулирования спроса на рынке жилья.</a:t>
            </a:r>
          </a:p>
          <a:p>
            <a:pPr algn="just">
              <a:lnSpc>
                <a:spcPct val="70000"/>
              </a:lnSpc>
              <a:buClrTx/>
              <a:buFont typeface="Wingdings" pitchFamily="2" charset="2"/>
              <a:buChar char="q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Показатели программы </a:t>
            </a:r>
          </a:p>
          <a:p>
            <a:pPr algn="just">
              <a:lnSpc>
                <a:spcPct val="70000"/>
              </a:lnSpc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1. Годовой объем ввода жилья.</a:t>
            </a:r>
          </a:p>
          <a:p>
            <a:pPr algn="just">
              <a:lnSpc>
                <a:spcPct val="70000"/>
              </a:lnSpc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2. Количество семей, улучшивших жилищные условия.</a:t>
            </a:r>
          </a:p>
          <a:p>
            <a:pPr algn="just">
              <a:lnSpc>
                <a:spcPct val="70000"/>
              </a:lnSpc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endParaRPr lang="ru-RU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2132856"/>
            <a:ext cx="8424936" cy="3889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70000"/>
              </a:lnSpc>
              <a:buClrTx/>
            </a:pPr>
            <a:r>
              <a:rPr lang="ru-RU" sz="1600" b="1" dirty="0" smtClean="0">
                <a:cs typeface="Times New Roman" pitchFamily="18" charset="0"/>
              </a:rPr>
              <a:t>Ожидаемые конечные результаты, направленные на достижение национальных целей, а также на показатели, направленные на достижение общественно значимых результатов</a:t>
            </a:r>
          </a:p>
          <a:p>
            <a:pPr marL="266700" algn="just"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cs typeface="Times New Roman" pitchFamily="18" charset="0"/>
              </a:rPr>
              <a:t>  1. Создание условий для повышения уровня обеспеченности жильем граждан.       </a:t>
            </a:r>
          </a:p>
          <a:p>
            <a:pPr indent="266700" algn="just"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cs typeface="Times New Roman" pitchFamily="18" charset="0"/>
              </a:rPr>
              <a:t>  2.Формирование эффективных механизмов </a:t>
            </a:r>
            <a:r>
              <a:rPr lang="ru-RU" sz="1600" dirty="0" err="1" smtClean="0">
                <a:cs typeface="Times New Roman" pitchFamily="18" charset="0"/>
              </a:rPr>
              <a:t>градорегулирования</a:t>
            </a:r>
            <a:r>
              <a:rPr lang="ru-RU" sz="1600" dirty="0" smtClean="0">
                <a:cs typeface="Times New Roman" pitchFamily="18" charset="0"/>
              </a:rPr>
              <a:t> и развития коммунальной инфраструктуры. 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cs typeface="Times New Roman" pitchFamily="18" charset="0"/>
              </a:rPr>
              <a:t>        3.Формирование земельных участков под строительство малоэтажного жилья, отвечающего требованиям </a:t>
            </a:r>
            <a:r>
              <a:rPr lang="ru-RU" sz="1600" dirty="0" err="1" smtClean="0">
                <a:cs typeface="Times New Roman" pitchFamily="18" charset="0"/>
              </a:rPr>
              <a:t>энергоэффективности</a:t>
            </a:r>
            <a:r>
              <a:rPr lang="ru-RU" sz="1600" dirty="0" smtClean="0">
                <a:cs typeface="Times New Roman" pitchFamily="18" charset="0"/>
              </a:rPr>
              <a:t> и </a:t>
            </a:r>
            <a:r>
              <a:rPr lang="ru-RU" sz="1600" dirty="0" err="1" smtClean="0">
                <a:cs typeface="Times New Roman" pitchFamily="18" charset="0"/>
              </a:rPr>
              <a:t>экологичности</a:t>
            </a:r>
            <a:r>
              <a:rPr lang="ru-RU" sz="1600" dirty="0" smtClean="0">
                <a:cs typeface="Times New Roman" pitchFamily="18" charset="0"/>
              </a:rPr>
              <a:t>, а также ценовой доступности.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cs typeface="Times New Roman" pitchFamily="18" charset="0"/>
              </a:rPr>
              <a:t>        4.Снижение административных барьеров и сокращение сроков строительства объектов.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cs typeface="Times New Roman" pitchFamily="18" charset="0"/>
              </a:rPr>
              <a:t>        5. Развитие и закрепление положительных демографических тенденций.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cs typeface="Times New Roman" pitchFamily="18" charset="0"/>
              </a:rPr>
              <a:t>        6. Предоставление государственной и муниципальной поддержки не менее 60 молодым семьям.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cs typeface="Times New Roman" pitchFamily="18" charset="0"/>
              </a:rPr>
              <a:t>        7. Создание условий для повышения уровня обеспеченности жильем детей-сирот и детей, оставшихся без попечения родителей, а также лиц из их числа города </a:t>
            </a:r>
            <a:r>
              <a:rPr lang="ru-RU" sz="1600" dirty="0" err="1" smtClean="0">
                <a:cs typeface="Times New Roman" pitchFamily="18" charset="0"/>
              </a:rPr>
              <a:t>Коврова</a:t>
            </a:r>
            <a:r>
              <a:rPr lang="ru-RU" sz="1600" dirty="0" smtClean="0">
                <a:cs typeface="Times New Roman" pitchFamily="18" charset="0"/>
              </a:rPr>
              <a:t>.  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cs typeface="Times New Roman" pitchFamily="18" charset="0"/>
              </a:rPr>
              <a:t>        8. Создание механизмов оказания государственной и муниципальной поддержки детей-сирот и детей, оставшихся без попечения родителей, а также лиц из их числа города </a:t>
            </a:r>
            <a:r>
              <a:rPr lang="ru-RU" sz="1600" dirty="0" err="1" smtClean="0">
                <a:cs typeface="Times New Roman" pitchFamily="18" charset="0"/>
              </a:rPr>
              <a:t>Коврова</a:t>
            </a:r>
            <a:r>
              <a:rPr lang="ru-RU" sz="1600" dirty="0" smtClean="0">
                <a:cs typeface="Times New Roman" pitchFamily="18" charset="0"/>
              </a:rPr>
              <a:t> в решении жилищного вопроса.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cs typeface="Times New Roman" pitchFamily="18" charset="0"/>
              </a:rPr>
              <a:t>         9. Обеспечение ежегодного прироста доли семей, имеющих возможность приобрести жилье, соответствующее стандартам обеспечения жилыми помещениями, с помощью собственных и заемных средств.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cs typeface="Times New Roman" pitchFamily="18" charset="0"/>
              </a:rPr>
              <a:t>        10. Обеспечение инженерной и транспортной инфраструктурой земельных участков, предоставленных многодетным семьям. 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7950" y="115888"/>
            <a:ext cx="9036050" cy="1368425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000" i="1" dirty="0" smtClean="0">
                <a:ln w="50800"/>
                <a:solidFill>
                  <a:schemeClr val="tx1"/>
                </a:solidFill>
                <a:effectLst/>
                <a:latin typeface="Times New Roman" pitchFamily="18" charset="0"/>
              </a:rPr>
              <a:t>«Комплексные меры профилактики правонарушений </a:t>
            </a:r>
            <a:br>
              <a:rPr lang="ru-RU" sz="2000" i="1" dirty="0" smtClean="0">
                <a:ln w="50800"/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2000" i="1" dirty="0" smtClean="0">
                <a:ln w="50800"/>
                <a:solidFill>
                  <a:schemeClr val="tx1"/>
                </a:solidFill>
                <a:effectLst/>
                <a:latin typeface="Times New Roman" pitchFamily="18" charset="0"/>
              </a:rPr>
              <a:t>в городе </a:t>
            </a:r>
            <a:r>
              <a:rPr lang="ru-RU" sz="2000" i="1" dirty="0" err="1" smtClean="0">
                <a:ln w="50800"/>
                <a:solidFill>
                  <a:schemeClr val="tx1"/>
                </a:solidFill>
                <a:effectLst/>
                <a:latin typeface="Times New Roman" pitchFamily="18" charset="0"/>
              </a:rPr>
              <a:t>Коврове</a:t>
            </a:r>
            <a:r>
              <a:rPr lang="ru-RU" sz="2000" i="1" dirty="0" smtClean="0">
                <a:ln w="50800"/>
                <a:solidFill>
                  <a:schemeClr val="tx1"/>
                </a:solidFill>
                <a:effectLst/>
                <a:latin typeface="Times New Roman" pitchFamily="18" charset="0"/>
              </a:rPr>
              <a:t> »</a:t>
            </a:r>
            <a:r>
              <a:rPr lang="ru-RU" sz="1800" i="1" dirty="0" smtClean="0">
                <a:ln w="50800"/>
                <a:solidFill>
                  <a:schemeClr val="tx1"/>
                </a:solidFill>
                <a:effectLst/>
              </a:rPr>
              <a:t> </a:t>
            </a:r>
            <a:r>
              <a:rPr lang="ru-RU" sz="180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/>
            </a:r>
            <a:br>
              <a:rPr lang="ru-RU" sz="180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</a:br>
            <a:endParaRPr lang="ru-RU" sz="1800" dirty="0" smtClean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pic>
        <p:nvPicPr>
          <p:cNvPr id="52227" name="Picture 4" descr="1_525511f44c342525511f44c3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1268760"/>
            <a:ext cx="280831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52228" name="Picture 5" descr="скачанные файлы (1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3" y="2780928"/>
            <a:ext cx="2880321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6" descr="netnarkotika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063" y="4293096"/>
            <a:ext cx="292100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484784"/>
            <a:ext cx="381642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4" name="TextBox 3"/>
          <p:cNvSpPr txBox="1"/>
          <p:nvPr/>
        </p:nvSpPr>
        <p:spPr>
          <a:xfrm>
            <a:off x="2915816" y="260648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Основные понятия</a:t>
            </a:r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1521" y="404665"/>
            <a:ext cx="86409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sz="1600" b="1" dirty="0" smtClean="0"/>
              <a:t>Бюджет – форма образования и расходования денежных средств, предназначенных</a:t>
            </a:r>
          </a:p>
          <a:p>
            <a:r>
              <a:rPr lang="ru-RU" sz="1600" b="1" dirty="0" smtClean="0"/>
              <a:t> для финансового обеспечения задач и функций местного самоуправления </a:t>
            </a:r>
            <a:endParaRPr lang="ru-RU" sz="1600" dirty="0"/>
          </a:p>
        </p:txBody>
      </p:sp>
      <p:sp>
        <p:nvSpPr>
          <p:cNvPr id="6" name="Волна 5"/>
          <p:cNvSpPr/>
          <p:nvPr/>
        </p:nvSpPr>
        <p:spPr>
          <a:xfrm>
            <a:off x="179512" y="1484784"/>
            <a:ext cx="2520280" cy="2232248"/>
          </a:xfrm>
          <a:prstGeom prst="wave">
            <a:avLst>
              <a:gd name="adj1" fmla="val 12500"/>
              <a:gd name="adj2" fmla="val 0"/>
            </a:avLst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Доходы бюджета </a:t>
            </a:r>
            <a:r>
              <a:rPr lang="ru-RU" sz="1600" dirty="0" smtClean="0">
                <a:solidFill>
                  <a:schemeClr val="tx1"/>
                </a:solidFill>
              </a:rPr>
              <a:t>– это поступающие в бюджет денежные средства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7" name="Волна 6"/>
          <p:cNvSpPr/>
          <p:nvPr/>
        </p:nvSpPr>
        <p:spPr>
          <a:xfrm>
            <a:off x="6588224" y="1412776"/>
            <a:ext cx="2448272" cy="2282552"/>
          </a:xfrm>
          <a:prstGeom prst="wave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Расходы бюджета </a:t>
            </a:r>
            <a:r>
              <a:rPr lang="ru-RU" sz="1600" dirty="0" smtClean="0">
                <a:solidFill>
                  <a:schemeClr val="tx1"/>
                </a:solidFill>
              </a:rPr>
              <a:t>– это выплачиваемые из бюджета денежные средства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Выноска со стрелкой вниз 7"/>
          <p:cNvSpPr/>
          <p:nvPr/>
        </p:nvSpPr>
        <p:spPr>
          <a:xfrm>
            <a:off x="179512" y="3861048"/>
            <a:ext cx="4392488" cy="1008112"/>
          </a:xfrm>
          <a:prstGeom prst="downArrowCallout">
            <a:avLst/>
          </a:prstGeom>
          <a:solidFill>
            <a:srgbClr val="92D050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ДЕФИЦИТ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Расходы</a:t>
            </a:r>
            <a:r>
              <a:rPr lang="en-US" dirty="0" smtClean="0">
                <a:solidFill>
                  <a:schemeClr val="tx1"/>
                </a:solidFill>
              </a:rPr>
              <a:t> &gt; </a:t>
            </a:r>
            <a:r>
              <a:rPr lang="ru-RU" dirty="0" smtClean="0">
                <a:solidFill>
                  <a:schemeClr val="tx1"/>
                </a:solidFill>
              </a:rPr>
              <a:t>Доходы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Выноска со стрелкой вниз 8"/>
          <p:cNvSpPr/>
          <p:nvPr/>
        </p:nvSpPr>
        <p:spPr>
          <a:xfrm>
            <a:off x="4644008" y="3861048"/>
            <a:ext cx="4392488" cy="1008112"/>
          </a:xfrm>
          <a:prstGeom prst="downArrowCallout">
            <a:avLst/>
          </a:prstGeom>
          <a:solidFill>
            <a:srgbClr val="92D050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ПРОФИЦИТ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Доходы </a:t>
            </a:r>
            <a:r>
              <a:rPr lang="en-US" dirty="0" smtClean="0">
                <a:solidFill>
                  <a:schemeClr val="tx1"/>
                </a:solidFill>
              </a:rPr>
              <a:t>&gt;</a:t>
            </a:r>
            <a:r>
              <a:rPr lang="ru-RU" dirty="0" smtClean="0">
                <a:solidFill>
                  <a:schemeClr val="tx1"/>
                </a:solidFill>
              </a:rPr>
              <a:t> Расходы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79512" y="4941168"/>
            <a:ext cx="4320480" cy="1656184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При превышении расходов над доходами принимается решение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об источниках покрытия дефицита,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например, использовать имеющиеся накопления, остатки или взять в долг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714876" y="4929198"/>
            <a:ext cx="4321620" cy="1668154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При превышении доходов над расходами принимается решение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как их использовать,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например, накапливать резервы или погашать долг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30213" y="260350"/>
            <a:ext cx="8462267" cy="6337300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70000"/>
              </a:lnSpc>
              <a:buClrTx/>
              <a:buFont typeface="Wingdings" pitchFamily="2" charset="2"/>
              <a:buChar char="q"/>
            </a:pP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</a:p>
          <a:p>
            <a:pPr algn="just" eaLnBrk="1" hangingPunct="1">
              <a:lnSpc>
                <a:spcPct val="70000"/>
              </a:lnSpc>
              <a:buClrTx/>
              <a:buNone/>
            </a:pPr>
            <a:endParaRPr lang="ru-RU" sz="18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80975" indent="180975" algn="just"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Обеспечение защиты прав, свобод и законных интересов личности, общества и государства, противодействие причинам и условиям совершения правонарушений, снижение уровня преступности.</a:t>
            </a:r>
          </a:p>
          <a:p>
            <a:pPr marL="180975" indent="180975" algn="just" eaLnBrk="1" hangingPunct="1">
              <a:lnSpc>
                <a:spcPct val="70000"/>
              </a:lnSpc>
              <a:buFontTx/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70000"/>
              </a:lnSpc>
              <a:buClrTx/>
              <a:buFont typeface="Wingdings" pitchFamily="2" charset="2"/>
              <a:buChar char="q"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Показатели  программы</a:t>
            </a:r>
          </a:p>
          <a:p>
            <a:pPr marL="361950" indent="-225425" algn="just"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- общее количество зарегистрированных преступлений на территории города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Коврова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;                                      </a:t>
            </a:r>
          </a:p>
          <a:p>
            <a:pPr marL="361950" indent="-225425" algn="just"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- удельный вес преступлений, совершенных  несовершеннолетними или при их соучастии;</a:t>
            </a:r>
          </a:p>
          <a:p>
            <a:pPr algn="just">
              <a:lnSpc>
                <a:spcPct val="70000"/>
              </a:lnSpc>
              <a:buNone/>
              <a:tabLst>
                <a:tab pos="180975" algn="l"/>
              </a:tabLst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-  количество мероприятий, направленных на профилактику правонарушений </a:t>
            </a:r>
          </a:p>
          <a:p>
            <a:pPr algn="just">
              <a:lnSpc>
                <a:spcPct val="70000"/>
              </a:lnSpc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среди учащихся, подростков и молодежи;</a:t>
            </a:r>
          </a:p>
          <a:p>
            <a:pPr marL="361950" indent="-225425" algn="just">
              <a:lnSpc>
                <a:spcPct val="70000"/>
              </a:lnSpc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- количество публикаций профилактической направленности, размещенных в  средствах массовой информации и сети «Интернет»;</a:t>
            </a:r>
          </a:p>
          <a:p>
            <a:pPr marL="361950" indent="-276225" algn="just">
              <a:lnSpc>
                <a:spcPct val="70000"/>
              </a:lnSpc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- количество рейдов (мероприятий), проведенных лицами, вовлеченными в деятельность добровольных формирований граждан по охране общественного порядка; </a:t>
            </a:r>
          </a:p>
          <a:p>
            <a:pPr marL="447675" indent="-361950" algn="just">
              <a:lnSpc>
                <a:spcPct val="70000"/>
              </a:lnSpc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-  количество проведенных заседаний административных комиссий;</a:t>
            </a:r>
          </a:p>
          <a:p>
            <a:pPr marL="361950" indent="-180975" algn="just">
              <a:lnSpc>
                <a:spcPct val="70000"/>
              </a:lnSpc>
              <a:buNone/>
              <a:tabLst>
                <a:tab pos="0" algn="l"/>
              </a:tabLst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 обеспечение функционирования видеокамер и оборудования городской системы видеонаблюдения;</a:t>
            </a:r>
          </a:p>
          <a:p>
            <a:pPr marL="361950" indent="-225425" algn="just"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- охват муниципальных объектов социальной сферы и мест массового пребывания людей системами видеонаблюдения;</a:t>
            </a:r>
          </a:p>
          <a:p>
            <a:pPr marL="361950" indent="-225425" algn="just"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- количество предоставленных жилых помещений специализированного жилищного фонда сотруднику, замещающему должность участкового уполномоченного полиции и членам его семьи.                              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7544" y="476250"/>
            <a:ext cx="8208912" cy="5905500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70000"/>
              </a:lnSpc>
              <a:buClrTx/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Ожидаемые конечные результаты, направленные на достижение национальных целей, а также на показатели, направленные на достижение общественно значимых результатов и задач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Реализация программы позволит обеспечить к концу 2025 года:      </a:t>
            </a:r>
          </a:p>
          <a:p>
            <a:pPr marL="547688" indent="-547688" algn="just"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сокращение общего количество зарегистрированных   преступлений;  </a:t>
            </a:r>
          </a:p>
          <a:p>
            <a:pPr marL="85725" indent="-85725" algn="just"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-сокращение удельного веса преступлений, совершенных несовершеннолетними  или при их соучастии.                                </a:t>
            </a:r>
          </a:p>
          <a:p>
            <a:pPr marL="0" indent="136525" algn="just"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Кроме  того,  реализация  программы  позволит   повысить   эффективность городской  системы профилактики правонарушений; уменьшить число учащихся, состоящих  на всех видах профилактического учета, за счет увеличения   количества физкультурно-оздоровительных, культурных и других городских мероприятий, расширить участие населения в деятельности по охране общественного порядка и  общественной безопасности, обеспечить устойчивое функционирования городской системы видеонаблюдения, в том числе на объектах муниципальной социальной сферы и в местах массового пребывания людей.</a:t>
            </a:r>
          </a:p>
        </p:txBody>
      </p:sp>
      <p:sp>
        <p:nvSpPr>
          <p:cNvPr id="152578" name="AutoShape 2" descr="https://don24.ru/uploads/2018/%D0%98%D1%8E%D0%BD%D1%8C/%D0%94%D0%A2%D0%9F/%D0%BA%D0%B0%D0%BC%D0%B5%D1%80%D0%B0-FxKspqj3offUPJO86IpTE2oPaW1pq4z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2580" name="AutoShape 4" descr="https://don24.ru/uploads/2018/%D0%98%D1%8E%D0%BD%D1%8C/%D0%94%D0%A2%D0%9F/%D0%BA%D0%B0%D0%BC%D0%B5%D1%80%D0%B0-FxKspqj3offUPJO86IpTE2oPaW1pq4z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2582" name="AutoShape 6" descr="https://images.ru.prom.st/693677827_w640_h640_modernizatsiya-videonablyudeniy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2584" name="AutoShape 8" descr="https://images.ru.prom.st/693677827_w640_h640_modernizatsiya-videonablyudeniy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2585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284984"/>
            <a:ext cx="7488832" cy="331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3375"/>
            <a:ext cx="9144000" cy="1008063"/>
          </a:xfrm>
        </p:spPr>
        <p:txBody>
          <a:bodyPr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000" i="1" dirty="0" smtClean="0">
                <a:ln w="50800"/>
                <a:solidFill>
                  <a:schemeClr val="tx1"/>
                </a:solidFill>
                <a:effectLst/>
                <a:latin typeface="Times New Roman" pitchFamily="18" charset="0"/>
              </a:rPr>
              <a:t>«Организация муниципального управления </a:t>
            </a:r>
            <a:br>
              <a:rPr lang="ru-RU" sz="2000" i="1" dirty="0" smtClean="0">
                <a:ln w="50800"/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2000" i="1" dirty="0" smtClean="0">
                <a:ln w="50800"/>
                <a:solidFill>
                  <a:schemeClr val="tx1"/>
                </a:solidFill>
                <a:effectLst/>
                <a:latin typeface="Times New Roman" pitchFamily="18" charset="0"/>
              </a:rPr>
              <a:t>в муниципальном образовании город Ковров Владимирской области» </a:t>
            </a:r>
            <a:r>
              <a:rPr lang="ru-RU" sz="2000" dirty="0" smtClean="0">
                <a:ln w="50800"/>
                <a:solidFill>
                  <a:schemeClr val="tx1"/>
                </a:solidFill>
                <a:effectLst/>
                <a:latin typeface="Times New Roman" pitchFamily="18" charset="0"/>
              </a:rPr>
              <a:t/>
            </a:r>
            <a:br>
              <a:rPr lang="ru-RU" sz="2000" dirty="0" smtClean="0">
                <a:ln w="50800"/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200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Times New Roman" pitchFamily="18" charset="0"/>
              </a:rPr>
              <a:t> </a:t>
            </a:r>
            <a:br>
              <a:rPr lang="ru-RU" sz="200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Times New Roman" pitchFamily="18" charset="0"/>
              </a:rPr>
            </a:br>
            <a:endParaRPr lang="ru-RU" sz="2000" dirty="0" smtClean="0">
              <a:ln w="50800"/>
              <a:solidFill>
                <a:schemeClr val="bg1">
                  <a:shade val="50000"/>
                </a:schemeClr>
              </a:solidFill>
              <a:effectLst/>
              <a:latin typeface="Times New Roman" pitchFamily="18" charset="0"/>
            </a:endParaRPr>
          </a:p>
        </p:txBody>
      </p:sp>
      <p:sp>
        <p:nvSpPr>
          <p:cNvPr id="172034" name="AutoShape 2" descr="https://st2.depositphotos.com/3591429/5246/i/950/depositphotos_52466481-stock-photo-business-people-in-meetin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2036" name="Picture 4" descr="http://rostov-zkh.ru/wp-content/uploads/2016/04/staffing-2048x9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9" y="1268760"/>
            <a:ext cx="7920880" cy="482453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16632"/>
            <a:ext cx="8424936" cy="6441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70000"/>
              </a:lnSpc>
              <a:buClrTx/>
              <a:buFont typeface="Wingdings" pitchFamily="2" charset="2"/>
              <a:buChar char="q"/>
            </a:pPr>
            <a:r>
              <a:rPr lang="ru-RU" sz="1300" b="1" dirty="0" smtClean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Цель</a:t>
            </a:r>
          </a:p>
          <a:p>
            <a:pPr algn="just" eaLnBrk="1" hangingPunct="1">
              <a:lnSpc>
                <a:spcPct val="70000"/>
              </a:lnSpc>
              <a:buClrTx/>
              <a:buNone/>
            </a:pPr>
            <a:endParaRPr lang="ru-RU" sz="1600" b="1" dirty="0" smtClean="0">
              <a:solidFill>
                <a:schemeClr val="bg2">
                  <a:lumMod val="25000"/>
                </a:schemeClr>
              </a:solidFill>
              <a:cs typeface="Times New Roman" pitchFamily="18" charset="0"/>
            </a:endParaRPr>
          </a:p>
          <a:p>
            <a:pPr marL="180975" indent="180975" algn="just"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cs typeface="Times New Roman" pitchFamily="18" charset="0"/>
              </a:rPr>
              <a:t> Создание наиболее благоприятных условий для действенного функционирования органов местного самоуправления соответствующего интересам граждан муниципального образования город Ковров.</a:t>
            </a:r>
          </a:p>
          <a:p>
            <a:pPr marL="180975" indent="180975" algn="just" eaLnBrk="1" hangingPunct="1">
              <a:lnSpc>
                <a:spcPct val="70000"/>
              </a:lnSpc>
              <a:buFontTx/>
              <a:buNone/>
            </a:pPr>
            <a:endParaRPr lang="ru-RU" sz="1600" dirty="0" smtClean="0">
              <a:cs typeface="Times New Roman" pitchFamily="18" charset="0"/>
            </a:endParaRPr>
          </a:p>
          <a:p>
            <a:pPr algn="just" eaLnBrk="1" hangingPunct="1">
              <a:lnSpc>
                <a:spcPct val="70000"/>
              </a:lnSpc>
              <a:buClrTx/>
              <a:buFont typeface="Wingdings" pitchFamily="2" charset="2"/>
              <a:buChar char="q"/>
            </a:pPr>
            <a:r>
              <a:rPr lang="ru-RU" sz="1600" b="1" dirty="0" smtClean="0">
                <a:cs typeface="Times New Roman" pitchFamily="18" charset="0"/>
              </a:rPr>
              <a:t> Показатели программы  </a:t>
            </a:r>
          </a:p>
          <a:p>
            <a:pPr algn="just" eaLnBrk="1" hangingPunct="1">
              <a:lnSpc>
                <a:spcPct val="70000"/>
              </a:lnSpc>
              <a:buClrTx/>
              <a:buNone/>
            </a:pPr>
            <a:endParaRPr lang="ru-RU" sz="1600" b="1" dirty="0" smtClean="0">
              <a:cs typeface="Times New Roman" pitchFamily="18" charset="0"/>
            </a:endParaRPr>
          </a:p>
          <a:p>
            <a:pPr marL="361950" indent="-225425" algn="just"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cs typeface="Times New Roman" pitchFamily="18" charset="0"/>
              </a:rPr>
              <a:t> 1. Доля высших должностей муниципальной службы, замещенных в результате проведенного конкурса от количества назначенных.</a:t>
            </a:r>
          </a:p>
          <a:p>
            <a:pPr marL="361950" indent="-180975" algn="just"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cs typeface="Times New Roman" pitchFamily="18" charset="0"/>
              </a:rPr>
              <a:t>2.  Доля муниципальных служащих, прошедших аттестацию, от числа запланированных.</a:t>
            </a:r>
          </a:p>
          <a:p>
            <a:pPr marL="361950" indent="-180975" algn="just" eaLnBrk="1" hangingPunct="1">
              <a:lnSpc>
                <a:spcPct val="70000"/>
              </a:lnSpc>
              <a:buFontTx/>
              <a:buAutoNum type="arabicPeriod" startAt="3"/>
            </a:pPr>
            <a:r>
              <a:rPr lang="ru-RU" sz="1600" dirty="0" smtClean="0">
                <a:cs typeface="Times New Roman" pitchFamily="18" charset="0"/>
              </a:rPr>
              <a:t> Количество муниципальных  служащих, прошедших обучение на семинарах.</a:t>
            </a:r>
          </a:p>
          <a:p>
            <a:pPr marL="361950" indent="-180975" algn="just" eaLnBrk="1" hangingPunct="1">
              <a:lnSpc>
                <a:spcPct val="70000"/>
              </a:lnSpc>
              <a:buFontTx/>
              <a:buAutoNum type="arabicPeriod" startAt="3"/>
            </a:pPr>
            <a:r>
              <a:rPr lang="ru-RU" sz="1600" dirty="0" smtClean="0">
                <a:cs typeface="Times New Roman" pitchFamily="18" charset="0"/>
              </a:rPr>
              <a:t> Количество муниципальных служащих, прошедших повышение квалификации.</a:t>
            </a:r>
          </a:p>
          <a:p>
            <a:pPr marL="361950" indent="-180975" algn="just" eaLnBrk="1" hangingPunct="1">
              <a:lnSpc>
                <a:spcPct val="70000"/>
              </a:lnSpc>
              <a:buFontTx/>
              <a:buAutoNum type="arabicPeriod" startAt="3"/>
            </a:pPr>
            <a:r>
              <a:rPr lang="ru-RU" sz="1600" dirty="0" smtClean="0">
                <a:cs typeface="Times New Roman" pitchFamily="18" charset="0"/>
              </a:rPr>
              <a:t> Доля управленческих должностей, замещенных из муниципального резерва управленческих кадров, в общем объеме замещенных управленческих должностей.</a:t>
            </a:r>
          </a:p>
          <a:p>
            <a:pPr marL="361950" indent="-180975" algn="just" eaLnBrk="1" hangingPunct="1">
              <a:lnSpc>
                <a:spcPct val="70000"/>
              </a:lnSpc>
              <a:buFontTx/>
              <a:buAutoNum type="arabicPeriod" startAt="3"/>
            </a:pPr>
            <a:r>
              <a:rPr lang="ru-RU" sz="1600" dirty="0" smtClean="0">
                <a:cs typeface="Times New Roman" pitchFamily="18" charset="0"/>
              </a:rPr>
              <a:t> Количество проведенных мероприятий, направленных на повышение престижа муниципальной службы (обучение и семинар по доходам (расходам), конкурс на лучшего муниципального служащего, день местного самоуправления).</a:t>
            </a:r>
          </a:p>
          <a:p>
            <a:pPr marL="361950" indent="-180975" algn="just" eaLnBrk="1" hangingPunct="1">
              <a:lnSpc>
                <a:spcPct val="70000"/>
              </a:lnSpc>
              <a:buFontTx/>
              <a:buAutoNum type="arabicPeriod" startAt="3"/>
            </a:pPr>
            <a:r>
              <a:rPr lang="ru-RU" sz="1600" dirty="0" smtClean="0">
                <a:cs typeface="Times New Roman" pitchFamily="18" charset="0"/>
              </a:rPr>
              <a:t> Количество деловых встреч, совещаний, заседаний с руководством администрации города, представителей руководства ТОС, по рассмотрению вопросов, связанных с проблематикой жителей.</a:t>
            </a:r>
          </a:p>
          <a:p>
            <a:pPr marL="361950" indent="-180975" algn="just" eaLnBrk="1" hangingPunct="1">
              <a:lnSpc>
                <a:spcPct val="70000"/>
              </a:lnSpc>
              <a:buFontTx/>
              <a:buAutoNum type="arabicPeriod" startAt="3"/>
            </a:pPr>
            <a:r>
              <a:rPr lang="ru-RU" sz="1600" dirty="0" smtClean="0">
                <a:cs typeface="Times New Roman" pitchFamily="18" charset="0"/>
              </a:rPr>
              <a:t>Количество личных и совместных с должностными лицами органов местного самоуправления, приемов граждан в комитетах ТОС города </a:t>
            </a:r>
            <a:r>
              <a:rPr lang="ru-RU" sz="1600" dirty="0" err="1" smtClean="0">
                <a:cs typeface="Times New Roman" pitchFamily="18" charset="0"/>
              </a:rPr>
              <a:t>Коврова</a:t>
            </a:r>
            <a:r>
              <a:rPr lang="ru-RU" sz="1600" dirty="0" smtClean="0">
                <a:cs typeface="Times New Roman" pitchFamily="18" charset="0"/>
              </a:rPr>
              <a:t>.</a:t>
            </a:r>
          </a:p>
          <a:p>
            <a:pPr marL="361950" indent="-180975" algn="just" eaLnBrk="1" hangingPunct="1">
              <a:lnSpc>
                <a:spcPct val="70000"/>
              </a:lnSpc>
              <a:buFontTx/>
              <a:buAutoNum type="arabicPeriod" startAt="3"/>
            </a:pPr>
            <a:r>
              <a:rPr lang="ru-RU" sz="1600" dirty="0" smtClean="0">
                <a:cs typeface="Times New Roman" pitchFamily="18" charset="0"/>
              </a:rPr>
              <a:t>Количество проведенных мероприятий по контролю за состоянием жилищного фонда, состоянием благоустройства, обеспечению чистоты и порядка, озеленению, соблюдению правил застройки, выявлению фактов незаконной торговли и иных социально-значимых для соответствующей территории работ.</a:t>
            </a:r>
          </a:p>
          <a:p>
            <a:pPr marL="361950" indent="-180975" algn="just" eaLnBrk="1" hangingPunct="1">
              <a:lnSpc>
                <a:spcPct val="70000"/>
              </a:lnSpc>
              <a:buFontTx/>
              <a:buAutoNum type="arabicPeriod" startAt="3"/>
            </a:pPr>
            <a:r>
              <a:rPr lang="ru-RU" sz="1600" dirty="0" smtClean="0">
                <a:cs typeface="Times New Roman" pitchFamily="18" charset="0"/>
              </a:rPr>
              <a:t> Количество проведенных мероприятий по информированию жителей о соблюдении требований санитарно-эпидемиологической обстановки, пожарной безопасности, решениях органов местного самоуправления на территории муниципального образования.</a:t>
            </a:r>
          </a:p>
          <a:p>
            <a:pPr marL="361950" indent="-180975" algn="just" eaLnBrk="1" hangingPunct="1">
              <a:lnSpc>
                <a:spcPct val="70000"/>
              </a:lnSpc>
              <a:buFontTx/>
              <a:buAutoNum type="arabicPeriod" startAt="3"/>
            </a:pPr>
            <a:r>
              <a:rPr lang="ru-RU" sz="1600" dirty="0" smtClean="0">
                <a:cs typeface="Times New Roman" pitchFamily="18" charset="0"/>
              </a:rPr>
              <a:t> Количество мероприятий по организации участия населения в мероприятиях по благоустройству, обеспечению чистоты и порядка, озеленению и иных социально-значимых для соответствующей территории работ.</a:t>
            </a:r>
          </a:p>
          <a:p>
            <a:pPr marL="361950" indent="-180975" algn="just" eaLnBrk="1" hangingPunct="1">
              <a:lnSpc>
                <a:spcPct val="70000"/>
              </a:lnSpc>
              <a:buFontTx/>
              <a:buAutoNum type="arabicPeriod" startAt="3"/>
            </a:pPr>
            <a:r>
              <a:rPr lang="ru-RU" sz="1600" dirty="0" smtClean="0">
                <a:cs typeface="Times New Roman" pitchFamily="18" charset="0"/>
              </a:rPr>
              <a:t>  Количество культурно-массовых, общественных, спортивных мероприятий, организованных органами ТОС города </a:t>
            </a:r>
            <a:r>
              <a:rPr lang="ru-RU" sz="1600" dirty="0" err="1" smtClean="0">
                <a:cs typeface="Times New Roman" pitchFamily="18" charset="0"/>
              </a:rPr>
              <a:t>Коврова</a:t>
            </a:r>
            <a:r>
              <a:rPr lang="ru-RU" sz="1600" dirty="0" smtClean="0">
                <a:cs typeface="Times New Roman" pitchFamily="18" charset="0"/>
              </a:rPr>
              <a:t> как самостоятельно, так и совместно с администрацией города для жителей города </a:t>
            </a:r>
            <a:r>
              <a:rPr lang="ru-RU" sz="1600" dirty="0" err="1" smtClean="0">
                <a:cs typeface="Times New Roman" pitchFamily="18" charset="0"/>
              </a:rPr>
              <a:t>Коврова</a:t>
            </a:r>
            <a:r>
              <a:rPr lang="ru-RU" sz="1600" dirty="0" smtClean="0">
                <a:cs typeface="Times New Roman" pitchFamily="18" charset="0"/>
              </a:rPr>
              <a:t>. </a:t>
            </a:r>
          </a:p>
          <a:p>
            <a:pPr marL="523875" indent="-342900" algn="just" eaLnBrk="1" hangingPunct="1">
              <a:lnSpc>
                <a:spcPct val="70000"/>
              </a:lnSpc>
              <a:buFontTx/>
              <a:buAutoNum type="arabicPeriod" startAt="3"/>
            </a:pPr>
            <a:endParaRPr lang="ru-RU" sz="1300" dirty="0"/>
          </a:p>
        </p:txBody>
      </p:sp>
      <p:sp>
        <p:nvSpPr>
          <p:cNvPr id="177154" name="AutoShape 2" descr="https://sun9-42.userapi.com/impg/RRHCPqsXugfbfSrHj_XflbmpOALyH4lNJ0jWEQ/WOkhWwNnBVY.jpg?size=1080x720&amp;quality=96&amp;sign=130dc46dc13ba316fd314af2cd29b012&amp;c_uniq_tag=jQ00TSGSNiUlZXQuHjMIUIiVQDQ13xdh_GY0MGpqgaA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424936" cy="4113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180975" algn="just" eaLnBrk="1" hangingPunct="1">
              <a:lnSpc>
                <a:spcPct val="70000"/>
              </a:lnSpc>
              <a:buFontTx/>
              <a:buNone/>
            </a:pPr>
            <a:r>
              <a:rPr lang="ru-RU" b="1" dirty="0" smtClean="0">
                <a:cs typeface="Times New Roman" pitchFamily="18" charset="0"/>
              </a:rPr>
              <a:t>Ожидаемые конечные результаты, направленные на достижение национальных целей, а также на показатели, направленные на достижение общественно значимых результатов и задач</a:t>
            </a:r>
          </a:p>
          <a:p>
            <a:pPr marL="180975" indent="180975" algn="just" eaLnBrk="1" hangingPunct="1">
              <a:lnSpc>
                <a:spcPct val="70000"/>
              </a:lnSpc>
              <a:buFontTx/>
              <a:buNone/>
            </a:pPr>
            <a:endParaRPr lang="ru-RU" b="1" dirty="0" smtClean="0">
              <a:cs typeface="Times New Roman" pitchFamily="18" charset="0"/>
            </a:endParaRPr>
          </a:p>
          <a:p>
            <a:pPr marL="180975" indent="180975" algn="just" eaLnBrk="1" hangingPunct="1">
              <a:lnSpc>
                <a:spcPct val="70000"/>
              </a:lnSpc>
              <a:buFontTx/>
              <a:buNone/>
            </a:pPr>
            <a:r>
              <a:rPr lang="ru-RU" dirty="0" smtClean="0">
                <a:cs typeface="Times New Roman" pitchFamily="18" charset="0"/>
              </a:rPr>
              <a:t>В результате реализации программы ожидается:</a:t>
            </a:r>
          </a:p>
          <a:p>
            <a:pPr marL="180975" indent="180975" algn="just" eaLnBrk="1" hangingPunct="1">
              <a:lnSpc>
                <a:spcPct val="70000"/>
              </a:lnSpc>
              <a:buFontTx/>
              <a:buNone/>
            </a:pPr>
            <a:endParaRPr lang="ru-RU" dirty="0" smtClean="0">
              <a:cs typeface="Times New Roman" pitchFamily="18" charset="0"/>
            </a:endParaRPr>
          </a:p>
          <a:p>
            <a:pPr marL="180975" algn="just" eaLnBrk="1" hangingPunct="1">
              <a:lnSpc>
                <a:spcPct val="0"/>
              </a:lnSpc>
              <a:buFontTx/>
              <a:buNone/>
            </a:pPr>
            <a:r>
              <a:rPr lang="ru-RU" dirty="0" smtClean="0">
                <a:cs typeface="Times New Roman" pitchFamily="18" charset="0"/>
              </a:rPr>
              <a:t>- развитие эффективности муниципальной службы;</a:t>
            </a:r>
          </a:p>
          <a:p>
            <a:pPr marL="361950" indent="-225425" algn="just" eaLnBrk="1" hangingPunct="1">
              <a:lnSpc>
                <a:spcPct val="70000"/>
              </a:lnSpc>
              <a:buFontTx/>
              <a:buNone/>
            </a:pPr>
            <a:endParaRPr lang="ru-RU" sz="1300" dirty="0" smtClean="0">
              <a:cs typeface="Times New Roman" pitchFamily="18" charset="0"/>
            </a:endParaRPr>
          </a:p>
          <a:p>
            <a:pPr marL="266700" indent="-130175" algn="just" eaLnBrk="1" hangingPunct="1">
              <a:lnSpc>
                <a:spcPct val="70000"/>
              </a:lnSpc>
              <a:buFontTx/>
              <a:buNone/>
              <a:tabLst>
                <a:tab pos="266700" algn="l"/>
              </a:tabLst>
            </a:pPr>
            <a:r>
              <a:rPr lang="ru-RU" sz="1300" dirty="0" smtClean="0">
                <a:cs typeface="Times New Roman" pitchFamily="18" charset="0"/>
              </a:rPr>
              <a:t> </a:t>
            </a:r>
            <a:r>
              <a:rPr lang="ru-RU" dirty="0" smtClean="0">
                <a:cs typeface="Times New Roman" pitchFamily="18" charset="0"/>
              </a:rPr>
              <a:t>-повышение квалификации и профессионального уровня муниципальных служащих;</a:t>
            </a:r>
          </a:p>
          <a:p>
            <a:pPr marL="266700" indent="-130175" algn="just" eaLnBrk="1" hangingPunct="1">
              <a:lnSpc>
                <a:spcPct val="70000"/>
              </a:lnSpc>
              <a:buFontTx/>
              <a:buChar char="-"/>
            </a:pPr>
            <a:r>
              <a:rPr lang="ru-RU" dirty="0" smtClean="0">
                <a:cs typeface="Times New Roman" pitchFamily="18" charset="0"/>
              </a:rPr>
              <a:t>повышение эффективности муниципального управления, открытость и доступность органов местного самоуправления;</a:t>
            </a:r>
          </a:p>
          <a:p>
            <a:pPr marL="266700" indent="-130175" algn="just" eaLnBrk="1" hangingPunct="1">
              <a:lnSpc>
                <a:spcPct val="70000"/>
              </a:lnSpc>
              <a:buFontTx/>
              <a:buChar char="-"/>
            </a:pPr>
            <a:r>
              <a:rPr lang="ru-RU" dirty="0" smtClean="0">
                <a:cs typeface="Times New Roman" pitchFamily="18" charset="0"/>
              </a:rPr>
              <a:t> формирование </a:t>
            </a:r>
            <a:r>
              <a:rPr lang="ru-RU" dirty="0" err="1" smtClean="0">
                <a:cs typeface="Times New Roman" pitchFamily="18" charset="0"/>
              </a:rPr>
              <a:t>антикоррупционного</a:t>
            </a:r>
            <a:r>
              <a:rPr lang="ru-RU" dirty="0" smtClean="0">
                <a:cs typeface="Times New Roman" pitchFamily="18" charset="0"/>
              </a:rPr>
              <a:t> мировоззрения и стандарта поведения муниципальных служащих. Выявление и поддержка муниципальных служащих, имеющих профессиональные достижения, стимулирование их деятельности;</a:t>
            </a:r>
          </a:p>
          <a:p>
            <a:pPr marL="266700" indent="-130175" algn="just" eaLnBrk="1" hangingPunct="1">
              <a:lnSpc>
                <a:spcPct val="70000"/>
              </a:lnSpc>
              <a:buFontTx/>
              <a:buNone/>
            </a:pPr>
            <a:r>
              <a:rPr lang="ru-RU" dirty="0" smtClean="0">
                <a:cs typeface="Times New Roman" pitchFamily="18" charset="0"/>
              </a:rPr>
              <a:t>- развитие территориального общественного самоуправления (ТОС) в городе, создание условий для взаимодействия органов местного самоуправления города, органов ТОС;</a:t>
            </a:r>
          </a:p>
          <a:p>
            <a:pPr marL="266700" indent="-130175" algn="just" eaLnBrk="1" hangingPunct="1">
              <a:lnSpc>
                <a:spcPct val="70000"/>
              </a:lnSpc>
              <a:buFontTx/>
              <a:buChar char="-"/>
            </a:pPr>
            <a:r>
              <a:rPr lang="ru-RU" dirty="0" smtClean="0">
                <a:cs typeface="Times New Roman" pitchFamily="18" charset="0"/>
              </a:rPr>
              <a:t>повышение активности населения города в деятельности ТОС;</a:t>
            </a:r>
          </a:p>
          <a:p>
            <a:pPr marL="266700" indent="-130175" algn="just" eaLnBrk="1" hangingPunct="1">
              <a:lnSpc>
                <a:spcPct val="70000"/>
              </a:lnSpc>
              <a:buFontTx/>
              <a:buChar char="-"/>
            </a:pPr>
            <a:r>
              <a:rPr lang="ru-RU" dirty="0" smtClean="0">
                <a:cs typeface="Times New Roman" pitchFamily="18" charset="0"/>
              </a:rPr>
              <a:t>расширение возможностей участия органов ТОС и непосредственно граждан города в решении социальных проблем города </a:t>
            </a:r>
            <a:r>
              <a:rPr lang="ru-RU" dirty="0" err="1" smtClean="0">
                <a:cs typeface="Times New Roman" pitchFamily="18" charset="0"/>
              </a:rPr>
              <a:t>Коврова</a:t>
            </a:r>
            <a:r>
              <a:rPr lang="ru-RU" dirty="0" smtClean="0">
                <a:cs typeface="Times New Roman" pitchFamily="18" charset="0"/>
              </a:rPr>
              <a:t>.</a:t>
            </a:r>
          </a:p>
          <a:p>
            <a:pPr marL="266700" indent="-130175" algn="just" eaLnBrk="1" hangingPunct="1">
              <a:lnSpc>
                <a:spcPct val="70000"/>
              </a:lnSpc>
              <a:buFontTx/>
              <a:buChar char="-"/>
            </a:pPr>
            <a:endParaRPr lang="ru-RU" dirty="0" smtClean="0">
              <a:cs typeface="Times New Roman" pitchFamily="18" charset="0"/>
            </a:endParaRPr>
          </a:p>
        </p:txBody>
      </p:sp>
      <p:sp>
        <p:nvSpPr>
          <p:cNvPr id="176130" name="AutoShape 2" descr="https://sun9-42.userapi.com/impg/RRHCPqsXugfbfSrHj_XflbmpOALyH4lNJ0jWEQ/WOkhWwNnBVY.jpg?size=1080x720&amp;quality=96&amp;sign=130dc46dc13ba316fd314af2cd29b012&amp;c_uniq_tag=jQ00TSGSNiUlZXQuHjMIUIiVQDQ13xdh_GY0MGpqgaA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6132" name="AutoShape 4" descr="https://sun1-19.userapi.com/impg/98a_bdYdb_y7MOztI28shJ6WJ6T-_eSjqsBIOw/U0f3uYtxnJE.jpg?size=1356x1017&amp;quality=96&amp;sign=b890b2df34f4f826a7bb99f76bab047b&amp;c_uniq_tag=Bgec_uCLBgRssZaUsDHHx83ADQhiYd-HO8KUSeQ908o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6134" name="AutoShape 6" descr="https://sun1-19.userapi.com/impg/98a_bdYdb_y7MOztI28shJ6WJ6T-_eSjqsBIOw/U0f3uYtxnJE.jpg?size=1356x1017&amp;quality=96&amp;sign=b890b2df34f4f826a7bb99f76bab047b&amp;c_uniq_tag=Bgec_uCLBgRssZaUsDHHx83ADQhiYd-HO8KUSeQ908o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613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4077072"/>
            <a:ext cx="6408712" cy="252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3375"/>
            <a:ext cx="9144000" cy="1008063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000" i="1" dirty="0" smtClean="0">
                <a:ln w="50800"/>
                <a:solidFill>
                  <a:schemeClr val="tx1"/>
                </a:solidFill>
                <a:effectLst/>
                <a:latin typeface="Times New Roman" pitchFamily="18" charset="0"/>
              </a:rPr>
              <a:t>«Молодежная и семейная политика города </a:t>
            </a:r>
            <a:r>
              <a:rPr lang="ru-RU" sz="2000" i="1" dirty="0" err="1" smtClean="0">
                <a:ln w="50800"/>
                <a:solidFill>
                  <a:schemeClr val="tx1"/>
                </a:solidFill>
                <a:effectLst/>
                <a:latin typeface="Times New Roman" pitchFamily="18" charset="0"/>
              </a:rPr>
              <a:t>Коврова</a:t>
            </a:r>
            <a:r>
              <a:rPr lang="ru-RU" sz="2000" i="1" dirty="0" smtClean="0">
                <a:ln w="50800"/>
                <a:solidFill>
                  <a:schemeClr val="tx1"/>
                </a:solidFill>
                <a:effectLst/>
                <a:latin typeface="Times New Roman" pitchFamily="18" charset="0"/>
              </a:rPr>
              <a:t>» </a:t>
            </a:r>
            <a:r>
              <a:rPr lang="ru-RU" sz="2000" dirty="0" smtClean="0">
                <a:ln w="50800"/>
                <a:solidFill>
                  <a:schemeClr val="tx1"/>
                </a:solidFill>
                <a:effectLst/>
                <a:latin typeface="Times New Roman" pitchFamily="18" charset="0"/>
              </a:rPr>
              <a:t/>
            </a:r>
            <a:br>
              <a:rPr lang="ru-RU" sz="2000" dirty="0" smtClean="0">
                <a:ln w="50800"/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200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Times New Roman" pitchFamily="18" charset="0"/>
              </a:rPr>
              <a:t> </a:t>
            </a:r>
            <a:br>
              <a:rPr lang="ru-RU" sz="200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Times New Roman" pitchFamily="18" charset="0"/>
              </a:rPr>
            </a:br>
            <a:endParaRPr lang="ru-RU" sz="2000" dirty="0" smtClean="0">
              <a:ln w="50800"/>
              <a:solidFill>
                <a:schemeClr val="bg1">
                  <a:shade val="50000"/>
                </a:schemeClr>
              </a:solidFill>
              <a:effectLst/>
              <a:latin typeface="Times New Roman" pitchFamily="18" charset="0"/>
            </a:endParaRPr>
          </a:p>
        </p:txBody>
      </p:sp>
      <p:pic>
        <p:nvPicPr>
          <p:cNvPr id="15155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96752"/>
            <a:ext cx="7344815" cy="5108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1520" y="115888"/>
            <a:ext cx="8246368" cy="6049962"/>
          </a:xfrm>
        </p:spPr>
        <p:txBody>
          <a:bodyPr>
            <a:normAutofit/>
          </a:bodyPr>
          <a:lstStyle/>
          <a:p>
            <a:pPr eaLnBrk="1" hangingPunct="1">
              <a:lnSpc>
                <a:spcPct val="70000"/>
              </a:lnSpc>
              <a:buClrTx/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</a:p>
          <a:p>
            <a:pPr marL="180975" indent="-180975"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Содействие развитию потенциала, успешной социализации и  самореализации детей, подростков и молодежи в интересах развития города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Коврова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Tx/>
              <a:buFont typeface="Wingdings" pitchFamily="2" charset="2"/>
              <a:buChar char="q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Показатели программы </a:t>
            </a:r>
          </a:p>
          <a:p>
            <a:pPr marL="265113" indent="-265113"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-  Количество мероприятий для молодежи и семей города;</a:t>
            </a:r>
          </a:p>
          <a:p>
            <a:pPr marL="180975" indent="-180975"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-  Количество молодежи, включенной в работу общественных организаций и объединений, органов студенческого и молодежного самоуправления (по обобщенным данным общественных организаций и объединений, органов молодежного самоуправления);</a:t>
            </a:r>
          </a:p>
          <a:p>
            <a:pPr marL="265113" indent="-265113"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-  Количество молодежных и детских объединений;</a:t>
            </a:r>
          </a:p>
          <a:p>
            <a:pPr marL="265113" indent="-265113"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-  Количество трудоустроенных граждан;</a:t>
            </a:r>
          </a:p>
          <a:p>
            <a:pPr marL="265113" indent="-265113"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- Количество образовательных организаций;</a:t>
            </a:r>
          </a:p>
          <a:p>
            <a:pPr marL="265113" indent="-265113"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- Количество обучающихся.</a:t>
            </a:r>
          </a:p>
          <a:p>
            <a:pPr eaLnBrk="1" hangingPunct="1">
              <a:lnSpc>
                <a:spcPct val="70000"/>
              </a:lnSpc>
              <a:buClrTx/>
              <a:buFont typeface="Wingdings" pitchFamily="2" charset="2"/>
              <a:buChar char="q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Ожидаемые конечные результаты, направленные на достижение национальных целей, а также на показатели, направленные на достижение общественно значимых результатов и задач</a:t>
            </a:r>
          </a:p>
          <a:p>
            <a:pPr marL="180975" indent="-180975"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- Увеличение доли трудоустроенной молодежи;</a:t>
            </a:r>
          </a:p>
          <a:p>
            <a:pPr marL="266700" indent="-266700"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- Сокращение доли несовершеннолетних в общей численности граждан, состоящих на       учете потребителей наркотических и психотропных средств.</a:t>
            </a:r>
          </a:p>
          <a:p>
            <a:pPr marL="180975" indent="-180975"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- Увеличение доли молодежи, включенной в работу общественных организаций и </a:t>
            </a:r>
          </a:p>
          <a:p>
            <a:pPr marL="180975" indent="85725"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объединений, органов студенческого и молодежного самоуправления.</a:t>
            </a:r>
          </a:p>
          <a:p>
            <a:pPr marL="180975" indent="-180975" eaLnBrk="1" hangingPunct="1">
              <a:lnSpc>
                <a:spcPct val="70000"/>
              </a:lnSpc>
              <a:buFontTx/>
              <a:buNone/>
              <a:tabLst>
                <a:tab pos="180975" algn="l"/>
              </a:tabLs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- Увеличение доли молодежи, участвующей в городских мероприятиях.</a:t>
            </a:r>
          </a:p>
          <a:p>
            <a:pPr marL="180975" indent="-180975" eaLnBrk="1" hangingPunct="1">
              <a:lnSpc>
                <a:spcPct val="70000"/>
              </a:lnSpc>
              <a:buFontTx/>
              <a:buNone/>
              <a:tabLst>
                <a:tab pos="180975" algn="l"/>
              </a:tabLs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- Увеличение доли семей, участвующих в городских мероприятиях.</a:t>
            </a:r>
          </a:p>
        </p:txBody>
      </p:sp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4797152"/>
            <a:ext cx="4752528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44000" cy="792162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eaLnBrk="1" hangingPunct="1">
              <a:defRPr/>
            </a:pPr>
            <a:r>
              <a:rPr lang="ru-RU" sz="1800" i="1" dirty="0" smtClean="0">
                <a:ln w="50800"/>
                <a:solidFill>
                  <a:schemeClr val="tx1"/>
                </a:solidFill>
                <a:effectLst/>
                <a:latin typeface="Times New Roman" pitchFamily="18" charset="0"/>
              </a:rPr>
              <a:t>« Развитие культуры и туризма на территории города </a:t>
            </a:r>
            <a:r>
              <a:rPr lang="ru-RU" sz="1800" i="1" dirty="0" err="1" smtClean="0">
                <a:ln w="50800"/>
                <a:solidFill>
                  <a:schemeClr val="tx1"/>
                </a:solidFill>
                <a:effectLst/>
                <a:latin typeface="Times New Roman" pitchFamily="18" charset="0"/>
              </a:rPr>
              <a:t>Коврова</a:t>
            </a:r>
            <a:r>
              <a:rPr lang="ru-RU" sz="1800" i="1" dirty="0" smtClean="0">
                <a:ln w="50800"/>
                <a:solidFill>
                  <a:schemeClr val="tx1"/>
                </a:solidFill>
                <a:effectLst/>
                <a:latin typeface="Times New Roman" pitchFamily="18" charset="0"/>
              </a:rPr>
              <a:t>»</a:t>
            </a:r>
          </a:p>
        </p:txBody>
      </p:sp>
      <p:pic>
        <p:nvPicPr>
          <p:cNvPr id="57347" name="Picture 4" descr="images (46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1196975"/>
            <a:ext cx="3240359" cy="2592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5" descr="images (42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5" y="2924945"/>
            <a:ext cx="2808311" cy="2448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6" descr="Туризм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3933056"/>
            <a:ext cx="2736304" cy="2664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1520" y="231775"/>
            <a:ext cx="8533705" cy="6437313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70000"/>
              </a:lnSpc>
              <a:buClrTx/>
              <a:buFont typeface="Wingdings" pitchFamily="2" charset="2"/>
              <a:buChar char="q"/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Цели</a:t>
            </a:r>
          </a:p>
          <a:p>
            <a:pPr eaLnBrk="1" hangingPunct="1">
              <a:lnSpc>
                <a:spcPct val="70000"/>
              </a:lnSpc>
            </a:pPr>
            <a:endParaRPr lang="ru-RU" sz="1200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5725" indent="-85725"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Реализация стратегической роли культуры как духовно-нравственного основания для формирования гармонично-развитой личности, укрепления единства российского общества и российской гражданской идентичности, повышение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востребованности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услуг организаций культуры и цифровых ресурсов в сфере культуры.</a:t>
            </a:r>
          </a:p>
          <a:p>
            <a:pPr marL="85725" indent="-85725" algn="just" eaLnBrk="1" hangingPunct="1">
              <a:lnSpc>
                <a:spcPct val="70000"/>
              </a:lnSpc>
              <a:buFontTx/>
              <a:buNone/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70000"/>
              </a:lnSpc>
              <a:buClrTx/>
              <a:buFont typeface="Wingdings" pitchFamily="2" charset="2"/>
              <a:buChar char="q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Показатели программы</a:t>
            </a:r>
          </a:p>
          <a:p>
            <a:pPr marL="266700" indent="-130175" algn="just" eaLnBrk="1" hangingPunct="1">
              <a:lnSpc>
                <a:spcPct val="70000"/>
              </a:lnSpc>
              <a:buFontTx/>
              <a:buNone/>
              <a:tabLst>
                <a:tab pos="85725" algn="l"/>
              </a:tabLs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- количество творческих коллективов;</a:t>
            </a:r>
          </a:p>
          <a:p>
            <a:pPr marL="266700" indent="-130175" algn="just" eaLnBrk="1" hangingPunct="1">
              <a:lnSpc>
                <a:spcPct val="70000"/>
              </a:lnSpc>
              <a:buFontTx/>
              <a:buNone/>
              <a:tabLst>
                <a:tab pos="85725" algn="l"/>
              </a:tabLs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- количество участников творческих коллективов;</a:t>
            </a:r>
          </a:p>
          <a:p>
            <a:pPr marL="266700" indent="-130175" algn="just" eaLnBrk="1" hangingPunct="1">
              <a:lnSpc>
                <a:spcPct val="70000"/>
              </a:lnSpc>
              <a:buFontTx/>
              <a:buNone/>
              <a:tabLst>
                <a:tab pos="85725" algn="l"/>
              </a:tabLs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- количество проведенных мероприятий;</a:t>
            </a:r>
          </a:p>
          <a:p>
            <a:pPr marL="266700" indent="-130175" algn="just" eaLnBrk="1" hangingPunct="1">
              <a:lnSpc>
                <a:spcPct val="70000"/>
              </a:lnSpc>
              <a:buFontTx/>
              <a:buNone/>
              <a:tabLst>
                <a:tab pos="85725" algn="l"/>
              </a:tabLs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- количество участников мероприятий;</a:t>
            </a:r>
          </a:p>
          <a:p>
            <a:pPr marL="266700" indent="-130175" algn="just" eaLnBrk="1" hangingPunct="1">
              <a:lnSpc>
                <a:spcPct val="70000"/>
              </a:lnSpc>
              <a:buFontTx/>
              <a:buNone/>
              <a:tabLst>
                <a:tab pos="85725" algn="l"/>
              </a:tabLs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- число посетителей библиотек ;</a:t>
            </a:r>
          </a:p>
          <a:p>
            <a:pPr marL="266700" indent="-130175" algn="just" eaLnBrk="1" hangingPunct="1">
              <a:lnSpc>
                <a:spcPct val="70000"/>
              </a:lnSpc>
              <a:buFontTx/>
              <a:buNone/>
              <a:tabLst>
                <a:tab pos="85725" algn="l"/>
              </a:tabLs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- число оформленных документов библиотек;</a:t>
            </a:r>
          </a:p>
          <a:p>
            <a:pPr marL="266700" indent="-130175" algn="just" eaLnBrk="1" hangingPunct="1">
              <a:lnSpc>
                <a:spcPct val="70000"/>
              </a:lnSpc>
              <a:buFontTx/>
              <a:buNone/>
              <a:tabLst>
                <a:tab pos="85725" algn="l"/>
              </a:tabLs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- число посетителей музеев;</a:t>
            </a:r>
          </a:p>
          <a:p>
            <a:pPr marL="266700" indent="-130175" algn="just" eaLnBrk="1" hangingPunct="1">
              <a:lnSpc>
                <a:spcPct val="70000"/>
              </a:lnSpc>
              <a:buFontTx/>
              <a:buNone/>
              <a:tabLst>
                <a:tab pos="85725" algn="l"/>
              </a:tabLs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- количество единиц хранения ОМФ;</a:t>
            </a:r>
          </a:p>
          <a:p>
            <a:pPr marL="266700" indent="-130175" algn="just" eaLnBrk="1" hangingPunct="1">
              <a:lnSpc>
                <a:spcPct val="70000"/>
              </a:lnSpc>
              <a:buFontTx/>
              <a:buNone/>
              <a:tabLst>
                <a:tab pos="85725" algn="l"/>
              </a:tabLs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- количество человеко-часов;</a:t>
            </a:r>
          </a:p>
          <a:p>
            <a:pPr marL="266700" indent="-130175" algn="just" eaLnBrk="1" hangingPunct="1">
              <a:lnSpc>
                <a:spcPct val="70000"/>
              </a:lnSpc>
              <a:buFontTx/>
              <a:buNone/>
              <a:tabLst>
                <a:tab pos="85725" algn="l"/>
              </a:tabLs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- количество иногородних туристов, посетивших г.Ковров;</a:t>
            </a:r>
          </a:p>
          <a:p>
            <a:pPr marL="266700" indent="-130175" algn="just" eaLnBrk="1" hangingPunct="1">
              <a:lnSpc>
                <a:spcPct val="70000"/>
              </a:lnSpc>
              <a:buFontTx/>
              <a:buNone/>
              <a:tabLst>
                <a:tab pos="85725" algn="l"/>
              </a:tabLs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- количество проведенных городских мероприятий;</a:t>
            </a:r>
          </a:p>
          <a:p>
            <a:pPr marL="266700" indent="-130175" algn="just" eaLnBrk="1" hangingPunct="1">
              <a:lnSpc>
                <a:spcPct val="70000"/>
              </a:lnSpc>
              <a:buFontTx/>
              <a:buNone/>
              <a:tabLst>
                <a:tab pos="85725" algn="l"/>
              </a:tabLs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- уровень удовлетворенности граждан качеством предоставляемых услуг.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70000"/>
              </a:lnSpc>
              <a:buClrTx/>
              <a:buFont typeface="Wingdings" pitchFamily="2" charset="2"/>
              <a:buChar char="q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Ожидаемые конечные результаты, направленные на достижение национальных целей, а также показатели, направленные на достижение общественно значимых результатов и задач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- укрепление единого культурного пространства города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Коврова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- устойчивое функционирование сети учреждений культуры и искусства; </a:t>
            </a:r>
          </a:p>
          <a:p>
            <a:pPr marL="85725" indent="-85725"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- выравнивание уровня доступности культурных благ и художественного  образования независимо от размера доходов, места проживания и социального статуса граждан;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- формирование культурной среды, отвечающей растущим потребностям личности и общества;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- повышение качества, разнообразия и эффективности услуг в сферах культуры и туризма;</a:t>
            </a:r>
          </a:p>
          <a:p>
            <a:pPr marL="266700" indent="-266700"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- обеспечение широкого доступа каждого гражданина к культурным ценностям через формирование публичных электронных библиотек и музейных Интернет-ресурсов;</a:t>
            </a:r>
          </a:p>
          <a:p>
            <a:pPr marL="85725" indent="50800" algn="just" eaLnBrk="1" hangingPunct="1">
              <a:lnSpc>
                <a:spcPct val="70000"/>
              </a:lnSpc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повышение уровня социального обеспечения работников культуры, финансовой поддержки </a:t>
            </a:r>
          </a:p>
          <a:p>
            <a:pPr marL="85725" indent="0"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творческих коллективов, социально значимых проектов;</a:t>
            </a:r>
          </a:p>
          <a:p>
            <a:pPr marL="85725" indent="0" algn="just" eaLnBrk="1" hangingPunct="1">
              <a:lnSpc>
                <a:spcPct val="70000"/>
              </a:lnSpc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укрепление имиджа города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Коврова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как муниципального образования с высоким уровнем культуры;</a:t>
            </a:r>
          </a:p>
          <a:p>
            <a:pPr marL="85725" indent="0" algn="just" eaLnBrk="1" hangingPunct="1">
              <a:lnSpc>
                <a:spcPct val="70000"/>
              </a:lnSpc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увеличение к 2026 году на 200% числа посещений учреждений культуры (по отношению к уровню 2019 года);</a:t>
            </a:r>
          </a:p>
          <a:p>
            <a:pPr marL="85725" indent="0" algn="just" eaLnBrk="1" hangingPunct="1">
              <a:lnSpc>
                <a:spcPct val="70000"/>
              </a:lnSpc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обеспечение использования исторического и культурного наследия для воспитания и образования     подрастающего поколения.;</a:t>
            </a:r>
          </a:p>
          <a:p>
            <a:pPr marL="85725" indent="0" algn="just" eaLnBrk="1" hangingPunct="1">
              <a:lnSpc>
                <a:spcPct val="70000"/>
              </a:lnSpc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сохранение уровня удовлетворенности граждан качеством предоставления муниципальных услуг в сфере культуры на уровне 95%.</a:t>
            </a:r>
          </a:p>
          <a:p>
            <a:pPr marL="180975" indent="-95250" eaLnBrk="1" hangingPunct="1">
              <a:lnSpc>
                <a:spcPct val="70000"/>
              </a:lnSpc>
              <a:buFontTx/>
              <a:buChar char="-"/>
            </a:pPr>
            <a:endParaRPr lang="ru-RU" sz="1200" dirty="0" smtClean="0"/>
          </a:p>
          <a:p>
            <a:pPr marL="85725" indent="0" eaLnBrk="1" hangingPunct="1">
              <a:lnSpc>
                <a:spcPct val="70000"/>
              </a:lnSpc>
              <a:buFontTx/>
              <a:buChar char="-"/>
            </a:pPr>
            <a:endParaRPr lang="ru-RU" sz="1200" dirty="0" smtClean="0"/>
          </a:p>
          <a:p>
            <a:pPr indent="-257175" eaLnBrk="1" hangingPunct="1">
              <a:lnSpc>
                <a:spcPct val="70000"/>
              </a:lnSpc>
              <a:buFontTx/>
              <a:buChar char="-"/>
            </a:pPr>
            <a:endParaRPr lang="ru-RU" sz="1200" dirty="0" smtClean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92100"/>
            <a:ext cx="9144000" cy="1049338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eaLnBrk="1" hangingPunct="1">
              <a:defRPr/>
            </a:pPr>
            <a:r>
              <a:rPr lang="ru-RU" sz="1800" i="1" dirty="0" smtClean="0">
                <a:ln w="50800"/>
                <a:solidFill>
                  <a:schemeClr val="tx1"/>
                </a:solidFill>
                <a:effectLst/>
                <a:latin typeface="Times New Roman" pitchFamily="18" charset="0"/>
              </a:rPr>
              <a:t>«Развитие транспортной системы </a:t>
            </a:r>
            <a:br>
              <a:rPr lang="ru-RU" sz="1800" i="1" dirty="0" smtClean="0">
                <a:ln w="50800"/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1800" i="1" dirty="0" smtClean="0">
                <a:ln w="50800"/>
                <a:solidFill>
                  <a:schemeClr val="tx1"/>
                </a:solidFill>
                <a:effectLst/>
                <a:latin typeface="Times New Roman" pitchFamily="18" charset="0"/>
              </a:rPr>
              <a:t>и транспортной доступности города </a:t>
            </a:r>
            <a:r>
              <a:rPr lang="ru-RU" sz="1800" i="1" dirty="0" err="1" smtClean="0">
                <a:ln w="50800"/>
                <a:solidFill>
                  <a:schemeClr val="tx1"/>
                </a:solidFill>
                <a:effectLst/>
                <a:latin typeface="Times New Roman" pitchFamily="18" charset="0"/>
              </a:rPr>
              <a:t>Коврова</a:t>
            </a:r>
            <a:r>
              <a:rPr lang="ru-RU" sz="1800" i="1" dirty="0" smtClean="0">
                <a:ln w="50800"/>
                <a:solidFill>
                  <a:schemeClr val="tx1"/>
                </a:solidFill>
                <a:effectLst/>
                <a:latin typeface="Times New Roman" pitchFamily="18" charset="0"/>
              </a:rPr>
              <a:t>»</a:t>
            </a:r>
          </a:p>
        </p:txBody>
      </p:sp>
      <p:pic>
        <p:nvPicPr>
          <p:cNvPr id="59395" name="Picture 4" descr="20120131164040926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263" y="1790700"/>
            <a:ext cx="3671887" cy="253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5" descr="chelovechek-i-igrushechnyjj-avtobus-300x3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4293096"/>
            <a:ext cx="3816350" cy="23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59397" name="Picture 6" descr="foto_proez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1843088"/>
            <a:ext cx="3527425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61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82945" name="Group 1"/>
          <p:cNvGrpSpPr>
            <a:grpSpLocks noChangeAspect="1"/>
          </p:cNvGrpSpPr>
          <p:nvPr/>
        </p:nvGrpSpPr>
        <p:grpSpPr bwMode="auto">
          <a:xfrm>
            <a:off x="755576" y="1268760"/>
            <a:ext cx="8065046" cy="5256584"/>
            <a:chOff x="2360" y="9071"/>
            <a:chExt cx="7265" cy="4430"/>
          </a:xfrm>
        </p:grpSpPr>
        <p:sp>
          <p:nvSpPr>
            <p:cNvPr id="82960" name="AutoShape 16"/>
            <p:cNvSpPr>
              <a:spLocks noChangeAspect="1" noChangeArrowheads="1" noTextEdit="1"/>
            </p:cNvSpPr>
            <p:nvPr/>
          </p:nvSpPr>
          <p:spPr bwMode="auto">
            <a:xfrm>
              <a:off x="2360" y="9071"/>
              <a:ext cx="7200" cy="443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959" name="Text Box 15"/>
            <p:cNvSpPr txBox="1">
              <a:spLocks noChangeArrowheads="1"/>
            </p:cNvSpPr>
            <p:nvPr/>
          </p:nvSpPr>
          <p:spPr bwMode="auto">
            <a:xfrm>
              <a:off x="4630" y="11195"/>
              <a:ext cx="1622" cy="1032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ea typeface="Times New Roman" pitchFamily="18" charset="0"/>
                </a:rPr>
                <a:t>Бюджеты городских округов (5)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endParaRPr>
            </a:p>
          </p:txBody>
        </p:sp>
        <p:sp>
          <p:nvSpPr>
            <p:cNvPr id="82958" name="Text Box 14"/>
            <p:cNvSpPr txBox="1">
              <a:spLocks noChangeArrowheads="1"/>
            </p:cNvSpPr>
            <p:nvPr/>
          </p:nvSpPr>
          <p:spPr bwMode="auto">
            <a:xfrm>
              <a:off x="5733" y="10357"/>
              <a:ext cx="3697" cy="35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ea typeface="Times New Roman" pitchFamily="18" charset="0"/>
                </a:rPr>
                <a:t>Местные бюджеты (127)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endParaRPr>
            </a:p>
          </p:txBody>
        </p:sp>
        <p:sp>
          <p:nvSpPr>
            <p:cNvPr id="82957" name="Text Box 13"/>
            <p:cNvSpPr txBox="1">
              <a:spLocks noChangeArrowheads="1"/>
            </p:cNvSpPr>
            <p:nvPr/>
          </p:nvSpPr>
          <p:spPr bwMode="auto">
            <a:xfrm>
              <a:off x="6771" y="11175"/>
              <a:ext cx="2530" cy="1052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ea typeface="Times New Roman" pitchFamily="18" charset="0"/>
                </a:rPr>
                <a:t>Консолидированные бюджеты муниципальных районов 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endParaRPr>
            </a:p>
          </p:txBody>
        </p:sp>
        <p:sp>
          <p:nvSpPr>
            <p:cNvPr id="82949" name="Text Box 5"/>
            <p:cNvSpPr txBox="1">
              <a:spLocks noChangeArrowheads="1"/>
            </p:cNvSpPr>
            <p:nvPr/>
          </p:nvSpPr>
          <p:spPr bwMode="auto">
            <a:xfrm>
              <a:off x="2490" y="10357"/>
              <a:ext cx="2789" cy="37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ea typeface="Times New Roman" pitchFamily="18" charset="0"/>
                </a:rPr>
                <a:t>Областной бюджет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endParaRPr>
            </a:p>
          </p:txBody>
        </p:sp>
        <p:sp>
          <p:nvSpPr>
            <p:cNvPr id="82948" name="Text Box 4"/>
            <p:cNvSpPr txBox="1">
              <a:spLocks noChangeArrowheads="1"/>
            </p:cNvSpPr>
            <p:nvPr/>
          </p:nvSpPr>
          <p:spPr bwMode="auto">
            <a:xfrm>
              <a:off x="4760" y="12726"/>
              <a:ext cx="1492" cy="775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ea typeface="Times New Roman" pitchFamily="18" charset="0"/>
                </a:rPr>
                <a:t>Бюджеты муниципальных районов (16)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endParaRPr>
            </a:p>
          </p:txBody>
        </p:sp>
        <p:sp>
          <p:nvSpPr>
            <p:cNvPr id="82947" name="Text Box 3"/>
            <p:cNvSpPr txBox="1">
              <a:spLocks noChangeArrowheads="1"/>
            </p:cNvSpPr>
            <p:nvPr/>
          </p:nvSpPr>
          <p:spPr bwMode="auto">
            <a:xfrm>
              <a:off x="6641" y="12715"/>
              <a:ext cx="1362" cy="786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ea typeface="Times New Roman" pitchFamily="18" charset="0"/>
                </a:rPr>
                <a:t>Бюджеты городских поселений (26)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endParaRPr>
            </a:p>
          </p:txBody>
        </p:sp>
        <p:sp>
          <p:nvSpPr>
            <p:cNvPr id="82946" name="Text Box 2"/>
            <p:cNvSpPr txBox="1">
              <a:spLocks noChangeArrowheads="1"/>
            </p:cNvSpPr>
            <p:nvPr/>
          </p:nvSpPr>
          <p:spPr bwMode="auto">
            <a:xfrm>
              <a:off x="8328" y="12726"/>
              <a:ext cx="1297" cy="775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ea typeface="Times New Roman" pitchFamily="18" charset="0"/>
                </a:rPr>
                <a:t>Бюджеты сельских поселений (80)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259632" y="404664"/>
            <a:ext cx="68407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Структура консолидированного бюджета</a:t>
            </a:r>
          </a:p>
          <a:p>
            <a:r>
              <a:rPr lang="ru-RU" sz="2400" b="1" dirty="0" smtClean="0"/>
              <a:t> Владимирской области</a:t>
            </a:r>
          </a:p>
          <a:p>
            <a:endParaRPr lang="ru-RU" b="1" dirty="0"/>
          </a:p>
        </p:txBody>
      </p:sp>
      <p:sp>
        <p:nvSpPr>
          <p:cNvPr id="82969" name="Text Box 25"/>
          <p:cNvSpPr txBox="1">
            <a:spLocks noChangeArrowheads="1"/>
          </p:cNvSpPr>
          <p:nvPr/>
        </p:nvSpPr>
        <p:spPr bwMode="auto">
          <a:xfrm>
            <a:off x="3059832" y="1556793"/>
            <a:ext cx="3168352" cy="648072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</a:rPr>
              <a:t>Консолидированный бюджет Владимирской области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22" name="Стрелка вниз 21"/>
          <p:cNvSpPr/>
          <p:nvPr/>
        </p:nvSpPr>
        <p:spPr>
          <a:xfrm>
            <a:off x="3419872" y="2276872"/>
            <a:ext cx="360040" cy="43204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3" name="Стрелка вниз 22"/>
          <p:cNvSpPr/>
          <p:nvPr/>
        </p:nvSpPr>
        <p:spPr>
          <a:xfrm>
            <a:off x="5724128" y="2276872"/>
            <a:ext cx="360040" cy="432048"/>
          </a:xfrm>
          <a:prstGeom prst="downArrow">
            <a:avLst>
              <a:gd name="adj1" fmla="val 50000"/>
              <a:gd name="adj2" fmla="val 4524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>
            <a:off x="4499992" y="3284984"/>
            <a:ext cx="504056" cy="432048"/>
          </a:xfrm>
          <a:prstGeom prst="downArrow">
            <a:avLst>
              <a:gd name="adj1" fmla="val 50000"/>
              <a:gd name="adj2" fmla="val 5475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5" name="Стрелка вниз 24"/>
          <p:cNvSpPr/>
          <p:nvPr/>
        </p:nvSpPr>
        <p:spPr>
          <a:xfrm>
            <a:off x="7308304" y="3284984"/>
            <a:ext cx="432048" cy="432048"/>
          </a:xfrm>
          <a:prstGeom prst="downArrow">
            <a:avLst>
              <a:gd name="adj1" fmla="val 50000"/>
              <a:gd name="adj2" fmla="val 5475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6" name="Стрелка вниз 25"/>
          <p:cNvSpPr/>
          <p:nvPr/>
        </p:nvSpPr>
        <p:spPr>
          <a:xfrm>
            <a:off x="7668344" y="5085184"/>
            <a:ext cx="432048" cy="504056"/>
          </a:xfrm>
          <a:prstGeom prst="downArrow">
            <a:avLst>
              <a:gd name="adj1" fmla="val 50000"/>
              <a:gd name="adj2" fmla="val 5475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7" name="Стрелка вниз 26"/>
          <p:cNvSpPr/>
          <p:nvPr/>
        </p:nvSpPr>
        <p:spPr>
          <a:xfrm>
            <a:off x="6516216" y="5085184"/>
            <a:ext cx="432048" cy="504056"/>
          </a:xfrm>
          <a:prstGeom prst="downArrow">
            <a:avLst>
              <a:gd name="adj1" fmla="val 50000"/>
              <a:gd name="adj2" fmla="val 5475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8" name="Стрелка влево 27"/>
          <p:cNvSpPr/>
          <p:nvPr/>
        </p:nvSpPr>
        <p:spPr>
          <a:xfrm rot="19144678">
            <a:off x="4857781" y="5093001"/>
            <a:ext cx="838720" cy="421804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573016"/>
            <a:ext cx="288032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7544" y="476250"/>
            <a:ext cx="8028756" cy="5400675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70000"/>
              </a:lnSpc>
              <a:buClrTx/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Цели</a:t>
            </a:r>
          </a:p>
          <a:p>
            <a:pPr algn="just" eaLnBrk="1" hangingPunct="1">
              <a:lnSpc>
                <a:spcPct val="70000"/>
              </a:lnSpc>
            </a:pPr>
            <a:endParaRPr lang="ru-RU" sz="16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70000"/>
              </a:lnSpc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обеспечение равной доступности услуг общественного транспорта;</a:t>
            </a:r>
          </a:p>
          <a:p>
            <a:pPr algn="just" eaLnBrk="1" hangingPunct="1">
              <a:lnSpc>
                <a:spcPct val="70000"/>
              </a:lnSpc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обеспечение перевозок максимального количества граждан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г.Коврова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 eaLnBrk="1" hangingPunct="1">
              <a:lnSpc>
                <a:spcPct val="70000"/>
              </a:lnSpc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реализация льгот по проезду в соответствии с действующим законодательством;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      повышение безопасности участников дорожного движения на территории города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Коврова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      снижение дорожно-транспортных происшествий (ДТП),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      обеспечение охраны жизни, здоровья граждан и их имущества,</a:t>
            </a:r>
          </a:p>
          <a:p>
            <a:pPr algn="just" eaLnBrk="1" hangingPunct="1">
              <a:lnSpc>
                <a:spcPct val="70000"/>
              </a:lnSpc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сокращение количества лиц, погибших в результате ДТП.</a:t>
            </a:r>
          </a:p>
          <a:p>
            <a:pPr algn="just" eaLnBrk="1" hangingPunct="1">
              <a:lnSpc>
                <a:spcPct val="70000"/>
              </a:lnSpc>
              <a:buFontTx/>
              <a:buChar char="-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70000"/>
              </a:lnSpc>
              <a:buClrTx/>
              <a:buFont typeface="Wingdings" pitchFamily="2" charset="2"/>
              <a:buChar char="q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Показатели программы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количество проданных единых социальных проездных билетов;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количество автобусных маршрутов;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количество социальных автобусных маршрутов;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количество троллейбусных маршрутов;                 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количество лиц, погибших в результате ДТП;  </a:t>
            </a:r>
          </a:p>
          <a:p>
            <a:pPr marL="85725" indent="-85725" algn="just" eaLnBrk="1" hangingPunct="1">
              <a:lnSpc>
                <a:spcPct val="70000"/>
              </a:lnSpc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количество детей, погибших и пострадавших в результате ДТП;</a:t>
            </a:r>
          </a:p>
          <a:p>
            <a:pPr marL="85725" indent="-85725" algn="just" eaLnBrk="1" hangingPunct="1">
              <a:lnSpc>
                <a:spcPct val="70000"/>
              </a:lnSpc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количество ДТП с погибшими и пострадавшими;     </a:t>
            </a:r>
          </a:p>
          <a:p>
            <a:pPr marL="0" indent="0" algn="just" eaLnBrk="1" hangingPunct="1">
              <a:lnSpc>
                <a:spcPct val="70000"/>
              </a:lnSpc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транспортный риск (количество лиц, погибших в результате ДТП, на 10 тыс. транспортных средств); - социальный риск (количество лиц, погибших в результате ДТП, на 10 0тыс.  населения);</a:t>
            </a:r>
          </a:p>
          <a:p>
            <a:pPr marL="0" indent="0" algn="just"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снижение тяжести последствий (количество лиц, погибших в результате ДТП, на 100 пострадавших).    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7544" y="404813"/>
            <a:ext cx="8280920" cy="2592139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70000"/>
              </a:lnSpc>
              <a:buNone/>
            </a:pP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Ожидаемые конечные результаты, направленные на достижение национальных целей, а также на показатели, направленные на достижение общественно значимых результатов и задач</a:t>
            </a:r>
          </a:p>
          <a:p>
            <a:pPr marL="180975" indent="-180975" eaLnBrk="1" hangingPunct="1">
              <a:lnSpc>
                <a:spcPct val="60000"/>
              </a:lnSpc>
              <a:spcAft>
                <a:spcPts val="600"/>
              </a:spcAft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обеспечение равной доступности услуг общественного транспорта;</a:t>
            </a:r>
          </a:p>
          <a:p>
            <a:pPr marL="85725" indent="-85725" eaLnBrk="1" hangingPunct="1">
              <a:lnSpc>
                <a:spcPct val="60000"/>
              </a:lnSpc>
              <a:spcAft>
                <a:spcPts val="600"/>
              </a:spcAft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снижение затрат перевозчиков по предоставлению мер социальной  поддержки отдельных категорий граждан при проезде на транспорте;</a:t>
            </a:r>
          </a:p>
          <a:p>
            <a:pPr eaLnBrk="1" hangingPunct="1">
              <a:lnSpc>
                <a:spcPct val="60000"/>
              </a:lnSpc>
              <a:spcAft>
                <a:spcPts val="600"/>
              </a:spcAft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повышение уровня безопасности и благополучия граждан г.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Коврова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eaLnBrk="1" hangingPunct="1">
              <a:lnSpc>
                <a:spcPct val="60000"/>
              </a:lnSpc>
              <a:spcAft>
                <a:spcPts val="600"/>
              </a:spcAft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сокращение количества ДТП,</a:t>
            </a:r>
          </a:p>
          <a:p>
            <a:pPr marL="85725" indent="-85725" eaLnBrk="1" hangingPunct="1">
              <a:lnSpc>
                <a:spcPct val="60000"/>
              </a:lnSpc>
              <a:spcAft>
                <a:spcPts val="600"/>
              </a:spcAft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совершенствование условий движения по улично-дорожной сети   г.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Коврова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85725" indent="-85725" eaLnBrk="1" hangingPunct="1">
              <a:lnSpc>
                <a:spcPct val="60000"/>
              </a:lnSpc>
              <a:spcAft>
                <a:spcPts val="600"/>
              </a:spcAft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сокращение смертности от ДТП, в том числе детской смертности</a:t>
            </a:r>
          </a:p>
        </p:txBody>
      </p:sp>
      <p:pic>
        <p:nvPicPr>
          <p:cNvPr id="1454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780928"/>
            <a:ext cx="5040561" cy="352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" y="292100"/>
            <a:ext cx="9144000" cy="798513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eaLnBrk="1" hangingPunct="1">
              <a:defRPr/>
            </a:pPr>
            <a:r>
              <a:rPr lang="ru-RU" sz="1800" i="1" dirty="0" smtClean="0">
                <a:ln w="50800"/>
                <a:solidFill>
                  <a:schemeClr val="tx1"/>
                </a:solidFill>
                <a:effectLst/>
                <a:latin typeface="Times New Roman" pitchFamily="18" charset="0"/>
              </a:rPr>
              <a:t>«Дорожное хозяйство города </a:t>
            </a:r>
            <a:r>
              <a:rPr lang="ru-RU" sz="1800" i="1" dirty="0" err="1" smtClean="0">
                <a:ln w="50800"/>
                <a:solidFill>
                  <a:schemeClr val="tx1"/>
                </a:solidFill>
                <a:effectLst/>
                <a:latin typeface="Times New Roman" pitchFamily="18" charset="0"/>
              </a:rPr>
              <a:t>Коврова</a:t>
            </a:r>
            <a:r>
              <a:rPr lang="ru-RU" sz="2000" dirty="0" smtClean="0">
                <a:ln w="50800"/>
                <a:solidFill>
                  <a:schemeClr val="tx1"/>
                </a:solidFill>
                <a:effectLst/>
                <a:latin typeface="Times New Roman" pitchFamily="18" charset="0"/>
              </a:rPr>
              <a:t>»</a:t>
            </a:r>
          </a:p>
        </p:txBody>
      </p:sp>
      <p:pic>
        <p:nvPicPr>
          <p:cNvPr id="62467" name="Picture 4" descr="1_8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3203575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5" descr="images (27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213" y="2708275"/>
            <a:ext cx="3182937" cy="247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6" descr="1_1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525" y="3860800"/>
            <a:ext cx="3313113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529" y="404813"/>
            <a:ext cx="8424935" cy="6192837"/>
          </a:xfrm>
        </p:spPr>
        <p:txBody>
          <a:bodyPr>
            <a:normAutofit/>
          </a:bodyPr>
          <a:lstStyle/>
          <a:p>
            <a:pPr eaLnBrk="1" hangingPunct="1">
              <a:lnSpc>
                <a:spcPct val="70000"/>
              </a:lnSpc>
              <a:buClrTx/>
              <a:buFont typeface="Wingdings" pitchFamily="2" charset="2"/>
              <a:buChar char="q"/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Цели</a:t>
            </a:r>
          </a:p>
          <a:p>
            <a:pPr marL="85725" indent="361950" algn="just" eaLnBrk="1" hangingPunct="1">
              <a:lnSpc>
                <a:spcPct val="70000"/>
              </a:lnSpc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Развитие современной, эффективной транспортной инфраструктуры, обеспечивающей снижение  транспортных издержек, создание условий для сохранения социальной стабильности, развития  экономики путем удовлетворения спроса и доступности в автомобильных перевозках, включая вопросы  обеспечения безопасности дорожного движения.</a:t>
            </a:r>
          </a:p>
          <a:p>
            <a:pPr marL="85725" indent="361950" algn="just" eaLnBrk="1" hangingPunct="1">
              <a:lnSpc>
                <a:spcPct val="70000"/>
              </a:lnSpc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Обеспечение доступности дорог и тротуаров для транспортных средств и граждан в любое время года.</a:t>
            </a:r>
          </a:p>
          <a:p>
            <a:pPr marL="85725" indent="361950" algn="just" eaLnBrk="1" hangingPunct="1">
              <a:lnSpc>
                <a:spcPct val="70000"/>
              </a:lnSpc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Увеличение межремонтных и гарантийных сроков эксплуатации дорог, тротуаров и инженерных сооружений</a:t>
            </a:r>
          </a:p>
          <a:p>
            <a:pPr marL="85725" indent="361950" algn="just" eaLnBrk="1" hangingPunct="1">
              <a:lnSpc>
                <a:spcPct val="70000"/>
              </a:lnSpc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Снижение аварийности на дорогах и обеспечение безопасности дорожного движения .</a:t>
            </a:r>
          </a:p>
          <a:p>
            <a:pPr algn="just" eaLnBrk="1" hangingPunct="1">
              <a:lnSpc>
                <a:spcPct val="70000"/>
              </a:lnSpc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                    </a:t>
            </a:r>
          </a:p>
          <a:p>
            <a:pPr algn="just" eaLnBrk="1" hangingPunct="1">
              <a:lnSpc>
                <a:spcPct val="70000"/>
              </a:lnSpc>
              <a:buClrTx/>
              <a:buFont typeface="Wingdings" pitchFamily="2" charset="2"/>
              <a:buChar char="q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Показатели программы</a:t>
            </a:r>
          </a:p>
          <a:p>
            <a:pPr marL="266700" indent="-130175"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1. Прирост протяженности автомобильных дорог муниципального значения, отвечающих нормативным   требованиям,  ежегодно  на 4 км;</a:t>
            </a:r>
          </a:p>
          <a:p>
            <a:pPr marL="266700" indent="-130175"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2. Прирост количества улиц 4-й категории, отвечающих нормативным требованиям к дорогам общего пользования с твердым покрытием, ежегодно на 5 единиц;</a:t>
            </a:r>
          </a:p>
          <a:p>
            <a:pPr marL="266700" indent="-130175"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3. Прирост автомобильных дорог общего пользования местного  значения и искусственных   сооружений на них, на которых выполнены работы по реконструкции, капитальному ремонту к 2025 году на 2 единицы;</a:t>
            </a:r>
          </a:p>
          <a:p>
            <a:pPr marL="266700" indent="-130175"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4. Прирост тротуаров на улицах города с твердым покрытием, на которых проведены работы  капитального  характера, ежегодно  на 2 единицы;</a:t>
            </a:r>
          </a:p>
          <a:p>
            <a:pPr marL="266700" indent="-130175"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5. Продление межремонтных сроков сети автомобильных  дорог общего пользования муниципального значения, межквартальных проездов с твердым покрытием на 3%;</a:t>
            </a:r>
          </a:p>
          <a:p>
            <a:pPr marL="266700" indent="-130175"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6. Снижение на 1,5% от уровня 2022 года количества ДТП (выплат по исполнительным листам) по причинам, связанным с состоянием улично-дорожной сети;</a:t>
            </a:r>
          </a:p>
          <a:p>
            <a:pPr marL="361950" indent="-225425"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7. Обустройство тротуаров и остановочных пунктов общественного транспорта в соответствии с требованиями для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маломобильных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групп населения от общего количества ремонтируемых;</a:t>
            </a:r>
          </a:p>
          <a:p>
            <a:pPr marL="361950" indent="-225425"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8. Реконструкция (ремонт) технических средств регулирования дорожного движения в соответствии с требованиями для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маломобильных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групп населения от общего количества реконструируемых (ремонтируемых);</a:t>
            </a:r>
          </a:p>
          <a:p>
            <a:pPr marL="361950" indent="-225425"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9. Оборудование на каждой стоянке (остановке) автотранспортных средств около предприятий торговли и сферы услуг, медицинских, спортивных, культурных учреждений на бесплатной основе не менее 10% мест (но не менее 1 места) для парковки специальных автотранспортных средств инвалидов.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924944"/>
            <a:ext cx="662473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683568" y="620688"/>
            <a:ext cx="8064896" cy="183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70000"/>
              </a:lnSpc>
              <a:buClrTx/>
              <a:buFont typeface="Wingdings" pitchFamily="2" charset="2"/>
              <a:buChar char="q"/>
            </a:pPr>
            <a:r>
              <a:rPr lang="ru-RU" b="1" dirty="0" smtClean="0">
                <a:cs typeface="Times New Roman" pitchFamily="18" charset="0"/>
              </a:rPr>
              <a:t>Ожидаемые конечные результаты, направленные на достижение национальный целей, а также на показатели, направленные на достижение общественно значимых результатов и задач</a:t>
            </a:r>
          </a:p>
          <a:p>
            <a:pPr marL="361950" indent="-180975" algn="l" eaLnBrk="1" hangingPunct="1">
              <a:lnSpc>
                <a:spcPct val="70000"/>
              </a:lnSpc>
              <a:buFontTx/>
              <a:buNone/>
            </a:pPr>
            <a:r>
              <a:rPr lang="ru-RU" dirty="0" smtClean="0">
                <a:cs typeface="Times New Roman" pitchFamily="18" charset="0"/>
              </a:rPr>
              <a:t>-  Увеличение протяженности сети автомобильных дорог общего пользования местного значения, межквартальных проездов  с твердым покрытием;</a:t>
            </a:r>
          </a:p>
          <a:p>
            <a:pPr marL="361950" indent="-361950" algn="l" eaLnBrk="1" hangingPunct="1">
              <a:lnSpc>
                <a:spcPct val="70000"/>
              </a:lnSpc>
              <a:buFontTx/>
              <a:buNone/>
            </a:pPr>
            <a:r>
              <a:rPr lang="ru-RU" dirty="0" smtClean="0">
                <a:cs typeface="Times New Roman" pitchFamily="18" charset="0"/>
              </a:rPr>
              <a:t>   -  увеличение протяженности сети тротуаров с твёрдым покрытием общего    пользования;</a:t>
            </a:r>
          </a:p>
          <a:p>
            <a:pPr marL="361950" indent="-361950" algn="l" eaLnBrk="1" hangingPunct="1">
              <a:lnSpc>
                <a:spcPct val="70000"/>
              </a:lnSpc>
              <a:buFontTx/>
              <a:buNone/>
            </a:pPr>
            <a:r>
              <a:rPr lang="ru-RU" dirty="0" smtClean="0">
                <a:cs typeface="Times New Roman" pitchFamily="18" charset="0"/>
              </a:rPr>
              <a:t>   -  сокращение сроков межремонтных работ на автомобильных дорогах и тротуарах.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74675" y="292100"/>
            <a:ext cx="8569325" cy="885825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eaLnBrk="1" hangingPunct="1">
              <a:defRPr/>
            </a:pPr>
            <a:r>
              <a:rPr lang="ru-RU" sz="1800" i="1" dirty="0" smtClean="0">
                <a:ln w="50800"/>
                <a:solidFill>
                  <a:schemeClr val="tx1"/>
                </a:solidFill>
                <a:effectLst/>
                <a:latin typeface="Times New Roman" pitchFamily="18" charset="0"/>
              </a:rPr>
              <a:t>«Жилищное хозяйство города </a:t>
            </a:r>
            <a:r>
              <a:rPr lang="ru-RU" sz="1800" i="1" dirty="0" err="1" smtClean="0">
                <a:ln w="50800"/>
                <a:solidFill>
                  <a:schemeClr val="tx1"/>
                </a:solidFill>
                <a:effectLst/>
                <a:latin typeface="Times New Roman" pitchFamily="18" charset="0"/>
              </a:rPr>
              <a:t>Коврова</a:t>
            </a:r>
            <a:r>
              <a:rPr lang="ru-RU" sz="1800" i="1" dirty="0" smtClean="0">
                <a:ln w="50800"/>
                <a:solidFill>
                  <a:schemeClr val="tx1"/>
                </a:solidFill>
                <a:effectLst/>
                <a:latin typeface="Times New Roman" pitchFamily="18" charset="0"/>
              </a:rPr>
              <a:t>»</a:t>
            </a:r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8637587" cy="4939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1521" y="188913"/>
            <a:ext cx="8424936" cy="5832475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70000"/>
              </a:lnSpc>
              <a:buClrTx/>
              <a:buFont typeface="Wingdings" pitchFamily="2" charset="2"/>
              <a:buChar char="q"/>
            </a:pPr>
            <a:r>
              <a:rPr lang="ru-RU" sz="1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Цели</a:t>
            </a:r>
          </a:p>
          <a:p>
            <a:pPr marL="180975" indent="-44450" algn="just"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Создание благоприятных и безопасных условий проживания граждан. Ликвидация жилья с высоким процентом износа, непригодного для проживания,  и аварийного жилищного фонда, переселение граждан в благоустроенное жилье.</a:t>
            </a:r>
          </a:p>
          <a:p>
            <a:pPr algn="just" eaLnBrk="1" hangingPunct="1">
              <a:lnSpc>
                <a:spcPct val="70000"/>
              </a:lnSpc>
              <a:buClrTx/>
              <a:buFont typeface="Wingdings" pitchFamily="2" charset="2"/>
              <a:buChar char="q"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Целевые показатели (индикаторы)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количество расселенных жилых помещений;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количество расселенных граждан;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количество снесенных домов</a:t>
            </a:r>
          </a:p>
          <a:p>
            <a:pPr algn="just" eaLnBrk="1" hangingPunct="1">
              <a:lnSpc>
                <a:spcPct val="70000"/>
              </a:lnSpc>
              <a:buClrTx/>
              <a:buFont typeface="Wingdings" pitchFamily="2" charset="2"/>
              <a:buChar char="q"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Ожидаемые конечные результаты, направленные на достижение национальных целей, а также на показатели, направленные на достижение общественно значимых результатов и задач</a:t>
            </a:r>
          </a:p>
          <a:p>
            <a:pPr marL="180975" indent="-44450" algn="just"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Улучшение жилищных условий  57 гражданам, проживающим в аварийном жилищном фонде.</a:t>
            </a:r>
          </a:p>
          <a:p>
            <a:pPr marL="180975" indent="-44450" algn="just" eaLnBrk="1" hangingPunct="1">
              <a:lnSpc>
                <a:spcPct val="70000"/>
              </a:lnSpc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marL="0" indent="0" algn="just" eaLnBrk="1" hangingPunct="1">
              <a:buFontTx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9" y="3212976"/>
            <a:ext cx="5544616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123" y="260648"/>
            <a:ext cx="41137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«Развитие коммунального хозяйства»</a:t>
            </a:r>
            <a:endParaRPr lang="ru-RU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08720"/>
            <a:ext cx="8064896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548680"/>
            <a:ext cx="8208912" cy="506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70000"/>
              </a:lnSpc>
            </a:pPr>
            <a:r>
              <a:rPr lang="ru-RU" sz="1400" b="1" dirty="0" smtClean="0">
                <a:cs typeface="Times New Roman" pitchFamily="18" charset="0"/>
              </a:rPr>
              <a:t>Цели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cs typeface="Times New Roman" pitchFamily="18" charset="0"/>
              </a:rPr>
              <a:t>    Обеспечение эффективного устойчивого функционирования и развития коммунального хозяйства. Модернизация и строительство объектов коммунального хозяйства. Развитие коммунальной инфраструктуры с использованием </a:t>
            </a:r>
            <a:r>
              <a:rPr lang="ru-RU" sz="1400" dirty="0" err="1" smtClean="0">
                <a:cs typeface="Times New Roman" pitchFamily="18" charset="0"/>
              </a:rPr>
              <a:t>энергоэффективных</a:t>
            </a:r>
            <a:r>
              <a:rPr lang="ru-RU" sz="1400" dirty="0" smtClean="0">
                <a:cs typeface="Times New Roman" pitchFamily="18" charset="0"/>
              </a:rPr>
              <a:t> технологий.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endParaRPr lang="ru-RU" sz="1400" dirty="0" smtClean="0">
              <a:cs typeface="Times New Roman" pitchFamily="18" charset="0"/>
            </a:endParaRPr>
          </a:p>
          <a:p>
            <a:pPr algn="just" eaLnBrk="1" hangingPunct="1">
              <a:lnSpc>
                <a:spcPct val="70000"/>
              </a:lnSpc>
            </a:pPr>
            <a:r>
              <a:rPr lang="ru-RU" sz="1400" b="1" dirty="0" smtClean="0">
                <a:cs typeface="Times New Roman" pitchFamily="18" charset="0"/>
              </a:rPr>
              <a:t>Показатели программы</a:t>
            </a:r>
          </a:p>
          <a:p>
            <a:pPr algn="just" eaLnBrk="1" hangingPunct="1">
              <a:lnSpc>
                <a:spcPct val="70000"/>
              </a:lnSpc>
            </a:pPr>
            <a:r>
              <a:rPr lang="ru-RU" sz="1400" dirty="0" smtClean="0">
                <a:cs typeface="Times New Roman" pitchFamily="18" charset="0"/>
              </a:rPr>
              <a:t>- доля уличной канализационной сети, нуждающейся в замене и новом строительстве;</a:t>
            </a:r>
          </a:p>
          <a:p>
            <a:pPr algn="just" eaLnBrk="1" hangingPunct="1">
              <a:lnSpc>
                <a:spcPct val="70000"/>
              </a:lnSpc>
              <a:buFontTx/>
              <a:buChar char="-"/>
            </a:pPr>
            <a:r>
              <a:rPr lang="ru-RU" sz="1400" dirty="0" smtClean="0">
                <a:cs typeface="Times New Roman" pitchFamily="18" charset="0"/>
              </a:rPr>
              <a:t> количество модернизированных и построенных котельных (в том числе блочно-модульных);</a:t>
            </a:r>
          </a:p>
          <a:p>
            <a:pPr algn="just" eaLnBrk="1" hangingPunct="1">
              <a:lnSpc>
                <a:spcPct val="70000"/>
              </a:lnSpc>
              <a:buFontTx/>
              <a:buChar char="-"/>
            </a:pPr>
            <a:r>
              <a:rPr lang="ru-RU" sz="1400" dirty="0" smtClean="0">
                <a:cs typeface="Times New Roman" pitchFamily="18" charset="0"/>
              </a:rPr>
              <a:t> количество построенных и реконструированных тепловых сетей и сетей горячего водоснабжения;</a:t>
            </a:r>
          </a:p>
          <a:p>
            <a:pPr algn="just" eaLnBrk="1" hangingPunct="1">
              <a:lnSpc>
                <a:spcPct val="70000"/>
              </a:lnSpc>
              <a:buFontTx/>
              <a:buChar char="-"/>
            </a:pPr>
            <a:r>
              <a:rPr lang="ru-RU" sz="1400" dirty="0" smtClean="0">
                <a:cs typeface="Times New Roman" pitchFamily="18" charset="0"/>
              </a:rPr>
              <a:t> количество включенных в программу </a:t>
            </a:r>
            <a:r>
              <a:rPr lang="ru-RU" sz="1400" dirty="0" err="1" smtClean="0">
                <a:cs typeface="Times New Roman" pitchFamily="18" charset="0"/>
              </a:rPr>
              <a:t>негазифицированных</a:t>
            </a:r>
            <a:r>
              <a:rPr lang="ru-RU" sz="1400" dirty="0" smtClean="0">
                <a:cs typeface="Times New Roman" pitchFamily="18" charset="0"/>
              </a:rPr>
              <a:t> природным газом жилых домов;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cs typeface="Times New Roman" pitchFamily="18" charset="0"/>
              </a:rPr>
              <a:t>- доля уличной водопроводной сети, нуждающейся в замене и новом строительстве;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cs typeface="Times New Roman" pitchFamily="18" charset="0"/>
              </a:rPr>
              <a:t>- доля уличной канализационной сети, нуждающейся в замене и новом строительстве.</a:t>
            </a:r>
          </a:p>
          <a:p>
            <a:pPr algn="just" eaLnBrk="1" hangingPunct="1">
              <a:lnSpc>
                <a:spcPct val="70000"/>
              </a:lnSpc>
              <a:buFontTx/>
              <a:buChar char="-"/>
            </a:pPr>
            <a:endParaRPr lang="ru-RU" sz="1400" dirty="0" smtClean="0">
              <a:cs typeface="Times New Roman" pitchFamily="18" charset="0"/>
            </a:endParaRPr>
          </a:p>
          <a:p>
            <a:pPr algn="just" eaLnBrk="1" hangingPunct="1">
              <a:lnSpc>
                <a:spcPct val="70000"/>
              </a:lnSpc>
            </a:pPr>
            <a:r>
              <a:rPr lang="ru-RU" sz="1400" b="1" dirty="0" smtClean="0">
                <a:cs typeface="Times New Roman" pitchFamily="18" charset="0"/>
              </a:rPr>
              <a:t>Ожидаемые конечные результаты, направленные на достижение национальных целей, а также на показатели, направленные на достижение общественно значимых результатов и задач</a:t>
            </a:r>
          </a:p>
          <a:p>
            <a:pPr algn="just" eaLnBrk="1" hangingPunct="1">
              <a:lnSpc>
                <a:spcPct val="70000"/>
              </a:lnSpc>
              <a:buFontTx/>
              <a:buChar char="-"/>
            </a:pPr>
            <a:r>
              <a:rPr lang="ru-RU" sz="1400" dirty="0" smtClean="0">
                <a:cs typeface="Times New Roman" pitchFamily="18" charset="0"/>
              </a:rPr>
              <a:t> повышение эффективности функционирования коммунальных систем;</a:t>
            </a:r>
          </a:p>
          <a:p>
            <a:pPr algn="just" eaLnBrk="1" hangingPunct="1">
              <a:lnSpc>
                <a:spcPct val="70000"/>
              </a:lnSpc>
              <a:buFontTx/>
              <a:buChar char="-"/>
            </a:pPr>
            <a:r>
              <a:rPr lang="ru-RU" sz="1400" dirty="0" smtClean="0">
                <a:cs typeface="Times New Roman" pitchFamily="18" charset="0"/>
              </a:rPr>
              <a:t> развитие системы газоснабжения города.</a:t>
            </a:r>
          </a:p>
          <a:p>
            <a:pPr algn="just" eaLnBrk="1" hangingPunct="1">
              <a:lnSpc>
                <a:spcPct val="70000"/>
              </a:lnSpc>
              <a:buFontTx/>
              <a:buChar char="-"/>
            </a:pPr>
            <a:r>
              <a:rPr lang="ru-RU" sz="1400" dirty="0" smtClean="0">
                <a:cs typeface="Times New Roman" pitchFamily="18" charset="0"/>
              </a:rPr>
              <a:t> обеспечение населения города Ковров питьевой водой нормативного качества в достаточном количестве.</a:t>
            </a:r>
          </a:p>
          <a:p>
            <a:pPr algn="just" eaLnBrk="1" hangingPunct="1">
              <a:lnSpc>
                <a:spcPct val="70000"/>
              </a:lnSpc>
            </a:pPr>
            <a:r>
              <a:rPr lang="ru-RU" sz="1400" b="1" dirty="0" smtClean="0">
                <a:cs typeface="Times New Roman" pitchFamily="18" charset="0"/>
              </a:rPr>
              <a:t>- </a:t>
            </a:r>
            <a:r>
              <a:rPr lang="ru-RU" sz="1400" dirty="0" smtClean="0">
                <a:cs typeface="Times New Roman" pitchFamily="18" charset="0"/>
              </a:rPr>
              <a:t>снижение удельного веса затрат на топливо и энергию в общем объеме производства тепловой энергии на 20 %,</a:t>
            </a:r>
          </a:p>
          <a:p>
            <a:pPr algn="just" eaLnBrk="1" hangingPunct="1">
              <a:lnSpc>
                <a:spcPct val="70000"/>
              </a:lnSpc>
              <a:buFontTx/>
              <a:buChar char="-"/>
            </a:pPr>
            <a:r>
              <a:rPr lang="ru-RU" sz="1400" dirty="0" smtClean="0">
                <a:cs typeface="Times New Roman" pitchFamily="18" charset="0"/>
              </a:rPr>
              <a:t> уменьшение расходов бюджета на оплату топливно-энергетических ресурсов организаций социальной сферы,</a:t>
            </a:r>
          </a:p>
          <a:p>
            <a:pPr marL="85725" indent="-85725"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cs typeface="Times New Roman" pitchFamily="18" charset="0"/>
              </a:rPr>
              <a:t>-формирование комфортной и безопасной среды жизнедеятельности населения, наиболее полно удовлетворяющей материальным и духовным потребностям человека,</a:t>
            </a:r>
          </a:p>
          <a:p>
            <a:pPr marL="85725" indent="-85725"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cs typeface="Times New Roman" pitchFamily="18" charset="0"/>
              </a:rPr>
              <a:t>-повышение уровня социального и инженерного обустройства города и обеспечение для городских жителей доступности и общественно приемлемого качества базовых социальных благ,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cs typeface="Times New Roman" pitchFamily="18" charset="0"/>
              </a:rPr>
              <a:t>-значительное снижение социальной напряженности в городе за счет улучшения водоснабжения населения, предотвращение нанесения вреда здоровью людей (снижение удельного веса проб воды, не отвечающих гигиеническим нормативам по санитарно-химическим показателям)</a:t>
            </a:r>
          </a:p>
          <a:p>
            <a:pPr marL="85725" indent="-85725" algn="just" eaLnBrk="1" hangingPunct="1">
              <a:lnSpc>
                <a:spcPct val="70000"/>
              </a:lnSpc>
              <a:buFontTx/>
              <a:buChar char="-"/>
            </a:pPr>
            <a:r>
              <a:rPr lang="ru-RU" sz="1400" dirty="0" smtClean="0">
                <a:cs typeface="Times New Roman" pitchFamily="18" charset="0"/>
              </a:rPr>
              <a:t>устранение прямых и косвенных потерь в системах водоснабжения и водоотведения (уменьшение доли уличных водопроводных и канализационных сетей, нуждающихся в замене),</a:t>
            </a:r>
          </a:p>
          <a:p>
            <a:pPr algn="just" eaLnBrk="1" hangingPunct="1">
              <a:lnSpc>
                <a:spcPct val="70000"/>
              </a:lnSpc>
            </a:pPr>
            <a:endParaRPr lang="ru-RU" sz="1400" dirty="0" smtClean="0"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333375"/>
            <a:ext cx="8280920" cy="1150938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eaLnBrk="1" hangingPunct="1">
              <a:defRPr/>
            </a:pPr>
            <a:r>
              <a:rPr lang="ru-RU" sz="1800" i="1" dirty="0" smtClean="0">
                <a:ln w="50800"/>
                <a:solidFill>
                  <a:schemeClr val="tx1"/>
                </a:solidFill>
                <a:effectLst/>
                <a:latin typeface="Times New Roman" pitchFamily="18" charset="0"/>
              </a:rPr>
              <a:t>«Благоустройство и охрана </a:t>
            </a:r>
            <a:br>
              <a:rPr lang="ru-RU" sz="1800" i="1" dirty="0" smtClean="0">
                <a:ln w="50800"/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1800" i="1" dirty="0" smtClean="0">
                <a:ln w="50800"/>
                <a:solidFill>
                  <a:schemeClr val="tx1"/>
                </a:solidFill>
                <a:effectLst/>
                <a:latin typeface="Times New Roman" pitchFamily="18" charset="0"/>
              </a:rPr>
              <a:t>окружающей среды»</a:t>
            </a:r>
            <a:br>
              <a:rPr lang="ru-RU" sz="1800" i="1" dirty="0" smtClean="0">
                <a:ln w="50800"/>
                <a:solidFill>
                  <a:schemeClr val="tx1"/>
                </a:solidFill>
                <a:effectLst/>
                <a:latin typeface="Times New Roman" pitchFamily="18" charset="0"/>
              </a:rPr>
            </a:br>
            <a:endParaRPr lang="ru-RU" sz="1800" i="1" dirty="0" smtClean="0">
              <a:ln w="50800"/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8611" name="Picture 13" descr="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484313"/>
            <a:ext cx="8280400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692696"/>
            <a:ext cx="52565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Основные документы, в соответствии с которыми формировались  параметры  городского бюджета на 2023-2025 годы</a:t>
            </a:r>
            <a:endParaRPr lang="ru-RU" sz="2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1785926"/>
            <a:ext cx="7889530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70000"/>
              </a:lnSpc>
            </a:pPr>
            <a:endParaRPr lang="ru-RU" dirty="0" smtClean="0">
              <a:solidFill>
                <a:schemeClr val="bg1"/>
              </a:solidFill>
            </a:endParaRPr>
          </a:p>
          <a:p>
            <a:pPr algn="just" eaLnBrk="1" hangingPunct="1">
              <a:lnSpc>
                <a:spcPct val="70000"/>
              </a:lnSpc>
              <a:buFont typeface="Wingdings" pitchFamily="2" charset="2"/>
              <a:buChar char="q"/>
            </a:pPr>
            <a:r>
              <a:rPr lang="ru-RU" dirty="0" smtClean="0"/>
              <a:t>  распоряжение администрации  Владимирской области от 21.07.2022         № 686-р «Об утверждении исходных данных для составления проекта областного бюджета на 2023 год и на плановый период 2024 и 2025 годов»</a:t>
            </a:r>
          </a:p>
          <a:p>
            <a:pPr algn="just" eaLnBrk="1" hangingPunct="1">
              <a:lnSpc>
                <a:spcPct val="70000"/>
              </a:lnSpc>
            </a:pPr>
            <a:endParaRPr lang="ru-RU" dirty="0" smtClean="0"/>
          </a:p>
          <a:p>
            <a:pPr algn="just" eaLnBrk="1" hangingPunct="1">
              <a:lnSpc>
                <a:spcPct val="70000"/>
              </a:lnSpc>
              <a:buFont typeface="Wingdings" pitchFamily="2" charset="2"/>
              <a:buChar char="q"/>
            </a:pPr>
            <a:r>
              <a:rPr lang="ru-RU" dirty="0" smtClean="0"/>
              <a:t> постановление администрации города от 27.07.2022 № 1730 «Об основных направлениях бюджетной и налоговой политики и других исходных данных для  составления проекта городского бюджета на 2023 год и на плановый период 2024 и 2025 годов»</a:t>
            </a:r>
          </a:p>
          <a:p>
            <a:pPr algn="just" eaLnBrk="1" hangingPunct="1">
              <a:lnSpc>
                <a:spcPct val="70000"/>
              </a:lnSpc>
            </a:pPr>
            <a:r>
              <a:rPr lang="ru-RU" dirty="0" smtClean="0"/>
              <a:t> </a:t>
            </a:r>
          </a:p>
          <a:p>
            <a:pPr algn="just" eaLnBrk="1" hangingPunct="1">
              <a:lnSpc>
                <a:spcPct val="70000"/>
              </a:lnSpc>
              <a:buFont typeface="Wingdings" pitchFamily="2" charset="2"/>
              <a:buChar char="q"/>
            </a:pPr>
            <a:r>
              <a:rPr lang="ru-RU" dirty="0" smtClean="0"/>
              <a:t> проект закона Владимирской области «Об областном бюджете на 2023 год и на плановый период 2024 и 2025 годов»</a:t>
            </a:r>
          </a:p>
        </p:txBody>
      </p:sp>
      <p:pic>
        <p:nvPicPr>
          <p:cNvPr id="4" name="Picture 4" descr="kkkkkkkkkkk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4365104"/>
            <a:ext cx="475252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536" y="260350"/>
            <a:ext cx="8389689" cy="6192838"/>
          </a:xfrm>
        </p:spPr>
        <p:txBody>
          <a:bodyPr>
            <a:noAutofit/>
          </a:bodyPr>
          <a:lstStyle/>
          <a:p>
            <a:pPr algn="just" eaLnBrk="1" hangingPunct="1">
              <a:lnSpc>
                <a:spcPct val="70000"/>
              </a:lnSpc>
              <a:buClrTx/>
              <a:buFont typeface="Wingdings" pitchFamily="2" charset="2"/>
              <a:buChar char="q"/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Цели</a:t>
            </a:r>
          </a:p>
          <a:p>
            <a:pPr marL="180975" indent="-180975"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Совершенствование системы комплексного благоустройства  на территории муниципального образования город </a:t>
            </a:r>
          </a:p>
          <a:p>
            <a:pPr marL="180975" indent="0"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Ковров, стабилизация экологической  обстановки и обеспечение экологической безопасности жителей города и улучшение качества окружающей среды города.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70000"/>
              </a:lnSpc>
              <a:buClrTx/>
              <a:buFont typeface="Wingdings" pitchFamily="2" charset="2"/>
              <a:buChar char="q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Показатели программы</a:t>
            </a:r>
          </a:p>
          <a:p>
            <a:pPr marL="85725" indent="-85725" algn="just" eaLnBrk="1" hangingPunct="1">
              <a:lnSpc>
                <a:spcPct val="70000"/>
              </a:lnSpc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количество несанкционированных мест размещения отходов производства и потребления;</a:t>
            </a:r>
          </a:p>
          <a:p>
            <a:pPr marL="85725" indent="-85725" algn="just" eaLnBrk="1" hangingPunct="1">
              <a:lnSpc>
                <a:spcPct val="70000"/>
              </a:lnSpc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количество деревьев, кустарников, цветников на территории города;</a:t>
            </a:r>
          </a:p>
          <a:p>
            <a:pPr marL="85725" indent="-85725" algn="just" eaLnBrk="1" hangingPunct="1">
              <a:lnSpc>
                <a:spcPct val="70000"/>
              </a:lnSpc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уменьшение количества поступающих обращений от населения на состояние объектов благоустройства и территории города</a:t>
            </a:r>
          </a:p>
          <a:p>
            <a:pPr marL="85725" indent="-85725"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покупка техники  для организации санитарной очистки территории  города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Коврова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 вывоза твердых бытовых   отходов,</a:t>
            </a:r>
          </a:p>
          <a:p>
            <a:pPr marL="180975" indent="-180975"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объемы собранного и вывезенного мусора  в  рамках проведения работ  по  очистке  территории  города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Коврова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от  мусора. </a:t>
            </a:r>
          </a:p>
          <a:p>
            <a:pPr algn="just" eaLnBrk="1" hangingPunct="1">
              <a:lnSpc>
                <a:spcPct val="70000"/>
              </a:lnSpc>
              <a:buFontTx/>
              <a:buChar char="-"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70000"/>
              </a:lnSpc>
              <a:buClrTx/>
              <a:buFont typeface="Wingdings" pitchFamily="2" charset="2"/>
              <a:buChar char="q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Ожидаемые конечные результаты, направленные на достижение национальных целей, а также на показатели, направленные на достижение общественно значимых результатов и задач</a:t>
            </a:r>
          </a:p>
          <a:p>
            <a:pPr marL="180975" indent="-180975"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обеспечение экологической безопасности и благоприятной экологической обстановки на территории города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Коврова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снижение негативного воздействия отходов на окружающую среду, 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сокращение числа несанкционированных свалок на территории города, </a:t>
            </a:r>
          </a:p>
          <a:p>
            <a:pPr marL="85725" indent="-85725"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решение проблемы сбора, хранения, транспортировки и утилизации отработанных люминесцентных ламп, 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благоустройство зон рекреации города,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сохранение существующего процента озеленения территории города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Коврова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85725" indent="-85725" algn="just" eaLnBrk="1" hangingPunct="1">
              <a:lnSpc>
                <a:spcPct val="70000"/>
              </a:lnSpc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определение перспективы улучшения благоустройства города,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создание условий для работы и отдыха жителей города,</a:t>
            </a:r>
          </a:p>
          <a:p>
            <a:pPr marL="85725" indent="-85725" algn="just" eaLnBrk="1" hangingPunct="1">
              <a:lnSpc>
                <a:spcPct val="70000"/>
              </a:lnSpc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улучшение состояния территорий муниципального образования г. Ковров,</a:t>
            </a:r>
          </a:p>
          <a:p>
            <a:pPr marL="85725" indent="-85725" algn="just" eaLnBrk="1" hangingPunct="1">
              <a:lnSpc>
                <a:spcPct val="70000"/>
              </a:lnSpc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улучшение состояния качества окружающей природной среды на территории МО г.Ковров за счет проведения </a:t>
            </a:r>
          </a:p>
          <a:p>
            <a:pPr marL="85725" indent="-85725"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органами местного самоуправления ряда мероприятий, направленных на благоустройство,  уборку и содержание   территории города.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0770" name="AutoShape 2" descr="https://pushkarskoe-r31.gosweb.gosuslugi.ru/netcat_files/33/115/tk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0772" name="AutoShape 4" descr="https://sun9-37.userapi.com/impg/AbzGA9gmtdQvqfluml0kQ8EFJcYN3bjnvvpwAw/hiclS-3DIh0.jpg?size=600x546&amp;quality=96&amp;sign=a287ab1ebcfb6a03b2c5a6e75904f431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92100"/>
            <a:ext cx="9144000" cy="976313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eaLnBrk="1" hangingPunct="1">
              <a:defRPr/>
            </a:pPr>
            <a:r>
              <a:rPr lang="ru-RU" sz="1800" i="1" dirty="0" smtClean="0">
                <a:ln w="50800"/>
                <a:solidFill>
                  <a:schemeClr val="tx1"/>
                </a:solidFill>
                <a:effectLst/>
                <a:latin typeface="Times New Roman" pitchFamily="18" charset="0"/>
              </a:rPr>
              <a:t>«РАЗВИТИЕ ФИЗИЧЕСКОЙ КУЛЬТУРЫ И СПОРТА ГОРОДА КОВРОВА»</a:t>
            </a:r>
          </a:p>
        </p:txBody>
      </p:sp>
      <p:pic>
        <p:nvPicPr>
          <p:cNvPr id="70659" name="Picture 5" descr="Ia_Vibirayu_Spo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412776"/>
            <a:ext cx="8353176" cy="518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528" y="188913"/>
            <a:ext cx="8172772" cy="6408737"/>
          </a:xfrm>
        </p:spPr>
        <p:txBody>
          <a:bodyPr>
            <a:normAutofit/>
          </a:bodyPr>
          <a:lstStyle/>
          <a:p>
            <a:pPr eaLnBrk="1" hangingPunct="1">
              <a:lnSpc>
                <a:spcPct val="70000"/>
              </a:lnSpc>
              <a:buClrTx/>
              <a:buFont typeface="Wingdings" pitchFamily="2" charset="2"/>
              <a:buChar char="q"/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</a:p>
          <a:p>
            <a:pPr eaLnBrk="1" hangingPunct="1">
              <a:lnSpc>
                <a:spcPct val="70000"/>
              </a:lnSpc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создание условий для занятий населения физической культурой и спортом</a:t>
            </a:r>
          </a:p>
          <a:p>
            <a:pPr eaLnBrk="1" hangingPunct="1">
              <a:lnSpc>
                <a:spcPct val="70000"/>
              </a:lnSpc>
              <a:buClrTx/>
              <a:buFont typeface="Wingdings" pitchFamily="2" charset="2"/>
              <a:buChar char="q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Показатели  программы</a:t>
            </a:r>
          </a:p>
          <a:p>
            <a:pPr marL="266700" indent="-130175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 доля граждан города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Коврова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систематически занимающихся физической   культурой и спортом;</a:t>
            </a:r>
          </a:p>
          <a:p>
            <a:pPr marL="266700" indent="-130175" eaLnBrk="1" hangingPunct="1">
              <a:lnSpc>
                <a:spcPct val="70000"/>
              </a:lnSpc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уровень обеспеченности граждан спортивными сооружениями,   исходя из единовременной пропускной способности объектов спорта;</a:t>
            </a:r>
          </a:p>
          <a:p>
            <a:pPr marL="266700" indent="-130175" eaLnBrk="1" hangingPunct="1">
              <a:lnSpc>
                <a:spcPct val="70000"/>
              </a:lnSpc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доля детей и молодежи (возраст 3-29 лет), систематически занимающихся физической культурой и спортом;</a:t>
            </a:r>
          </a:p>
          <a:p>
            <a:pPr marL="266700" indent="-130175" eaLnBrk="1" hangingPunct="1">
              <a:lnSpc>
                <a:spcPct val="70000"/>
              </a:lnSpc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доля граждан среднего возраста (женщины 30-54 года; мужчины 30-59 лет), систематически занимающихся физической культурой и спортом;</a:t>
            </a:r>
          </a:p>
          <a:p>
            <a:pPr marL="266700" indent="-130175" eaLnBrk="1" hangingPunct="1">
              <a:lnSpc>
                <a:spcPct val="70000"/>
              </a:lnSpc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доля граждан старшего возраста (женщины 55-79 лет; мужчины 60-79 лет), систематически занимающихся физической культурой и спортом.</a:t>
            </a:r>
          </a:p>
          <a:p>
            <a:pPr eaLnBrk="1" hangingPunct="1">
              <a:lnSpc>
                <a:spcPct val="70000"/>
              </a:lnSpc>
              <a:buClrTx/>
              <a:buFont typeface="Wingdings" pitchFamily="2" charset="2"/>
              <a:buChar char="q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Ожидаемые конечные результаты, направленные на достижение национальных целей, а также на показатели, направленные на достижение общественно значимых результатов и задач</a:t>
            </a:r>
          </a:p>
          <a:p>
            <a:pPr marL="266700" indent="-130175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устойчивое развитие физической культуры и спорта на территории города, что   характеризуется ростом количественных показателей и качественной оценкой изменений, происходящих в сфере физической культуры и спорта;</a:t>
            </a:r>
          </a:p>
          <a:p>
            <a:pPr marL="266700" indent="-130175" eaLnBrk="1" hangingPunct="1">
              <a:lnSpc>
                <a:spcPct val="70000"/>
              </a:lnSpc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привлечение широких масс населения к систематическим занятиям физической культурой  и спортом, что окажет положительное влияние на улучшение качества жизни граждан  города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Коврова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eaLnBrk="1" hangingPunct="1">
              <a:lnSpc>
                <a:spcPct val="70000"/>
              </a:lnSpc>
              <a:buClrTx/>
              <a:buFontTx/>
              <a:buChar char="-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 итогам реализации программы к 2025 году ожидается достижение следующих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количественных показателей:</a:t>
            </a:r>
          </a:p>
          <a:p>
            <a:pPr marL="266700" indent="-130175" eaLnBrk="1" hangingPunct="1">
              <a:lnSpc>
                <a:spcPct val="70000"/>
              </a:lnSpc>
              <a:buFontTx/>
              <a:buNone/>
              <a:tabLst>
                <a:tab pos="266700" algn="l"/>
              </a:tabLs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доля граждан города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Коврова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систематически занимающихся физической культурой и спортом, от общей численности населения города – до 58,8 %;</a:t>
            </a: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уровень обеспеченности населения города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Коврова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спортивными сооружениями, исходя из</a:t>
            </a:r>
          </a:p>
          <a:p>
            <a:pPr marL="266700" indent="-130175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единовременной пропускной способности объектов спорта, до 68,5 %;</a:t>
            </a:r>
          </a:p>
        </p:txBody>
      </p:sp>
      <p:pic>
        <p:nvPicPr>
          <p:cNvPr id="131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3" y="4797152"/>
            <a:ext cx="4608513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5591" y="260648"/>
            <a:ext cx="6344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НАЦИОНАЛЬНЫЙ ПРОЕКТ «ДЕМОГРАФИЯ»</a:t>
            </a:r>
          </a:p>
          <a:p>
            <a:r>
              <a:rPr lang="ru-RU" b="1" dirty="0" smtClean="0"/>
              <a:t>ФЕДЕРАЛЬНЫЙ ПРОЕКТ «СПОРТ - НОРМА ЖИЗНИ»</a:t>
            </a:r>
            <a:endParaRPr lang="ru-RU" b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11560" y="1123289"/>
          <a:ext cx="7776864" cy="1156701"/>
        </p:xfrm>
        <a:graphic>
          <a:graphicData uri="http://schemas.openxmlformats.org/drawingml/2006/table">
            <a:tbl>
              <a:tblPr/>
              <a:tblGrid>
                <a:gridCol w="4757610"/>
                <a:gridCol w="985623"/>
                <a:gridCol w="1035529"/>
                <a:gridCol w="998102"/>
              </a:tblGrid>
              <a:tr h="41815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Наименование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856" marR="7856" marT="7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2023 год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856" marR="7856" marT="7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2024 год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856" marR="7856" marT="7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2025 год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856" marR="7856" marT="7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6E7"/>
                    </a:solidFill>
                  </a:tcPr>
                </a:tc>
              </a:tr>
              <a:tr h="738546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Приобретение спортивного оборудования и инвентаря для приведения муниципальных учреждений спортивной подготовки в нормативное состояние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856" marR="7856" marT="7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856" marR="7856" marT="7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2 259,8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856" marR="7856" marT="7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2 259,8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856" marR="7856" marT="7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6E7"/>
                    </a:solidFill>
                  </a:tcPr>
                </a:tc>
              </a:tr>
            </a:tbl>
          </a:graphicData>
        </a:graphic>
      </p:graphicFrame>
      <p:sp>
        <p:nvSpPr>
          <p:cNvPr id="156674" name="AutoShape 2" descr="https://sun9-15.userapi.com/impg/l9s_ikpUpaY9GnQB9vJsreZ5HQ1Lun8fbttOWw/bQvYufEjx4Y.jpg?size=604x264&amp;quality=96&amp;sign=68be46480a4d737ce9b76753a687d7e9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6678" name="AutoShape 6" descr="https://prospekt.media/wp-content/uploads/2019/30122019/5/5e09c280abc9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6680" name="Picture 8" descr="http://photobook33.ru/wp-content/uploads/2016/09/%D0%A1%D0%BE%D0%B2%D1%80%D0%B5%D0%BC%D0%B5%D0%BD%D0%BD%D1%8B%D0%B9-%D0%9A%D0%BE%D0%B2%D1%80%D0%BE%D0%B2-%D1%81-%D0%B2%D1%8B%D1%81%D0%BE%D1%82%D1%8B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492896"/>
            <a:ext cx="8064896" cy="410445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35696" y="332657"/>
            <a:ext cx="5544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n w="50800"/>
              </a:rPr>
              <a:t>«Развитие малого и среднего предпринимательства в городе </a:t>
            </a:r>
            <a:r>
              <a:rPr lang="ru-RU" b="1" i="1" dirty="0" err="1" smtClean="0">
                <a:ln w="50800"/>
              </a:rPr>
              <a:t>Коврове</a:t>
            </a:r>
            <a:r>
              <a:rPr lang="ru-RU" b="1" i="1" dirty="0" smtClean="0">
                <a:ln w="50800"/>
              </a:rPr>
              <a:t>»</a:t>
            </a:r>
            <a:endParaRPr lang="ru-RU" b="1" dirty="0"/>
          </a:p>
        </p:txBody>
      </p:sp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1052735"/>
            <a:ext cx="8136904" cy="5376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9"/>
            <a:ext cx="8352928" cy="541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algn="l" eaLnBrk="1" hangingPunct="1">
              <a:lnSpc>
                <a:spcPct val="70000"/>
              </a:lnSpc>
              <a:buClrTx/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 Цель</a:t>
            </a:r>
          </a:p>
          <a:p>
            <a:pPr marL="180975" indent="-180975" algn="l" eaLnBrk="1" hangingPunct="1">
              <a:lnSpc>
                <a:spcPct val="70000"/>
              </a:lnSpc>
            </a:pPr>
            <a:r>
              <a:rPr lang="ru-RU" dirty="0" smtClean="0">
                <a:solidFill>
                  <a:schemeClr val="bg1"/>
                </a:solidFill>
                <a:cs typeface="Times New Roman" pitchFamily="18" charset="0"/>
              </a:rPr>
              <a:t>    </a:t>
            </a:r>
            <a:r>
              <a:rPr lang="ru-RU" dirty="0" smtClean="0">
                <a:cs typeface="Times New Roman" pitchFamily="18" charset="0"/>
              </a:rPr>
              <a:t>Содействие развитию субъектов малого и среднего предпринимательства в городе </a:t>
            </a:r>
            <a:r>
              <a:rPr lang="ru-RU" dirty="0" err="1" smtClean="0">
                <a:cs typeface="Times New Roman" pitchFamily="18" charset="0"/>
              </a:rPr>
              <a:t>Коврове</a:t>
            </a:r>
            <a:r>
              <a:rPr lang="ru-RU" dirty="0" smtClean="0">
                <a:cs typeface="Times New Roman" pitchFamily="18" charset="0"/>
              </a:rPr>
              <a:t>, а также обеспечение условий для более полного раскрытия потенциала индивидуальных предпринимателей и </a:t>
            </a:r>
            <a:r>
              <a:rPr lang="ru-RU" dirty="0" err="1" smtClean="0">
                <a:cs typeface="Times New Roman" pitchFamily="18" charset="0"/>
              </a:rPr>
              <a:t>самозанятых</a:t>
            </a:r>
            <a:r>
              <a:rPr lang="ru-RU" dirty="0" smtClean="0">
                <a:cs typeface="Times New Roman" pitchFamily="18" charset="0"/>
              </a:rPr>
              <a:t> в городе</a:t>
            </a:r>
          </a:p>
          <a:p>
            <a:pPr eaLnBrk="1" hangingPunct="1">
              <a:lnSpc>
                <a:spcPct val="70000"/>
              </a:lnSpc>
              <a:buFontTx/>
              <a:buChar char="-"/>
            </a:pPr>
            <a:endParaRPr lang="ru-RU" dirty="0" smtClean="0">
              <a:cs typeface="Times New Roman" pitchFamily="18" charset="0"/>
            </a:endParaRPr>
          </a:p>
          <a:p>
            <a:pPr marL="266700" algn="l" eaLnBrk="1" hangingPunct="1">
              <a:lnSpc>
                <a:spcPct val="70000"/>
              </a:lnSpc>
              <a:buClrTx/>
              <a:buFont typeface="Wingdings" pitchFamily="2" charset="2"/>
              <a:buChar char="q"/>
            </a:pPr>
            <a:r>
              <a:rPr lang="ru-RU" b="1" smtClean="0">
                <a:cs typeface="Times New Roman" pitchFamily="18" charset="0"/>
              </a:rPr>
              <a:t>Показатели программы</a:t>
            </a:r>
            <a:endParaRPr lang="ru-RU" b="1" dirty="0" smtClean="0">
              <a:cs typeface="Times New Roman" pitchFamily="18" charset="0"/>
            </a:endParaRPr>
          </a:p>
          <a:p>
            <a:pPr marL="180975" indent="-95250" algn="l" eaLnBrk="1" hangingPunct="1">
              <a:lnSpc>
                <a:spcPct val="70000"/>
              </a:lnSpc>
              <a:buFontTx/>
              <a:buNone/>
            </a:pPr>
            <a:r>
              <a:rPr lang="ru-RU" dirty="0" smtClean="0">
                <a:cs typeface="Times New Roman" pitchFamily="18" charset="0"/>
              </a:rPr>
              <a:t>- Количество субъектов малого и среднего предпринимательства (МСП);</a:t>
            </a:r>
          </a:p>
          <a:p>
            <a:pPr marL="85725" algn="l" eaLnBrk="1" hangingPunct="1">
              <a:lnSpc>
                <a:spcPct val="70000"/>
              </a:lnSpc>
              <a:buFontTx/>
              <a:buNone/>
            </a:pPr>
            <a:r>
              <a:rPr lang="ru-RU" dirty="0" smtClean="0">
                <a:cs typeface="Times New Roman" pitchFamily="18" charset="0"/>
              </a:rPr>
              <a:t>- Количество субъектов МСП, получившие финансовую поддержку (ценные подарки);</a:t>
            </a:r>
          </a:p>
          <a:p>
            <a:pPr marL="85725" algn="l">
              <a:lnSpc>
                <a:spcPct val="80000"/>
              </a:lnSpc>
              <a:buFontTx/>
              <a:buChar char="-"/>
            </a:pPr>
            <a:r>
              <a:rPr lang="ru-RU" dirty="0" smtClean="0">
                <a:cs typeface="Times New Roman" pitchFamily="18" charset="0"/>
              </a:rPr>
              <a:t> Количество субъектов МСП, получившие информационную поддержку;</a:t>
            </a:r>
          </a:p>
          <a:p>
            <a:pPr marL="85725" algn="l">
              <a:lnSpc>
                <a:spcPct val="80000"/>
              </a:lnSpc>
              <a:buFontTx/>
              <a:buChar char="-"/>
            </a:pPr>
            <a:r>
              <a:rPr lang="ru-RU" dirty="0" smtClean="0">
                <a:cs typeface="Times New Roman" pitchFamily="18" charset="0"/>
              </a:rPr>
              <a:t> Количество плательщиков налога на профессиональный доход.</a:t>
            </a:r>
          </a:p>
          <a:p>
            <a:pPr marL="180975" indent="-95250" algn="l">
              <a:lnSpc>
                <a:spcPct val="80000"/>
              </a:lnSpc>
            </a:pPr>
            <a:endParaRPr lang="ru-RU" dirty="0" smtClean="0">
              <a:cs typeface="Times New Roman" pitchFamily="18" charset="0"/>
            </a:endParaRPr>
          </a:p>
          <a:p>
            <a:pPr marL="266700" algn="l" eaLnBrk="1" hangingPunct="1">
              <a:lnSpc>
                <a:spcPct val="70000"/>
              </a:lnSpc>
              <a:buClrTx/>
              <a:buFont typeface="Wingdings" pitchFamily="2" charset="2"/>
              <a:buChar char="q"/>
            </a:pPr>
            <a:r>
              <a:rPr lang="ru-RU" b="1" dirty="0" smtClean="0">
                <a:cs typeface="Times New Roman" pitchFamily="18" charset="0"/>
              </a:rPr>
              <a:t>  Ожидаемые конечные результаты, направленные на достижение национальных целей, а также показатели, направленные на достижение общественно значимых результатов и задач</a:t>
            </a:r>
          </a:p>
          <a:p>
            <a:pPr marL="266700" indent="-130175" algn="l" eaLnBrk="1" hangingPunct="1">
              <a:lnSpc>
                <a:spcPct val="70000"/>
              </a:lnSpc>
              <a:buFontTx/>
              <a:buChar char="-"/>
            </a:pPr>
            <a:r>
              <a:rPr lang="ru-RU" dirty="0" smtClean="0">
                <a:cs typeface="Times New Roman" pitchFamily="18" charset="0"/>
              </a:rPr>
              <a:t>Увеличение численности занятых в сфере малого и среднего предпринимательства, включая вновь зарегистрированных индивидуальных предпринимателей и физических лиц, применяющих специальный налоговый режим «Налог на профессиональный доход»;</a:t>
            </a:r>
          </a:p>
          <a:p>
            <a:pPr marL="266700" indent="-130175" algn="l" eaLnBrk="1" hangingPunct="1">
              <a:lnSpc>
                <a:spcPct val="70000"/>
              </a:lnSpc>
              <a:buFontTx/>
              <a:buChar char="-"/>
            </a:pPr>
            <a:r>
              <a:rPr lang="ru-RU" dirty="0" smtClean="0">
                <a:cs typeface="Times New Roman" pitchFamily="18" charset="0"/>
              </a:rPr>
              <a:t>Обеспечение интенсивного технологического обновления массовых производств на базе новых технологий;</a:t>
            </a:r>
          </a:p>
          <a:p>
            <a:pPr marL="266700" indent="-130175" algn="l" eaLnBrk="1" hangingPunct="1">
              <a:lnSpc>
                <a:spcPct val="70000"/>
              </a:lnSpc>
              <a:buFontTx/>
              <a:buChar char="-"/>
            </a:pPr>
            <a:r>
              <a:rPr lang="ru-RU" dirty="0" smtClean="0">
                <a:cs typeface="Times New Roman" pitchFamily="18" charset="0"/>
              </a:rPr>
              <a:t>Создание условий для дальнейшего увеличения объема выпуска пользующейся спросом конкурентоспособной  продукции;</a:t>
            </a:r>
          </a:p>
          <a:p>
            <a:pPr marL="266700" indent="-130175" algn="l" eaLnBrk="1" hangingPunct="1">
              <a:lnSpc>
                <a:spcPct val="70000"/>
              </a:lnSpc>
              <a:buFontTx/>
              <a:buChar char="-"/>
            </a:pPr>
            <a:r>
              <a:rPr lang="ru-RU" dirty="0" smtClean="0">
                <a:cs typeface="Times New Roman" pitchFamily="18" charset="0"/>
              </a:rPr>
              <a:t>Активизация участия малого и среднего предпринимательства в жизни города;</a:t>
            </a:r>
          </a:p>
          <a:p>
            <a:pPr marL="266700" indent="-130175" algn="l" eaLnBrk="1" hangingPunct="1">
              <a:lnSpc>
                <a:spcPct val="70000"/>
              </a:lnSpc>
              <a:buFontTx/>
              <a:buChar char="-"/>
            </a:pPr>
            <a:r>
              <a:rPr lang="ru-RU" dirty="0" smtClean="0">
                <a:cs typeface="Times New Roman" pitchFamily="18" charset="0"/>
              </a:rPr>
              <a:t>Увеличение количества информационных мероприятий по популяризации предпринимательства.</a:t>
            </a:r>
          </a:p>
          <a:p>
            <a:pPr eaLnBrk="1" hangingPunct="1">
              <a:lnSpc>
                <a:spcPct val="70000"/>
              </a:lnSpc>
              <a:buFontTx/>
              <a:buChar char="-"/>
            </a:pPr>
            <a:endParaRPr lang="ru-RU" dirty="0" smtClean="0">
              <a:solidFill>
                <a:schemeClr val="bg1"/>
              </a:solidFill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92100"/>
            <a:ext cx="8569325" cy="904875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eaLnBrk="1" hangingPunct="1">
              <a:defRPr/>
            </a:pPr>
            <a:r>
              <a:rPr lang="ru-RU" sz="1800" i="1" dirty="0" smtClean="0">
                <a:ln w="50800"/>
                <a:solidFill>
                  <a:schemeClr val="tx1"/>
                </a:solidFill>
                <a:effectLst/>
                <a:latin typeface="Times New Roman" pitchFamily="18" charset="0"/>
              </a:rPr>
              <a:t>«Управление муниципальным имуществом </a:t>
            </a:r>
            <a:br>
              <a:rPr lang="ru-RU" sz="1800" i="1" dirty="0" smtClean="0">
                <a:ln w="50800"/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1800" i="1" dirty="0" smtClean="0">
                <a:ln w="50800"/>
                <a:solidFill>
                  <a:schemeClr val="tx1"/>
                </a:solidFill>
                <a:effectLst/>
                <a:latin typeface="Times New Roman" pitchFamily="18" charset="0"/>
              </a:rPr>
              <a:t>и земельными ресурсами в городе </a:t>
            </a:r>
            <a:r>
              <a:rPr lang="ru-RU" sz="1800" i="1" dirty="0" err="1" smtClean="0">
                <a:ln w="50800"/>
                <a:solidFill>
                  <a:schemeClr val="tx1"/>
                </a:solidFill>
                <a:effectLst/>
                <a:latin typeface="Times New Roman" pitchFamily="18" charset="0"/>
              </a:rPr>
              <a:t>Коврове</a:t>
            </a:r>
            <a:r>
              <a:rPr lang="ru-RU" sz="1800" i="1" dirty="0" smtClean="0">
                <a:ln w="50800"/>
                <a:solidFill>
                  <a:schemeClr val="tx1"/>
                </a:solidFill>
                <a:effectLst/>
                <a:latin typeface="Times New Roman" pitchFamily="18" charset="0"/>
              </a:rPr>
              <a:t>»</a:t>
            </a:r>
          </a:p>
        </p:txBody>
      </p:sp>
      <p:pic>
        <p:nvPicPr>
          <p:cNvPr id="74755" name="Picture 4" descr="4601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00808"/>
            <a:ext cx="8136904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03238" y="116633"/>
            <a:ext cx="8389242" cy="6552456"/>
          </a:xfrm>
        </p:spPr>
        <p:txBody>
          <a:bodyPr>
            <a:normAutofit/>
          </a:bodyPr>
          <a:lstStyle/>
          <a:p>
            <a:pPr eaLnBrk="1" hangingPunct="1">
              <a:lnSpc>
                <a:spcPct val="70000"/>
              </a:lnSpc>
              <a:buClrTx/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</a:p>
          <a:p>
            <a:pPr marL="85725" indent="-85725" algn="just" eaLnBrk="1" hangingPunct="1">
              <a:lnSpc>
                <a:spcPct val="70000"/>
              </a:lnSpc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Обеспечение эффективного  владения, пользования  и распоряжения  муниципальной собственностью, включая государственную регистрацию прав собственности на муниципальное недвижимое имущество, право собственности на которое возникло после вступления в силу Федерального закона «О государственной регистрации прав на недвижимое имущество и сделок с ним» и оформление кадастровых паспортов и технических планов на объекты недвижимости. Проведение независимой оценки имущества для передачи в аренду либо в собственность граждан и юридических лиц.</a:t>
            </a:r>
          </a:p>
          <a:p>
            <a:pPr marL="85725" indent="-85725" algn="just" eaLnBrk="1" hangingPunct="1">
              <a:lnSpc>
                <a:spcPct val="70000"/>
              </a:lnSpc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Обеспечение эффективного использования муниципального жилищного фонда. В том числе оборудование жилых помещений муниципального жилищного фонда индивидуальными приборами учета коммунальных ресурсов,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приведениежилых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помещений муниципального жилищного фонда в нормативное техническое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состояие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(капитальный ремонт).</a:t>
            </a:r>
          </a:p>
          <a:p>
            <a:pPr marL="547688" indent="-547688" algn="just" eaLnBrk="1" hangingPunct="1">
              <a:lnSpc>
                <a:spcPct val="70000"/>
              </a:lnSpc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-увеличение доходов бюджета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г.Коврова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85725" indent="-85725" algn="just" eaLnBrk="1" hangingPunct="1">
              <a:lnSpc>
                <a:spcPct val="70000"/>
              </a:lnSpc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Совершенствование муниципальных услуг, оказываемых гражданам, организациям, а также органам государственной власти и  местного самоуправления;                                  </a:t>
            </a:r>
          </a:p>
          <a:p>
            <a:pPr marL="85725" indent="-85725" algn="just" eaLnBrk="1" hangingPunct="1">
              <a:lnSpc>
                <a:spcPct val="70000"/>
              </a:lnSpc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Формирование земельных участков под многоквартирными домами и земельных участков, государственная собственность на которые не разграничена.</a:t>
            </a:r>
          </a:p>
          <a:p>
            <a:pPr algn="just" eaLnBrk="1" hangingPunct="1">
              <a:lnSpc>
                <a:spcPct val="70000"/>
              </a:lnSpc>
              <a:buClrTx/>
              <a:buFont typeface="Wingdings" pitchFamily="2" charset="2"/>
              <a:buChar char="q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Показатели программы</a:t>
            </a:r>
          </a:p>
          <a:p>
            <a:pPr marL="180975" indent="-180975" algn="just" eaLnBrk="1" hangingPunct="1">
              <a:lnSpc>
                <a:spcPct val="70000"/>
              </a:lnSpc>
              <a:buClrTx/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Государственная регистрация права собственности на муниципальное недвижимое имущество, право собственности на которое возникло после вступления в силу Федерального закона «О государственной регистрации прав на недвижимое имущество и сделок с ним».</a:t>
            </a:r>
          </a:p>
          <a:p>
            <a:pPr marL="180975" indent="-180975" algn="just" eaLnBrk="1" hangingPunct="1">
              <a:lnSpc>
                <a:spcPct val="70000"/>
              </a:lnSpc>
              <a:buClrTx/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Оформление кадастровых паспортов и технических планов на объекты недвижимости: затрачено средств.</a:t>
            </a:r>
          </a:p>
          <a:p>
            <a:pPr marL="180975" indent="-180975" algn="just" eaLnBrk="1" hangingPunct="1">
              <a:lnSpc>
                <a:spcPct val="70000"/>
              </a:lnSpc>
              <a:buClrTx/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Проведение оценки – затрачено средств.</a:t>
            </a:r>
          </a:p>
          <a:p>
            <a:pPr marL="180975" indent="-180975" algn="just" eaLnBrk="1" hangingPunct="1">
              <a:lnSpc>
                <a:spcPct val="70000"/>
              </a:lnSpc>
              <a:buClrTx/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Оборудование жилых помещений муниципального жилищного фонда индивидуальными приборами учета коммунальных ресурсов, приведение жилых помещений муниципального жилищного фонда в нормативное техническое состояние (капитальный ремонт).</a:t>
            </a:r>
          </a:p>
          <a:p>
            <a:pPr marL="180975" indent="-180975" algn="just" eaLnBrk="1" hangingPunct="1">
              <a:lnSpc>
                <a:spcPct val="70000"/>
              </a:lnSpc>
              <a:buClrTx/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Выполнение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УИиЗО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плановых (прогнозных) показателей по неналоговым доходам в %.</a:t>
            </a:r>
          </a:p>
          <a:p>
            <a:pPr marL="180975" indent="-180975" algn="just" eaLnBrk="1" hangingPunct="1">
              <a:lnSpc>
                <a:spcPct val="70000"/>
              </a:lnSpc>
              <a:buClrTx/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Количество муниципальных услуг оказываемых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электронно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на сайте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госуслуги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85725" indent="-85725" algn="just"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Формирование земельных участков под многоквартирными жилыми домами и земельных участков, государственная собственность на которые не разграничена, - затрачено средств.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16632"/>
            <a:ext cx="8280920" cy="4099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lnSpc>
                <a:spcPct val="70000"/>
              </a:lnSpc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Ожидаемые конечные результаты, направленные на достижение национальных целей, а также на показатели, направленные на достижение общественно значимых результатов и задач</a:t>
            </a:r>
          </a:p>
          <a:p>
            <a:pPr algn="l" eaLnBrk="1" hangingPunct="1">
              <a:lnSpc>
                <a:spcPct val="70000"/>
              </a:lnSpc>
              <a:buFontTx/>
              <a:buNone/>
            </a:pPr>
            <a:r>
              <a:rPr lang="ru-RU" sz="1400" u="sng" dirty="0" smtClean="0"/>
              <a:t>Реализация программы позволит обеспечить к концу 2025 года:   </a:t>
            </a:r>
          </a:p>
          <a:p>
            <a:pPr algn="l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/>
              <a:t>Оформление кадастровых паспортов (технических планов) и государственная регистрация права собственности муниципального образования город Ковров на муниципальные объекты недвижимости; увеличение доходов бюджета </a:t>
            </a:r>
            <a:r>
              <a:rPr lang="ru-RU" sz="1400" dirty="0" err="1" smtClean="0"/>
              <a:t>г.Коврова</a:t>
            </a:r>
            <a:r>
              <a:rPr lang="ru-RU" sz="1400" dirty="0" smtClean="0"/>
              <a:t>. </a:t>
            </a:r>
          </a:p>
          <a:p>
            <a:pPr algn="l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/>
              <a:t>   </a:t>
            </a:r>
            <a:endParaRPr lang="ru-RU" sz="1400" b="1" dirty="0" smtClean="0"/>
          </a:p>
          <a:p>
            <a:pPr algn="l" eaLnBrk="1" hangingPunct="1">
              <a:lnSpc>
                <a:spcPct val="70000"/>
              </a:lnSpc>
              <a:buFont typeface="Wingdings" pitchFamily="2" charset="2"/>
              <a:buChar char="q"/>
            </a:pPr>
            <a:r>
              <a:rPr lang="ru-RU" sz="1600" b="1" dirty="0" smtClean="0"/>
              <a:t>Реализация программы позволит создать условия для:  </a:t>
            </a:r>
            <a:r>
              <a:rPr lang="ru-RU" sz="1600" dirty="0" smtClean="0"/>
              <a:t>       </a:t>
            </a:r>
          </a:p>
          <a:p>
            <a:pPr algn="l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/>
              <a:t>- обеспечения эффективного использования муниципального имущества, </a:t>
            </a:r>
          </a:p>
          <a:p>
            <a:pPr algn="l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/>
              <a:t>- реализации  полномочий  муниципального образования город Ковров как собственника в части  владения, пользования и   распоряжения муниципальной собственностью, </a:t>
            </a:r>
          </a:p>
          <a:p>
            <a:pPr algn="l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/>
              <a:t>- получения полных, объективных и точных сведений о составе, количестве и характеристиках  муниципального имущества,</a:t>
            </a:r>
          </a:p>
          <a:p>
            <a:pPr algn="l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/>
              <a:t>- государственной регистрации прав хозяйственного ведения муниципальных предприятий и оперативного управления   муниципальных учреждений на переданное им имущество;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/>
              <a:t>- создания единой базы данных о земельных участках и связанных с ними объектах недвижимости как объектах оборота и   налогообложения;</a:t>
            </a:r>
          </a:p>
          <a:p>
            <a:pPr algn="l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/>
              <a:t>- увеличения поступлений земельного налога, налога на имущество физических лиц и арендной платы за землю в бюджет города;</a:t>
            </a:r>
          </a:p>
          <a:p>
            <a:pPr algn="l" eaLnBrk="1" hangingPunct="1">
              <a:lnSpc>
                <a:spcPct val="70000"/>
              </a:lnSpc>
              <a:buFontTx/>
              <a:buChar char="-"/>
            </a:pPr>
            <a:r>
              <a:rPr lang="ru-RU" sz="1400" dirty="0" smtClean="0"/>
              <a:t>проведения разграничения государственной собственности на землю, регистрации прав муниципальной собственности на  земельные участки;</a:t>
            </a:r>
          </a:p>
          <a:p>
            <a:pPr algn="l" eaLnBrk="1" hangingPunct="1">
              <a:lnSpc>
                <a:spcPct val="70000"/>
              </a:lnSpc>
              <a:buFontTx/>
              <a:buChar char="-"/>
            </a:pPr>
            <a:r>
              <a:rPr lang="ru-RU" sz="1400" dirty="0" smtClean="0"/>
              <a:t>оборудование жилых помещений муниципального жилищного фонда индивидуальными приборами учета коммунальных ресурсов. Соответствие жилых помещений муниципального жилищного фонда техническим нормам и правилам. Отсутствие задолженности нанимателей за пользование жилым помещение (платы за наем).</a:t>
            </a:r>
          </a:p>
        </p:txBody>
      </p:sp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4149080"/>
            <a:ext cx="4176464" cy="252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92100"/>
            <a:ext cx="9144000" cy="798513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000" i="1" dirty="0" smtClean="0">
                <a:ln w="50800"/>
                <a:solidFill>
                  <a:schemeClr val="tx1"/>
                </a:solidFill>
                <a:effectLst/>
                <a:latin typeface="Times New Roman" pitchFamily="18" charset="0"/>
              </a:rPr>
              <a:t>«</a:t>
            </a:r>
            <a:r>
              <a:rPr lang="ru-RU" sz="1800" i="1" dirty="0" smtClean="0">
                <a:ln w="50800"/>
                <a:solidFill>
                  <a:schemeClr val="tx1"/>
                </a:solidFill>
                <a:effectLst/>
                <a:latin typeface="Times New Roman" pitchFamily="18" charset="0"/>
              </a:rPr>
              <a:t>Развитие</a:t>
            </a:r>
            <a:r>
              <a:rPr lang="ru-RU" sz="2000" i="1" dirty="0" smtClean="0">
                <a:ln w="50800"/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r>
              <a:rPr lang="ru-RU" sz="1800" i="1" dirty="0" smtClean="0">
                <a:ln w="50800"/>
                <a:solidFill>
                  <a:schemeClr val="tx1"/>
                </a:solidFill>
                <a:effectLst/>
                <a:latin typeface="Times New Roman" pitchFamily="18" charset="0"/>
              </a:rPr>
              <a:t>образования в городе </a:t>
            </a:r>
            <a:r>
              <a:rPr lang="ru-RU" sz="1800" i="1" dirty="0" err="1" smtClean="0">
                <a:ln w="50800"/>
                <a:solidFill>
                  <a:schemeClr val="tx1"/>
                </a:solidFill>
                <a:effectLst/>
                <a:latin typeface="Times New Roman" pitchFamily="18" charset="0"/>
              </a:rPr>
              <a:t>Коврове</a:t>
            </a:r>
            <a:r>
              <a:rPr lang="ru-RU" sz="2000" i="1" dirty="0" smtClean="0">
                <a:ln w="50800"/>
                <a:solidFill>
                  <a:schemeClr val="tx1"/>
                </a:solidFill>
                <a:effectLst/>
                <a:latin typeface="Times New Roman" pitchFamily="18" charset="0"/>
              </a:rPr>
              <a:t>» </a:t>
            </a:r>
            <a:endParaRPr lang="ru-RU" sz="1800" i="1" dirty="0" smtClean="0">
              <a:ln w="50800"/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6803" name="Picture 9" descr="global_education_reading_1600_clr-380x3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196975"/>
            <a:ext cx="8207375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00032" y="1582436"/>
          <a:ext cx="8260576" cy="4726885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406397"/>
                <a:gridCol w="891802"/>
                <a:gridCol w="636279"/>
                <a:gridCol w="674935"/>
                <a:gridCol w="662790"/>
                <a:gridCol w="636279"/>
                <a:gridCol w="676047"/>
                <a:gridCol w="676047"/>
              </a:tblGrid>
              <a:tr h="40961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/>
                        <a:t>Показатели</a:t>
                      </a:r>
                      <a:endParaRPr lang="ru-RU" sz="1200" b="1" i="0" u="none" strike="noStrike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200" u="none" strike="noStrike" kern="1200" dirty="0"/>
                        <a:t>Единица измерения</a:t>
                      </a:r>
                    </a:p>
                    <a:p>
                      <a:pPr marL="0" algn="ctr" rtl="0" eaLnBrk="1" fontAlgn="ctr" latinLnBrk="0" hangingPunct="1"/>
                      <a:r>
                        <a:rPr kumimoji="0" lang="ru-RU" sz="1200" u="none" strike="noStrike" kern="1200" dirty="0"/>
                        <a:t> </a:t>
                      </a:r>
                      <a:endParaRPr kumimoji="0" lang="ru-RU" sz="1200" b="1" i="0" u="none" strike="noStrike" kern="1200" dirty="0">
                        <a:solidFill>
                          <a:srgbClr val="000022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200" u="none" strike="noStrike" kern="1200" dirty="0" smtClean="0"/>
                        <a:t>Отчет</a:t>
                      </a:r>
                      <a:endParaRPr kumimoji="0" lang="ru-RU" sz="1200" u="none" strike="noStrike" kern="1200" dirty="0"/>
                    </a:p>
                    <a:p>
                      <a:pPr marL="0" algn="ctr" rtl="0" eaLnBrk="1" fontAlgn="ctr" latinLnBrk="0" hangingPunct="1"/>
                      <a:endParaRPr kumimoji="0" lang="ru-RU" sz="1200" b="1" i="0" u="none" strike="noStrike" kern="1200" dirty="0">
                        <a:solidFill>
                          <a:srgbClr val="000022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b" anchorCtr="1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22"/>
                        </a:solidFill>
                        <a:latin typeface="Times New Roman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Оценка</a:t>
                      </a:r>
                      <a:endParaRPr lang="ru-RU" sz="1200" b="1" i="0" u="none" strike="noStrike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Прогноз</a:t>
                      </a:r>
                      <a:endParaRPr lang="ru-RU" sz="1200" b="1" i="0" u="none" strike="noStrike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60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22"/>
                        </a:solidFill>
                        <a:latin typeface="Times New Roman Cyr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200" u="none" strike="noStrike" kern="1200" dirty="0" smtClean="0"/>
                        <a:t>2020</a:t>
                      </a:r>
                      <a:endParaRPr kumimoji="0" lang="ru-RU" sz="1200" b="1" i="0" u="none" strike="noStrike" kern="1200" dirty="0">
                        <a:solidFill>
                          <a:srgbClr val="000022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1200" u="none" strike="noStrike" kern="1200" dirty="0" smtClean="0"/>
                        <a:t>2021</a:t>
                      </a:r>
                      <a:endParaRPr kumimoji="0" lang="ru-RU" sz="1200" b="1" i="0" u="none" strike="noStrike" kern="1200" dirty="0">
                        <a:solidFill>
                          <a:srgbClr val="000022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/>
                        <a:t>2022</a:t>
                      </a:r>
                      <a:endParaRPr lang="ru-RU" sz="1200" b="1" i="0" u="none" strike="noStrike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/>
                        <a:t>2023</a:t>
                      </a:r>
                      <a:endParaRPr lang="ru-RU" sz="1200" b="1" i="0" u="none" strike="noStrike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/>
                        <a:t>2024</a:t>
                      </a:r>
                      <a:endParaRPr lang="ru-RU" sz="1200" b="1" i="0" u="none" strike="noStrike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/>
                        <a:t>2025</a:t>
                      </a:r>
                      <a:endParaRPr lang="ru-RU" sz="1200" b="1" i="0" u="none" strike="noStrike" dirty="0">
                        <a:solidFill>
                          <a:srgbClr val="00002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</a:tr>
              <a:tr h="4643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/>
                        <a:t>Численность постоянного населения муниципального образования (среднегодовая) - всего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355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/>
                        <a:t>тыс.человек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134,9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133,2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131,7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130,5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129,5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128,5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</a:tr>
              <a:tr h="480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/>
                        <a:t>Количество малых предприятий, всего (по состоянию на конец года)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355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/>
                        <a:t>единиц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183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174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170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174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176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178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</a:tr>
              <a:tr h="5600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/>
                        <a:t>Количество средних предприятий, всего (по состоянию на конец года)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355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/>
                        <a:t>единиц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14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12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dk1"/>
                          </a:solidFill>
                          <a:latin typeface="+mn-lt"/>
                          <a:cs typeface="+mn-cs"/>
                        </a:rPr>
                        <a:t>8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</a:tr>
              <a:tr h="6694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/>
                        <a:t>Число индивидуальных предпринимателей (физических лиц, действующих без образования юридического лица)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355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/>
                        <a:t>человек</a:t>
                      </a:r>
                      <a:endParaRPr lang="ru-RU" sz="1100" b="0" i="0" u="none" strike="noStrike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/>
                        <a:t>3 </a:t>
                      </a:r>
                      <a:r>
                        <a:rPr lang="ru-RU" sz="1200" u="none" strike="noStrike" dirty="0" smtClean="0"/>
                        <a:t>230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/>
                        <a:t>3 </a:t>
                      </a:r>
                      <a:r>
                        <a:rPr lang="ru-RU" sz="1200" u="none" strike="noStrike" dirty="0" smtClean="0"/>
                        <a:t>266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/>
                        <a:t>3 </a:t>
                      </a:r>
                      <a:r>
                        <a:rPr lang="ru-RU" sz="1200" u="none" strike="noStrike" dirty="0" smtClean="0"/>
                        <a:t>280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/>
                        <a:t>3 </a:t>
                      </a:r>
                      <a:r>
                        <a:rPr lang="ru-RU" sz="1200" u="none" strike="noStrike" dirty="0" smtClean="0"/>
                        <a:t>250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/>
                        <a:t>3 </a:t>
                      </a:r>
                      <a:r>
                        <a:rPr lang="ru-RU" sz="1200" u="none" strike="noStrike" dirty="0" smtClean="0"/>
                        <a:t>230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/>
                        <a:t>3 </a:t>
                      </a:r>
                      <a:r>
                        <a:rPr lang="ru-RU" sz="1200" u="none" strike="noStrike" dirty="0" smtClean="0"/>
                        <a:t>210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</a:tr>
              <a:tr h="3706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/>
                        <a:t>Численность </a:t>
                      </a:r>
                      <a:r>
                        <a:rPr lang="ru-RU" sz="1100" u="none" strike="noStrike" dirty="0" smtClean="0"/>
                        <a:t>экономически активного населения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355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/>
                        <a:t>человек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74 196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73 021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73 806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74 100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74 300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74 500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</a:tr>
              <a:tr h="6588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 smtClean="0"/>
                        <a:t>Численность безработных, зарегистрированных в государственных учреждениях службы занятости населения 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355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/>
                        <a:t>человек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1 698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350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340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330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</a:tr>
              <a:tr h="3200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 smtClean="0"/>
                        <a:t>Жилищный </a:t>
                      </a:r>
                      <a:r>
                        <a:rPr lang="ru-RU" sz="1100" u="none" strike="noStrike" dirty="0"/>
                        <a:t>фонд 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355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/>
                        <a:t>тыс. кв. м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/>
                        <a:t>3 </a:t>
                      </a:r>
                      <a:r>
                        <a:rPr lang="ru-RU" sz="1200" u="none" strike="noStrike" dirty="0" smtClean="0"/>
                        <a:t>706,9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/>
                        <a:t>3 </a:t>
                      </a:r>
                      <a:r>
                        <a:rPr lang="ru-RU" sz="1200" u="none" strike="noStrike" dirty="0" smtClean="0"/>
                        <a:t>736,0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/>
                        <a:t>3 </a:t>
                      </a:r>
                      <a:r>
                        <a:rPr lang="ru-RU" sz="1200" u="none" strike="noStrike" dirty="0" smtClean="0"/>
                        <a:t>777,1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/>
                        <a:t>3 </a:t>
                      </a:r>
                      <a:r>
                        <a:rPr lang="ru-RU" sz="1200" u="none" strike="noStrike" dirty="0" smtClean="0"/>
                        <a:t>802,4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/>
                        <a:t>3 </a:t>
                      </a:r>
                      <a:r>
                        <a:rPr lang="ru-RU" sz="1200" u="none" strike="noStrike" dirty="0" smtClean="0"/>
                        <a:t>836,1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/>
                        <a:t>3 </a:t>
                      </a:r>
                      <a:r>
                        <a:rPr lang="ru-RU" sz="1200" u="none" strike="noStrike" dirty="0" smtClean="0"/>
                        <a:t>845,6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</a:tr>
              <a:tr h="4679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 smtClean="0"/>
                        <a:t>Ввод общей площади жилых домов, приходящейся в среднем на одного жителя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355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/>
                        <a:t>кв.м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0,19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0,21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0,35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0,37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0,39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/>
                        <a:t>0,40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83568" y="620688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Основные  экономические показатели развития экономики </a:t>
            </a:r>
            <a:r>
              <a:rPr lang="ru-RU" b="1" dirty="0" err="1" smtClean="0"/>
              <a:t>г.Коврова</a:t>
            </a:r>
            <a:r>
              <a:rPr lang="ru-RU" b="1" dirty="0" smtClean="0"/>
              <a:t> </a:t>
            </a:r>
          </a:p>
          <a:p>
            <a:r>
              <a:rPr lang="ru-RU" b="1" dirty="0" smtClean="0"/>
              <a:t>в соответствии с прогнозом социально-экономического развития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60350"/>
            <a:ext cx="8964488" cy="6481018"/>
          </a:xfrm>
        </p:spPr>
        <p:txBody>
          <a:bodyPr>
            <a:noAutofit/>
          </a:bodyPr>
          <a:lstStyle/>
          <a:p>
            <a:pPr algn="just" eaLnBrk="1" hangingPunct="1">
              <a:lnSpc>
                <a:spcPct val="70000"/>
              </a:lnSpc>
              <a:buClrTx/>
              <a:buFont typeface="Wingdings" pitchFamily="2" charset="2"/>
              <a:buChar char="q"/>
            </a:pPr>
            <a:r>
              <a:rPr lang="ru-RU" sz="11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</a:p>
          <a:p>
            <a:pPr indent="-161925" algn="just" eaLnBrk="1" hangingPunct="1">
              <a:lnSpc>
                <a:spcPct val="70000"/>
              </a:lnSpc>
              <a:buFontTx/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1. Обеспечение общедоступного и качественного общего образования и дошкольного образования.</a:t>
            </a:r>
          </a:p>
          <a:p>
            <a:pPr indent="-161925" algn="just" eaLnBrk="1" hangingPunct="1">
              <a:lnSpc>
                <a:spcPct val="70000"/>
              </a:lnSpc>
              <a:buFontTx/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2. Кадровое обеспечение системы общего образования.</a:t>
            </a:r>
          </a:p>
          <a:p>
            <a:pPr indent="-161925" algn="just" eaLnBrk="1" hangingPunct="1">
              <a:lnSpc>
                <a:spcPct val="70000"/>
              </a:lnSpc>
              <a:buFontTx/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3. Повышение доступности дополнительного образования, в том числе развитие инфраструктуры для выявления, поддержки и развития талантов. </a:t>
            </a:r>
          </a:p>
          <a:p>
            <a:pPr marL="361950" indent="-225425" algn="just" eaLnBrk="1" hangingPunct="1">
              <a:lnSpc>
                <a:spcPct val="70000"/>
              </a:lnSpc>
              <a:buFontTx/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4. Выявление и развитие способностей и талантов, а также оказание поддержки талантливым детям.</a:t>
            </a:r>
          </a:p>
          <a:p>
            <a:pPr marL="361950" indent="-225425" algn="just" eaLnBrk="1" hangingPunct="1">
              <a:lnSpc>
                <a:spcPct val="70000"/>
              </a:lnSpc>
              <a:buFontTx/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5. Укрепление здоровья школьников и поддержка семей с детьми.</a:t>
            </a:r>
          </a:p>
          <a:p>
            <a:pPr marL="361950" indent="-225425" algn="just" eaLnBrk="1" hangingPunct="1">
              <a:lnSpc>
                <a:spcPct val="70000"/>
              </a:lnSpc>
              <a:buFontTx/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6. Оказание поддержки приоритетным направлениям развития отрасли образования.</a:t>
            </a:r>
          </a:p>
          <a:p>
            <a:pPr marL="361950" indent="-225425" algn="just" eaLnBrk="1" hangingPunct="1">
              <a:lnSpc>
                <a:spcPct val="70000"/>
              </a:lnSpc>
              <a:buFontTx/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7. Обеспечение предоставления психолого-педагогической и социальной поддержки семьям с детьми. 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just" eaLnBrk="1" hangingPunct="1">
              <a:lnSpc>
                <a:spcPct val="70000"/>
              </a:lnSpc>
              <a:buClrTx/>
              <a:buFont typeface="Wingdings" pitchFamily="2" charset="2"/>
              <a:buChar char="q"/>
            </a:pP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Показатели программы</a:t>
            </a:r>
          </a:p>
          <a:p>
            <a:pPr marL="409575" indent="-228600" algn="just" eaLnBrk="1" hangingPunct="1">
              <a:lnSpc>
                <a:spcPct val="70000"/>
              </a:lnSpc>
              <a:buFontTx/>
              <a:buAutoNum type="arabicPeriod"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Доступность дошкольного образования для детей в возрасте от 2 месяцев до 7 лет.</a:t>
            </a:r>
          </a:p>
          <a:p>
            <a:pPr marL="409575" indent="-228600" algn="just" eaLnBrk="1" hangingPunct="1">
              <a:lnSpc>
                <a:spcPct val="70000"/>
              </a:lnSpc>
              <a:buFontTx/>
              <a:buAutoNum type="arabicPeriod"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Количество новых мест в общеобразовательных организациях, нарастающий итог.</a:t>
            </a:r>
          </a:p>
          <a:p>
            <a:pPr marL="180975" indent="0" algn="just" eaLnBrk="1" hangingPunct="1">
              <a:lnSpc>
                <a:spcPct val="70000"/>
              </a:lnSpc>
              <a:buFontTx/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3. Удельный вес численности обучающихся в муниципальных общеобразовательных организациях, которым предоставлена возможность обучаться в соответствии с основными современными требованиями (с учетом федеральных государственных образовательных  стандартов), в общей численности обучающихся муниципальных общеобразовательных организаций.</a:t>
            </a:r>
          </a:p>
          <a:p>
            <a:pPr marL="180975" indent="0" algn="just" eaLnBrk="1" hangingPunct="1">
              <a:lnSpc>
                <a:spcPct val="70000"/>
              </a:lnSpc>
              <a:buFontTx/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4. Доля педагогических работников общеобразовательных организаций, прошедших повышение квалификации, в том числе в центрах непрерывного повышения профессионального мастерства.</a:t>
            </a:r>
          </a:p>
          <a:p>
            <a:pPr marL="180975" indent="-44450" algn="just" eaLnBrk="1" hangingPunct="1">
              <a:lnSpc>
                <a:spcPct val="70000"/>
              </a:lnSpc>
              <a:buFontTx/>
              <a:buNone/>
              <a:tabLst>
                <a:tab pos="180975" algn="l"/>
              </a:tabLst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5. Доля детей в возрасте от 5 до 18 лет, охваченных дополнительным образованием, %.</a:t>
            </a:r>
          </a:p>
          <a:p>
            <a:pPr marL="180975" indent="-44450" algn="just" eaLnBrk="1" hangingPunct="1">
              <a:lnSpc>
                <a:spcPct val="70000"/>
              </a:lnSpc>
              <a:buFontTx/>
              <a:buNone/>
              <a:tabLst>
                <a:tab pos="180975" algn="l"/>
              </a:tabLst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6. Охват детей деятельностью региональных центров выявления, поддержки и развития способностей и талантов у детей и молодежи, технопарков «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Кванториум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» и центров «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-куб».</a:t>
            </a:r>
          </a:p>
          <a:p>
            <a:pPr marL="180975" indent="-44450" algn="just" eaLnBrk="1" hangingPunct="1">
              <a:lnSpc>
                <a:spcPct val="70000"/>
              </a:lnSpc>
              <a:buFontTx/>
              <a:buNone/>
              <a:tabLst>
                <a:tab pos="180975" algn="l"/>
              </a:tabLst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7. Доля обучающихся, получающих начальное общее образование в муниципальных организациях, получающих бесплатное горячее питание, к общему количеству обучающихся, получающих начальное общее образование в муниципальных образовательных организациях.</a:t>
            </a:r>
          </a:p>
          <a:p>
            <a:pPr marL="180975" indent="-44450" algn="just" eaLnBrk="1" hangingPunct="1">
              <a:lnSpc>
                <a:spcPct val="70000"/>
              </a:lnSpc>
              <a:buFontTx/>
              <a:buNone/>
              <a:tabLst>
                <a:tab pos="180975" algn="l"/>
              </a:tabLst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8. Доля обучающихся, получающих начальное общее образование в частных образовательных организациях, которым предоставлено бесплатное горячее питание, к общему количеству обучающихся, получающих начальное общее образование в частных образовательных организациях.</a:t>
            </a:r>
          </a:p>
          <a:p>
            <a:pPr marL="180975" indent="-44450" algn="just" eaLnBrk="1" hangingPunct="1">
              <a:lnSpc>
                <a:spcPct val="70000"/>
              </a:lnSpc>
              <a:buFontTx/>
              <a:buNone/>
              <a:tabLst>
                <a:tab pos="180975" algn="l"/>
              </a:tabLst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9. Количество школьных автобусов, приобретенных в году получения субсидии на мероприятия по приобретению транспортных средств для организации бесплатной перевозки обучающихся в муниципальных образовательных организациях, реализующих основные общеобразовательные программы, нарастающий итог.</a:t>
            </a:r>
          </a:p>
          <a:p>
            <a:pPr marL="180975" indent="-44450" algn="just" eaLnBrk="1" hangingPunct="1">
              <a:lnSpc>
                <a:spcPct val="70000"/>
              </a:lnSpc>
              <a:buFontTx/>
              <a:buNone/>
              <a:tabLst>
                <a:tab pos="180975" algn="l"/>
              </a:tabLst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10. Доля педагогических работников общеобразовательных организаций, получивших вознаграждение за классное руководство, в общей численности педагогических работников такой категории.</a:t>
            </a:r>
          </a:p>
          <a:p>
            <a:pPr marL="180975" indent="-44450" algn="just" eaLnBrk="1" hangingPunct="1">
              <a:lnSpc>
                <a:spcPct val="70000"/>
              </a:lnSpc>
              <a:buFontTx/>
              <a:buNone/>
              <a:tabLst>
                <a:tab pos="180975" algn="l"/>
              </a:tabLst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11. Удельный вес детей школьного возраста, подлежащих отдыху в организациях отдыха детей и их оздоровления в каникулярный период за счет средств субсидии из областного бюджета бюджетам муниципальных образований на организацию отдыха детей в каникулярное время (к общему числу детей от 7 до 17 лет).</a:t>
            </a:r>
          </a:p>
          <a:p>
            <a:pPr marL="180975" indent="-44450" algn="just" eaLnBrk="1" hangingPunct="1">
              <a:lnSpc>
                <a:spcPct val="70000"/>
              </a:lnSpc>
              <a:buFontTx/>
              <a:buNone/>
              <a:tabLst>
                <a:tab pos="180975" algn="l"/>
              </a:tabLst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12. Удельный вес обучающихся в организациях по образовательным программам начального общего, основного общего, среднего общего образования, подлежащих культурно-экскурсионному обслуживанию в каникулярный период за счет средств субсидии из областного бюджета бюджетам муниципальных образований на организацию отдыха детей в каникулярное время (к общему числу обучающихся 1-11 классов в организациях по образовательным программам начального общего, основного общего, среднего общего образования).</a:t>
            </a:r>
          </a:p>
          <a:p>
            <a:pPr marL="180975" indent="-44450" algn="just" eaLnBrk="1" hangingPunct="1">
              <a:lnSpc>
                <a:spcPct val="70000"/>
              </a:lnSpc>
              <a:buFontTx/>
              <a:buNone/>
              <a:tabLst>
                <a:tab pos="180975" algn="l"/>
              </a:tabLst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13. Отношение среднемесячной заработной платы педагогических работников муниципальных дошкольных образовательных организаций к средней заработной плате в общем образовании во Владимирской области.</a:t>
            </a:r>
          </a:p>
          <a:p>
            <a:pPr marL="180975" indent="-44450" algn="just" eaLnBrk="1" hangingPunct="1">
              <a:lnSpc>
                <a:spcPct val="70000"/>
              </a:lnSpc>
              <a:buFontTx/>
              <a:buNone/>
              <a:tabLst>
                <a:tab pos="180975" algn="l"/>
              </a:tabLst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14. Количество муниципальных дошкольных организаций, в которых проведены мероприятия по подготовке к началу учебного года, начальный итог.</a:t>
            </a:r>
          </a:p>
          <a:p>
            <a:pPr marL="180975" indent="-44450" algn="just" eaLnBrk="1" hangingPunct="1">
              <a:lnSpc>
                <a:spcPct val="70000"/>
              </a:lnSpc>
              <a:buFontTx/>
              <a:buNone/>
              <a:tabLst>
                <a:tab pos="180975" algn="l"/>
              </a:tabLst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15. Количество муниципальных общеобразовательных организаций, в которых проведены мероприятия по подготовке к началу учебного года, нарастающий итог.   </a:t>
            </a:r>
          </a:p>
          <a:p>
            <a:pPr marL="180975" indent="-44450" algn="just" eaLnBrk="1" hangingPunct="1">
              <a:lnSpc>
                <a:spcPct val="70000"/>
              </a:lnSpc>
              <a:buFontTx/>
              <a:buNone/>
              <a:tabLst>
                <a:tab pos="180975" algn="l"/>
              </a:tabLst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16. Количество муниципальных оздоровительных лагерей, в которых проведены мероприятия по подготовке к летнему периоду, нарастающий итог.</a:t>
            </a:r>
          </a:p>
          <a:p>
            <a:pPr marL="180975" indent="-44450" algn="just" eaLnBrk="1" hangingPunct="1">
              <a:lnSpc>
                <a:spcPct val="70000"/>
              </a:lnSpc>
              <a:buFontTx/>
              <a:buNone/>
              <a:tabLst>
                <a:tab pos="180975" algn="l"/>
              </a:tabLst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17. Доля детей-инвалидов дошкольного возраста, охваченных социальной поддержкой.</a:t>
            </a:r>
          </a:p>
          <a:p>
            <a:pPr marL="180975" indent="-44450" algn="just" eaLnBrk="1" hangingPunct="1">
              <a:lnSpc>
                <a:spcPct val="70000"/>
              </a:lnSpc>
              <a:buFontTx/>
              <a:buNone/>
              <a:tabLst>
                <a:tab pos="180975" algn="l"/>
              </a:tabLst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180975" indent="-44450" algn="just" eaLnBrk="1" hangingPunct="1">
              <a:lnSpc>
                <a:spcPct val="70000"/>
              </a:lnSpc>
              <a:buFontTx/>
              <a:buNone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1520" y="260350"/>
            <a:ext cx="8317805" cy="6337300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70000"/>
              </a:lnSpc>
            </a:pPr>
            <a:endParaRPr lang="ru-RU" sz="5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70000"/>
              </a:lnSpc>
              <a:buClrTx/>
              <a:buFont typeface="Wingdings" pitchFamily="2" charset="2"/>
              <a:buChar char="q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Ожидаемые конечные результаты, направленные на достижение национальных целей, а также на показатели, направленные на достижение общественно значимых задач</a:t>
            </a:r>
          </a:p>
          <a:p>
            <a:pPr algn="just" eaLnBrk="1" hangingPunct="1">
              <a:lnSpc>
                <a:spcPct val="70000"/>
              </a:lnSpc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- будет создана инфраструктура поддержки раннего развития детей (2 мес. - 3 года);</a:t>
            </a:r>
          </a:p>
          <a:p>
            <a:pPr algn="just" eaLnBrk="1" hangingPunct="1">
              <a:lnSpc>
                <a:spcPct val="70000"/>
              </a:lnSpc>
              <a:buFontTx/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66700" indent="-130175" algn="just" eaLnBrk="1" hangingPunct="1">
              <a:lnSpc>
                <a:spcPct val="70000"/>
              </a:lnSpc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всем обучающимся в муниципальных общеобразовательных организациях к 2025 году будет предоставлена возможность обучаться в соответствии с основными современными требованиями (с учетом федеральных государственных образовательных стандартов).</a:t>
            </a:r>
          </a:p>
          <a:p>
            <a:pPr marL="266700" indent="-130175" algn="just" eaLnBrk="1" hangingPunct="1">
              <a:lnSpc>
                <a:spcPct val="70000"/>
              </a:lnSpc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70000"/>
              </a:lnSpc>
              <a:buClrTx/>
              <a:buFont typeface="Wingdings" pitchFamily="2" charset="2"/>
              <a:buChar char="q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системе воспитания и дополнительного образования детей:</a:t>
            </a:r>
          </a:p>
          <a:p>
            <a:pPr indent="-257175" algn="just" eaLnBrk="1" hangingPunct="1">
              <a:lnSpc>
                <a:spcPct val="70000"/>
              </a:lnSpc>
              <a:buClr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   охват детей программами дополнительного образования будет на уровне не ниже 80%</a:t>
            </a:r>
          </a:p>
          <a:p>
            <a:pPr marL="266700" indent="-180975" algn="just" eaLnBrk="1" hangingPunct="1">
              <a:lnSpc>
                <a:spcPct val="70000"/>
              </a:lnSpc>
              <a:buClr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 муниципальная система дополнительного образования детей на основе лучших практик обеспечит реализацию современных, вариативных и востребованных дополнительных общеобразовательных программ различных направленностей для детей, в том числе технической и естественнонаучной, соответствующих интересам детей и их родителей, муниципальным и региональным особенностям и потребностям социально-экономического и технологического развития страны</a:t>
            </a:r>
          </a:p>
          <a:p>
            <a:pPr algn="just" eaLnBrk="1" hangingPunct="1">
              <a:lnSpc>
                <a:spcPct val="70000"/>
              </a:lnSpc>
              <a:buClrTx/>
              <a:buFont typeface="Wingdings" pitchFamily="2" charset="2"/>
              <a:buChar char="q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создании современной системы оценки качества образования:</a:t>
            </a:r>
          </a:p>
          <a:p>
            <a:pPr marL="266700" indent="-130175" algn="just" eaLnBrk="1" hangingPunct="1">
              <a:lnSpc>
                <a:spcPct val="70000"/>
              </a:lnSpc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Доля выпускников муниципальных общеобразовательных организаций, получивших аттестаты об основном общем и среднем общем образовании, в общей численности выпускников муниципальных общеобразовательных организаций, составит не менее 98,1%</a:t>
            </a:r>
          </a:p>
          <a:p>
            <a:pPr marL="0" indent="136525" algn="just" eaLnBrk="1" hangingPunct="1">
              <a:lnSpc>
                <a:spcPct val="70000"/>
              </a:lnSpc>
              <a:buClrTx/>
              <a:buFont typeface="Wingdings" pitchFamily="2" charset="2"/>
              <a:buChar char="q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В обеспечении эффективности системы образования:</a:t>
            </a:r>
          </a:p>
          <a:p>
            <a:pPr marL="266700" indent="-130175" algn="just" eaLnBrk="1" hangingPunct="1">
              <a:lnSpc>
                <a:spcPct val="70000"/>
              </a:lnSpc>
              <a:buClr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уровень удовлетворенности населения города качеством услуг в сфере дошкольного, общего и дополнительного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образова.ния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составит не менее 80%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7" y="332656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НАЦИОНАЛЬНЫЙ ПРОЕКТ «ОБРАЗОВАНИЕ»</a:t>
            </a:r>
          </a:p>
          <a:p>
            <a:r>
              <a:rPr lang="ru-RU" b="1" dirty="0" smtClean="0"/>
              <a:t>ФЕДЕРАЛЬНЫЙ ПРОЕКТ «СОВРЕМЕННАЯ ШКОЛА»</a:t>
            </a:r>
            <a:endParaRPr lang="ru-RU" b="1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187624" y="1628800"/>
            <a:ext cx="3024336" cy="2016224"/>
          </a:xfrm>
          <a:prstGeom prst="roundRect">
            <a:avLst/>
          </a:prstGeom>
          <a:solidFill>
            <a:srgbClr val="B8F6E7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Строительство общеобразовательной школы на 1100 мест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4355976" y="2204864"/>
            <a:ext cx="1368152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68144" y="1628800"/>
            <a:ext cx="2088232" cy="1944216"/>
          </a:xfrm>
          <a:prstGeom prst="rect">
            <a:avLst/>
          </a:prstGeom>
          <a:solidFill>
            <a:srgbClr val="B8F6E7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Средства городского бюджета – 34 179 тыс.руб.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149080"/>
            <a:ext cx="813690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332656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«Патриотическое воспитание граждан города </a:t>
            </a:r>
            <a:r>
              <a:rPr lang="ru-RU" b="1" i="1" dirty="0" err="1" smtClean="0">
                <a:solidFill>
                  <a:schemeClr val="bg2">
                    <a:lumMod val="25000"/>
                  </a:schemeClr>
                </a:solidFill>
              </a:rPr>
              <a:t>Коврова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»</a:t>
            </a:r>
            <a:endParaRPr lang="ru-RU" dirty="0"/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3" y="980728"/>
            <a:ext cx="8136904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640960" cy="6311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70000"/>
              </a:lnSpc>
              <a:buClrTx/>
              <a:buFont typeface="Wingdings" pitchFamily="2" charset="2"/>
              <a:buChar char="q"/>
            </a:pPr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Цели</a:t>
            </a:r>
          </a:p>
          <a:p>
            <a:pPr algn="just" eaLnBrk="1" hangingPunct="1">
              <a:lnSpc>
                <a:spcPct val="70000"/>
              </a:lnSpc>
              <a:buClrTx/>
            </a:pPr>
            <a:endParaRPr lang="ru-RU" sz="1200" b="1" dirty="0" smtClean="0">
              <a:solidFill>
                <a:schemeClr val="bg2">
                  <a:lumMod val="25000"/>
                </a:schemeClr>
              </a:solidFill>
              <a:cs typeface="Times New Roman" pitchFamily="18" charset="0"/>
            </a:endParaRPr>
          </a:p>
          <a:p>
            <a:pPr algn="just" eaLnBrk="1" hangingPunct="1">
              <a:buFontTx/>
              <a:buNone/>
            </a:pPr>
            <a:r>
              <a:rPr lang="ru-RU" sz="1200" dirty="0" smtClean="0">
                <a:cs typeface="Times New Roman" pitchFamily="18" charset="0"/>
              </a:rPr>
              <a:t>Воспитание гражданина, любящего свою Родину и семью, имеющего активную жизненную позицию и ответственного  за судьбу страны, и повышение уровня консолидации общества путем развития системы патриотического воспитания граждан.   </a:t>
            </a:r>
          </a:p>
          <a:p>
            <a:pPr algn="just" eaLnBrk="1" hangingPunct="1">
              <a:lnSpc>
                <a:spcPct val="70000"/>
              </a:lnSpc>
            </a:pPr>
            <a:endParaRPr lang="ru-RU" sz="1200" dirty="0" smtClean="0">
              <a:cs typeface="Times New Roman" pitchFamily="18" charset="0"/>
            </a:endParaRPr>
          </a:p>
          <a:p>
            <a:pPr algn="just" eaLnBrk="1" hangingPunct="1">
              <a:lnSpc>
                <a:spcPct val="70000"/>
              </a:lnSpc>
              <a:buClrTx/>
              <a:buFont typeface="Wingdings" pitchFamily="2" charset="2"/>
              <a:buChar char="q"/>
            </a:pPr>
            <a:r>
              <a:rPr lang="ru-RU" sz="1200" b="1" dirty="0" smtClean="0">
                <a:cs typeface="Times New Roman" pitchFamily="18" charset="0"/>
              </a:rPr>
              <a:t>Показатели программы</a:t>
            </a:r>
          </a:p>
          <a:p>
            <a:pPr algn="just" eaLnBrk="1" hangingPunct="1"/>
            <a:r>
              <a:rPr lang="ru-RU" sz="1200" dirty="0" smtClean="0">
                <a:cs typeface="Times New Roman" pitchFamily="18" charset="0"/>
              </a:rPr>
              <a:t>- количество опубликованных новых методических разработок и пособий по проблемам патриотического воспитания ;</a:t>
            </a:r>
          </a:p>
          <a:p>
            <a:pPr algn="just" eaLnBrk="1" hangingPunct="1"/>
            <a:r>
              <a:rPr lang="ru-RU" sz="1200" dirty="0" smtClean="0">
                <a:cs typeface="Times New Roman" pitchFamily="18" charset="0"/>
              </a:rPr>
              <a:t>- численность специалистов, прошедших курсовую подготовку по повышению уровня компетенций в области патриотического воспитания, в том числе руководителей военно-патриотических клубов и объединений ;</a:t>
            </a:r>
          </a:p>
          <a:p>
            <a:pPr algn="just" eaLnBrk="1" hangingPunct="1">
              <a:buFontTx/>
              <a:buChar char="-"/>
            </a:pPr>
            <a:r>
              <a:rPr lang="ru-RU" sz="1200" dirty="0" smtClean="0">
                <a:cs typeface="Times New Roman" pitchFamily="18" charset="0"/>
              </a:rPr>
              <a:t> количество кадетских классов в образовательных организациях города </a:t>
            </a:r>
            <a:r>
              <a:rPr lang="ru-RU" sz="1200" dirty="0" err="1" smtClean="0">
                <a:cs typeface="Times New Roman" pitchFamily="18" charset="0"/>
              </a:rPr>
              <a:t>Коврова</a:t>
            </a:r>
            <a:r>
              <a:rPr lang="ru-RU" sz="1200" dirty="0" smtClean="0">
                <a:cs typeface="Times New Roman" pitchFamily="18" charset="0"/>
              </a:rPr>
              <a:t>;</a:t>
            </a:r>
          </a:p>
          <a:p>
            <a:pPr algn="just" eaLnBrk="1" hangingPunct="1">
              <a:buFontTx/>
              <a:buChar char="-"/>
            </a:pPr>
            <a:r>
              <a:rPr lang="ru-RU" sz="1200" dirty="0" smtClean="0">
                <a:cs typeface="Times New Roman" pitchFamily="18" charset="0"/>
              </a:rPr>
              <a:t> количество историко-патриотических, героико-патриотических и военно-патриотических, в том числе, краеведческих и художественных музеев (в образовательных и других организациях, на предприятиях, объединениях и т.д.);</a:t>
            </a:r>
          </a:p>
          <a:p>
            <a:pPr algn="l"/>
            <a:r>
              <a:rPr lang="ru-RU" sz="1200" dirty="0" smtClean="0">
                <a:cs typeface="Times New Roman" pitchFamily="18" charset="0"/>
              </a:rPr>
              <a:t> </a:t>
            </a:r>
            <a:r>
              <a:rPr lang="ru-RU" sz="1200" dirty="0" smtClean="0"/>
              <a:t>- количество действующих патриотических объединений, клубов, поисковых отрядов, центров, волонтерских и студенческих отрядах, в том числе детских и молодежных;</a:t>
            </a:r>
          </a:p>
          <a:p>
            <a:pPr algn="l"/>
            <a:r>
              <a:rPr lang="ru-RU" sz="1200" dirty="0" smtClean="0"/>
              <a:t>- количество детей и молодежи, непосредственно участвующих в деятельности патриотических объединений, клубов, поисковых отрядов, центров, волонтерских и студенческих отрядах;</a:t>
            </a:r>
          </a:p>
          <a:p>
            <a:pPr algn="l"/>
            <a:r>
              <a:rPr lang="ru-RU" sz="1200" dirty="0" smtClean="0"/>
              <a:t> - количество проведенных мероприятий спортивно-патриотической направленности с участием молодежи, подлежащей призыву на военную службу;</a:t>
            </a:r>
          </a:p>
          <a:p>
            <a:pPr algn="l"/>
            <a:r>
              <a:rPr lang="ru-RU" sz="1200" dirty="0" smtClean="0"/>
              <a:t> - количество торжественных отправок граждан призывного возраста для прохождения военной службы по призыву;</a:t>
            </a:r>
          </a:p>
          <a:p>
            <a:pPr algn="l"/>
            <a:r>
              <a:rPr lang="ru-RU" sz="1200" dirty="0" smtClean="0"/>
              <a:t> - количество граждан города </a:t>
            </a:r>
            <a:r>
              <a:rPr lang="ru-RU" sz="1200" dirty="0" err="1" smtClean="0"/>
              <a:t>Коврова</a:t>
            </a:r>
            <a:r>
              <a:rPr lang="ru-RU" sz="1200" dirty="0" smtClean="0"/>
              <a:t>, принимавших участие в мероприятиях по сдаче норм ГТО;</a:t>
            </a:r>
          </a:p>
          <a:p>
            <a:pPr algn="l"/>
            <a:r>
              <a:rPr lang="ru-RU" sz="1200" dirty="0" smtClean="0"/>
              <a:t> - количество торжественных и памятных мероприятий, проведенных с участием представителей ветеранских организаций ;</a:t>
            </a:r>
          </a:p>
          <a:p>
            <a:pPr algn="l"/>
            <a:r>
              <a:rPr lang="ru-RU" sz="1200" dirty="0" smtClean="0"/>
              <a:t> - количество восстановленных (отремонтированных, отреставрированных, благоустроенных) воинских захоронений на территории города </a:t>
            </a:r>
            <a:r>
              <a:rPr lang="ru-RU" sz="1200" dirty="0" err="1" smtClean="0"/>
              <a:t>Коврова</a:t>
            </a:r>
            <a:r>
              <a:rPr lang="ru-RU" sz="1200" dirty="0" smtClean="0"/>
              <a:t> ;</a:t>
            </a:r>
          </a:p>
          <a:p>
            <a:pPr algn="l"/>
            <a:r>
              <a:rPr lang="ru-RU" sz="1200" dirty="0" smtClean="0"/>
              <a:t> - количество установленных мемориальных знаков;</a:t>
            </a:r>
          </a:p>
          <a:p>
            <a:pPr algn="l"/>
            <a:r>
              <a:rPr lang="ru-RU" sz="1200" dirty="0" smtClean="0"/>
              <a:t> - количество имен погибших при защите Отечества, нанесенных на мемориальные сооружения воинских захоронений по месту захоронения ;</a:t>
            </a:r>
          </a:p>
          <a:p>
            <a:pPr algn="l"/>
            <a:r>
              <a:rPr lang="ru-RU" sz="1200" dirty="0" smtClean="0"/>
              <a:t> - доля образовательных организаций основного общего, среднего профессионального и высшего образования, над которыми шефствуют воинские части;</a:t>
            </a:r>
          </a:p>
          <a:p>
            <a:pPr algn="l"/>
            <a:r>
              <a:rPr lang="ru-RU" sz="1200" dirty="0" smtClean="0"/>
              <a:t> - количество посещений городских музеев, учреждений культуры, проводящих мероприятия историко-краеведческой и патриотической направленности ;</a:t>
            </a:r>
          </a:p>
          <a:p>
            <a:pPr algn="l"/>
            <a:r>
              <a:rPr lang="ru-RU" sz="1200" dirty="0" smtClean="0"/>
              <a:t> - доля информированных о мероприятиях Программы граждан города </a:t>
            </a:r>
            <a:r>
              <a:rPr lang="ru-RU" sz="1200" dirty="0" err="1" smtClean="0"/>
              <a:t>Коврова</a:t>
            </a:r>
            <a:r>
              <a:rPr lang="ru-RU" sz="1200" dirty="0" smtClean="0"/>
              <a:t> в общей численности горожан ;</a:t>
            </a:r>
          </a:p>
          <a:p>
            <a:pPr algn="l"/>
            <a:r>
              <a:rPr lang="ru-RU" sz="1200" dirty="0" smtClean="0"/>
              <a:t> - доля граждан </a:t>
            </a:r>
            <a:r>
              <a:rPr lang="ru-RU" sz="1200" dirty="0" err="1" smtClean="0"/>
              <a:t>Коврова</a:t>
            </a:r>
            <a:r>
              <a:rPr lang="ru-RU" sz="1200" dirty="0" smtClean="0"/>
              <a:t>, принявших участие в мероприятиях патриотической направленности ;</a:t>
            </a:r>
          </a:p>
          <a:p>
            <a:pPr algn="l"/>
            <a:r>
              <a:rPr lang="ru-RU" sz="1200" dirty="0" smtClean="0"/>
              <a:t> - количество городских мероприятий в сфере гражданско-патриотического воспитания с участием молодежи.</a:t>
            </a:r>
            <a:endParaRPr lang="ru-RU" sz="1200" dirty="0" smtClean="0">
              <a:cs typeface="Times New Roman" pitchFamily="18" charset="0"/>
            </a:endParaRPr>
          </a:p>
          <a:p>
            <a:pPr algn="just" eaLnBrk="1" hangingPunct="1">
              <a:lnSpc>
                <a:spcPct val="70000"/>
              </a:lnSpc>
              <a:buFontTx/>
              <a:buChar char="-"/>
            </a:pPr>
            <a:endParaRPr lang="ru-RU" sz="1200" dirty="0" smtClean="0"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260649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ru-RU" dirty="0" smtClean="0"/>
              <a:t> </a:t>
            </a:r>
            <a:r>
              <a:rPr lang="ru-RU" b="1" dirty="0" smtClean="0"/>
              <a:t>Ожидаемые конечные результаты, направленные на достижение национальных целей, а также на показатели, направленные на достижение общественно значимых результатов и задач.</a:t>
            </a:r>
          </a:p>
          <a:p>
            <a:pPr algn="l"/>
            <a:endParaRPr lang="ru-RU" dirty="0"/>
          </a:p>
        </p:txBody>
      </p:sp>
      <p:sp>
        <p:nvSpPr>
          <p:cNvPr id="133123" name="Rectangle 3"/>
          <p:cNvSpPr>
            <a:spLocks noChangeArrowheads="1"/>
          </p:cNvSpPr>
          <p:nvPr/>
        </p:nvSpPr>
        <p:spPr bwMode="auto">
          <a:xfrm>
            <a:off x="395536" y="1088985"/>
            <a:ext cx="8352928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1. Повышение уровня организационного обеспечения и научно-методического сопровождения системы патриотического воспитания;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2. Увеличение доли специалистов и наставников в области патриотического воспитания, прошедших курсовую подготовку в данной системе;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3. Увеличение количества кадетских классов в образовательных организациях города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Коврова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патриотических объединений и музеев патриотической направленности;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4. Количество детей и молодежи, непосредственно участвующих в деятельности патриотических объединений, клубов, поисковых отрядов, центров, волонтерских и студенческих отрядах (процентов) составит не менее 3100 человек;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5. Популяризация здорового образа жизни и занятий физической культурой и спортом среди детей и молодежи;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6. Увеличение численности граждан города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Коврова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принимавших участие в мероприятиях по сдаче норм ГТО;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7. Количество торжественных отправок граждан призывного возраста для прохождения военной службы по призыву не составит менее 2;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8. Активизация взаимодействия военно-патриотических объединений (клубов) и ветеранских организаций с органами государственной власти и местного самоуправления в вопросах патриотического воспитания граждан;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9. Улучшение состояния воинских захоронений,, мемориальных знаков, мемориальных сооружений, расположенных на территории города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Коврова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10. Повышение уровня вовлеченности граждан в волонтерскую и социальную практику;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11. Стабильность доли образовательных организаций основного общего, среднего профессионального и высшего образования, над которыми шефствуют воинские части; 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12. Активизация интереса граждан к изучению истории Отечества и родного края;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13. Развитие высокого уровня патриотической культуры граждан города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Коврова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основанной на знании и уважении истории России, культуры населяющих ее народов, гордости за российские достижения в различных сферах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14. Повышение уровня военно-патриотического воспитания граждан, направленного на обеспечение их готовности к защите Родины, укрепление престижа службы в Вооруженных Силах и правоохранительных органах Российской Федерации, а также повышение уровня социальных коммуникаций между российским обществом и Вооруженными Силами, военизированными и правоохранительными органами и организациями;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15. Подъем уровня допризывной подготовки граждан к военной службе, повышение престижа военной службы и углубление знаний молодежи допризывного возраста о знаменательных событиях в истории России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16. Доля граждан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Коврова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принявших участие в мероприятиях патриотической направленности (процентов) не составит менее 60%;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17. Повышение уровня информационного обеспечения патриотического воспитания на муниципальном уровне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18. Увеличение доли граждан, информированных о мероприятиях Программы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332656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«Противодействие терроризму и экстремизму в городе </a:t>
            </a:r>
            <a:r>
              <a:rPr lang="ru-RU" b="1" i="1" dirty="0" err="1" smtClean="0">
                <a:solidFill>
                  <a:schemeClr val="bg2">
                    <a:lumMod val="25000"/>
                  </a:schemeClr>
                </a:solidFill>
              </a:rPr>
              <a:t>Коврове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»</a:t>
            </a:r>
            <a:endParaRPr lang="ru-RU" dirty="0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0768"/>
            <a:ext cx="828092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76672"/>
            <a:ext cx="8352928" cy="276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lnSpc>
                <a:spcPct val="70000"/>
              </a:lnSpc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</a:rPr>
              <a:t>Цель</a:t>
            </a:r>
          </a:p>
          <a:p>
            <a:pPr algn="l" eaLnBrk="1" hangingPunct="1">
              <a:lnSpc>
                <a:spcPct val="70000"/>
              </a:lnSpc>
              <a:buFont typeface="Arial" pitchFamily="34" charset="0"/>
              <a:buChar char="•"/>
            </a:pPr>
            <a:r>
              <a:rPr lang="ru-RU" sz="1400" dirty="0" smtClean="0"/>
              <a:t>   Организация эффективной системы мер антитеррористической и </a:t>
            </a:r>
            <a:r>
              <a:rPr lang="ru-RU" sz="1400" dirty="0" err="1" smtClean="0"/>
              <a:t>антиэкстремистской</a:t>
            </a:r>
            <a:r>
              <a:rPr lang="ru-RU" sz="1400" dirty="0" smtClean="0"/>
              <a:t>  направленности, предупреждение экстремистских проявлений на территории города, в том числе минимизация преступлений в данной сфере.</a:t>
            </a:r>
          </a:p>
          <a:p>
            <a:pPr algn="l" eaLnBrk="1" hangingPunct="1">
              <a:lnSpc>
                <a:spcPct val="70000"/>
              </a:lnSpc>
              <a:buFont typeface="Arial" pitchFamily="34" charset="0"/>
              <a:buChar char="•"/>
            </a:pPr>
            <a:endParaRPr lang="ru-RU" sz="1000" dirty="0" smtClean="0"/>
          </a:p>
          <a:p>
            <a:pPr algn="l" eaLnBrk="1" hangingPunct="1">
              <a:lnSpc>
                <a:spcPct val="70000"/>
              </a:lnSpc>
            </a:pPr>
            <a:r>
              <a:rPr lang="ru-RU" sz="1400" b="1" dirty="0" smtClean="0"/>
              <a:t>Целевые показатели (индикаторы)</a:t>
            </a:r>
          </a:p>
          <a:p>
            <a:pPr algn="l" eaLnBrk="1" hangingPunct="1">
              <a:lnSpc>
                <a:spcPct val="70000"/>
              </a:lnSpc>
              <a:buFont typeface="Wingdings" pitchFamily="2" charset="2"/>
              <a:buChar char="§"/>
            </a:pPr>
            <a:r>
              <a:rPr lang="ru-RU" sz="1400" b="1" dirty="0" smtClean="0"/>
              <a:t> </a:t>
            </a:r>
            <a:r>
              <a:rPr lang="ru-RU" sz="1400" dirty="0" smtClean="0"/>
              <a:t>Количество проведенных заседаний антитеррористической комиссии города </a:t>
            </a:r>
            <a:r>
              <a:rPr lang="ru-RU" sz="1400" dirty="0" err="1" smtClean="0"/>
              <a:t>Коврова</a:t>
            </a:r>
            <a:r>
              <a:rPr lang="ru-RU" sz="1400" dirty="0" smtClean="0"/>
              <a:t>;</a:t>
            </a:r>
          </a:p>
          <a:p>
            <a:pPr algn="l" eaLnBrk="1" hangingPunct="1">
              <a:lnSpc>
                <a:spcPct val="70000"/>
              </a:lnSpc>
              <a:buFont typeface="Wingdings" pitchFamily="2" charset="2"/>
              <a:buChar char="§"/>
            </a:pPr>
            <a:r>
              <a:rPr lang="ru-RU" sz="1400" b="1" dirty="0" smtClean="0"/>
              <a:t> </a:t>
            </a:r>
            <a:r>
              <a:rPr lang="ru-RU" sz="1400" dirty="0" smtClean="0"/>
              <a:t>Оборудование муниципальных объектов социальной сферы, мест массового пребывания людей средствами инженерной защиты и инженерно-техническими средствами охраны в полном объеме;</a:t>
            </a:r>
          </a:p>
          <a:p>
            <a:pPr algn="l" eaLnBrk="1" hangingPunct="1">
              <a:lnSpc>
                <a:spcPct val="70000"/>
              </a:lnSpc>
              <a:buFont typeface="Wingdings" pitchFamily="2" charset="2"/>
              <a:buChar char="§"/>
            </a:pPr>
            <a:r>
              <a:rPr lang="ru-RU" sz="1400" dirty="0" smtClean="0"/>
              <a:t> Количество проведенных плановых и внеплановых проверок состояния антитеррористической защищенности объектов социальной сферы, мест массового пребывания людей;</a:t>
            </a:r>
          </a:p>
          <a:p>
            <a:pPr algn="l" eaLnBrk="1" hangingPunct="1">
              <a:lnSpc>
                <a:spcPct val="70000"/>
              </a:lnSpc>
              <a:buFont typeface="Wingdings" pitchFamily="2" charset="2"/>
              <a:buChar char="§"/>
            </a:pPr>
            <a:r>
              <a:rPr lang="ru-RU" sz="1400" dirty="0" smtClean="0"/>
              <a:t> Количество разработанных и утвержденных паспортов безопасности объектов и мест массового пребывания людей;</a:t>
            </a:r>
          </a:p>
          <a:p>
            <a:pPr algn="l" eaLnBrk="1" hangingPunct="1">
              <a:lnSpc>
                <a:spcPct val="70000"/>
              </a:lnSpc>
              <a:buFont typeface="Wingdings" pitchFamily="2" charset="2"/>
              <a:buChar char="§"/>
            </a:pPr>
            <a:r>
              <a:rPr lang="ru-RU" sz="1400" dirty="0" smtClean="0"/>
              <a:t> Количество публикаций по профилактике терроризма и экстремизма, размещенных в печатных и электронных СМИ города </a:t>
            </a:r>
            <a:r>
              <a:rPr lang="ru-RU" sz="1400" dirty="0" err="1" smtClean="0"/>
              <a:t>Коврова</a:t>
            </a:r>
            <a:r>
              <a:rPr lang="ru-RU" sz="1400" dirty="0" smtClean="0"/>
              <a:t>, а также в тематических группах в социальных сетях;</a:t>
            </a:r>
          </a:p>
          <a:p>
            <a:pPr algn="l" eaLnBrk="1" hangingPunct="1">
              <a:lnSpc>
                <a:spcPct val="70000"/>
              </a:lnSpc>
              <a:buFont typeface="Wingdings" pitchFamily="2" charset="2"/>
              <a:buChar char="§"/>
            </a:pPr>
            <a:r>
              <a:rPr lang="ru-RU" sz="1400" dirty="0" smtClean="0"/>
              <a:t> Количество проведенных мероприятий, направленных на предупреждение террористической и экстремистской деятельности, повышение бдительности среди населения. </a:t>
            </a:r>
          </a:p>
          <a:p>
            <a:pPr algn="l" eaLnBrk="1" hangingPunct="1">
              <a:lnSpc>
                <a:spcPct val="70000"/>
              </a:lnSpc>
            </a:pPr>
            <a:r>
              <a:rPr lang="ru-RU" sz="1400" dirty="0" smtClean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3789040"/>
            <a:ext cx="432048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95536" y="3717032"/>
            <a:ext cx="3528392" cy="2203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lnSpc>
                <a:spcPct val="70000"/>
              </a:lnSpc>
            </a:pPr>
            <a:r>
              <a:rPr lang="ru-RU" sz="1400" b="1" dirty="0" smtClean="0"/>
              <a:t>Ожидаемые конечные результаты, направленные на достижение национальный целей, а также на показатели, направленные на достижение общественно значимых результатов и задач</a:t>
            </a:r>
          </a:p>
          <a:p>
            <a:pPr algn="l" eaLnBrk="1" hangingPunct="1">
              <a:lnSpc>
                <a:spcPct val="70000"/>
              </a:lnSpc>
            </a:pPr>
            <a:r>
              <a:rPr lang="ru-RU" sz="1400" dirty="0" smtClean="0"/>
              <a:t>  </a:t>
            </a:r>
          </a:p>
          <a:p>
            <a:pPr algn="l" eaLnBrk="1" hangingPunct="1">
              <a:lnSpc>
                <a:spcPct val="70000"/>
              </a:lnSpc>
            </a:pPr>
            <a:r>
              <a:rPr lang="ru-RU" sz="1400" dirty="0" smtClean="0"/>
              <a:t>Реализация мероприятий Программы позволит снизить возможность совершения террористических актов на территории города </a:t>
            </a:r>
            <a:r>
              <a:rPr lang="ru-RU" sz="1400" dirty="0" err="1" smtClean="0"/>
              <a:t>Коврова</a:t>
            </a:r>
            <a:r>
              <a:rPr lang="ru-RU" sz="1400" dirty="0" smtClean="0"/>
              <a:t>, создать систему технической защиты объектов социальной сферы и объектов с массовым пребыванием людей.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305800" cy="1080120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000" i="1" dirty="0" smtClean="0">
                <a:ln w="50800"/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«Комплексное развитие транспортной инфраструктуры города </a:t>
            </a:r>
            <a:r>
              <a:rPr lang="ru-RU" sz="2000" i="1" dirty="0" err="1" smtClean="0">
                <a:ln w="50800"/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Коврова</a:t>
            </a:r>
            <a:r>
              <a:rPr lang="ru-RU" sz="2000" i="1" dirty="0" smtClean="0">
                <a:ln w="50800"/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i="1" dirty="0">
              <a:ln w="50800"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643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7"/>
            <a:ext cx="8496943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352928" cy="2806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lnSpc>
                <a:spcPct val="70000"/>
              </a:lnSpc>
              <a:buFont typeface="Wingdings" pitchFamily="2" charset="2"/>
              <a:buChar char="q"/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</a:rPr>
              <a:t> Цель</a:t>
            </a:r>
          </a:p>
          <a:p>
            <a:pPr algn="l" eaLnBrk="1" hangingPunct="1">
              <a:lnSpc>
                <a:spcPct val="70000"/>
              </a:lnSpc>
            </a:pPr>
            <a:endParaRPr lang="ru-RU" sz="1400" dirty="0" smtClean="0"/>
          </a:p>
          <a:p>
            <a:pPr algn="just" eaLnBrk="1" hangingPunct="1">
              <a:lnSpc>
                <a:spcPct val="70000"/>
              </a:lnSpc>
              <a:buFont typeface="Wingdings" pitchFamily="2" charset="2"/>
              <a:buChar char="§"/>
            </a:pPr>
            <a:r>
              <a:rPr lang="ru-RU" sz="1400" dirty="0" smtClean="0"/>
              <a:t>   Комплексное развитие транспортной инфраструктуры города </a:t>
            </a:r>
            <a:r>
              <a:rPr lang="ru-RU" sz="1400" dirty="0" err="1" smtClean="0"/>
              <a:t>Коврова</a:t>
            </a:r>
            <a:endParaRPr lang="ru-RU" sz="1400" dirty="0" smtClean="0"/>
          </a:p>
          <a:p>
            <a:pPr algn="just" eaLnBrk="1" hangingPunct="1">
              <a:lnSpc>
                <a:spcPct val="70000"/>
              </a:lnSpc>
            </a:pPr>
            <a:endParaRPr lang="ru-RU" sz="1400" dirty="0" smtClean="0"/>
          </a:p>
          <a:p>
            <a:pPr algn="just" eaLnBrk="1" hangingPunct="1">
              <a:lnSpc>
                <a:spcPct val="70000"/>
              </a:lnSpc>
              <a:buFont typeface="Wingdings" pitchFamily="2" charset="2"/>
              <a:buChar char="q"/>
            </a:pPr>
            <a:r>
              <a:rPr lang="ru-RU" sz="1400" b="1" dirty="0" smtClean="0"/>
              <a:t> Показатели программы</a:t>
            </a:r>
            <a:endParaRPr lang="ru-RU" sz="1400" dirty="0" smtClean="0"/>
          </a:p>
          <a:p>
            <a:pPr algn="just" eaLnBrk="1" hangingPunct="1">
              <a:lnSpc>
                <a:spcPct val="70000"/>
              </a:lnSpc>
            </a:pPr>
            <a:endParaRPr lang="ru-RU" sz="1400" dirty="0" smtClean="0"/>
          </a:p>
          <a:p>
            <a:pPr algn="just" eaLnBrk="1" hangingPunct="1">
              <a:lnSpc>
                <a:spcPct val="70000"/>
              </a:lnSpc>
              <a:buFont typeface="Wingdings" pitchFamily="2" charset="2"/>
              <a:buChar char="§"/>
            </a:pPr>
            <a:r>
              <a:rPr lang="ru-RU" sz="1400" dirty="0" smtClean="0"/>
              <a:t> Количество проведенных обследований пассажиропотоков на маршрутах города;</a:t>
            </a:r>
          </a:p>
          <a:p>
            <a:pPr algn="just" eaLnBrk="1" hangingPunct="1">
              <a:lnSpc>
                <a:spcPct val="70000"/>
              </a:lnSpc>
              <a:buFont typeface="Wingdings" pitchFamily="2" charset="2"/>
              <a:buChar char="§"/>
            </a:pPr>
            <a:r>
              <a:rPr lang="ru-RU" sz="1400" dirty="0" smtClean="0"/>
              <a:t> Количество утвержденных комплексных схем организации дорожного движения;</a:t>
            </a:r>
          </a:p>
          <a:p>
            <a:pPr algn="just" eaLnBrk="1" hangingPunct="1">
              <a:lnSpc>
                <a:spcPct val="70000"/>
              </a:lnSpc>
              <a:buFont typeface="Wingdings" pitchFamily="2" charset="2"/>
              <a:buChar char="§"/>
            </a:pPr>
            <a:r>
              <a:rPr lang="ru-RU" sz="1400" dirty="0" smtClean="0"/>
              <a:t> Мониторинг дорожного движения на улицах города с определением параметров </a:t>
            </a:r>
            <a:r>
              <a:rPr lang="ru-RU" sz="1400" dirty="0" err="1" smtClean="0"/>
              <a:t>дорожногодвижения</a:t>
            </a:r>
            <a:r>
              <a:rPr lang="ru-RU" sz="1400" dirty="0" smtClean="0"/>
              <a:t>.</a:t>
            </a:r>
          </a:p>
          <a:p>
            <a:pPr algn="just" eaLnBrk="1" hangingPunct="1">
              <a:lnSpc>
                <a:spcPct val="70000"/>
              </a:lnSpc>
            </a:pPr>
            <a:endParaRPr lang="ru-RU" sz="1400" dirty="0" smtClean="0"/>
          </a:p>
          <a:p>
            <a:pPr algn="just" eaLnBrk="1" hangingPunct="1">
              <a:lnSpc>
                <a:spcPct val="70000"/>
              </a:lnSpc>
            </a:pPr>
            <a:endParaRPr lang="ru-RU" sz="1400" dirty="0" smtClean="0"/>
          </a:p>
          <a:p>
            <a:pPr algn="just" eaLnBrk="1" hangingPunct="1">
              <a:lnSpc>
                <a:spcPct val="70000"/>
              </a:lnSpc>
              <a:buFont typeface="Wingdings" pitchFamily="2" charset="2"/>
              <a:buChar char="q"/>
            </a:pPr>
            <a:r>
              <a:rPr lang="ru-RU" sz="1400" b="1" dirty="0" smtClean="0"/>
              <a:t> Ожидаемые конечные результаты, оценка планируемой эффективности</a:t>
            </a:r>
          </a:p>
          <a:p>
            <a:pPr algn="just" eaLnBrk="1" hangingPunct="1">
              <a:lnSpc>
                <a:spcPct val="70000"/>
              </a:lnSpc>
            </a:pPr>
            <a:r>
              <a:rPr lang="ru-RU" sz="1400" b="1" dirty="0" smtClean="0"/>
              <a:t> </a:t>
            </a:r>
          </a:p>
          <a:p>
            <a:pPr algn="just" eaLnBrk="1" hangingPunct="1">
              <a:lnSpc>
                <a:spcPct val="70000"/>
              </a:lnSpc>
              <a:buFont typeface="Wingdings" pitchFamily="2" charset="2"/>
              <a:buChar char="§"/>
            </a:pPr>
            <a:r>
              <a:rPr lang="ru-RU" sz="1400" b="1" dirty="0" smtClean="0"/>
              <a:t> </a:t>
            </a:r>
            <a:r>
              <a:rPr lang="ru-RU" sz="1400" dirty="0" smtClean="0"/>
              <a:t>Повышение качества, эффективности и доступности транспортного обслуживания населения и субъектов экономической деятельности города </a:t>
            </a:r>
            <a:r>
              <a:rPr lang="ru-RU" sz="1400" dirty="0" err="1" smtClean="0"/>
              <a:t>Коврова</a:t>
            </a:r>
            <a:r>
              <a:rPr lang="ru-RU" sz="1400" dirty="0" smtClean="0"/>
              <a:t>;</a:t>
            </a:r>
          </a:p>
          <a:p>
            <a:pPr algn="just" eaLnBrk="1" hangingPunct="1">
              <a:lnSpc>
                <a:spcPct val="70000"/>
              </a:lnSpc>
              <a:buFont typeface="Wingdings" pitchFamily="2" charset="2"/>
              <a:buChar char="§"/>
            </a:pPr>
            <a:r>
              <a:rPr lang="ru-RU" sz="1400" dirty="0" smtClean="0"/>
              <a:t> Обеспечение надежности и безопасности системы транспортной инфраструктуры.</a:t>
            </a:r>
          </a:p>
          <a:p>
            <a:pPr algn="just" eaLnBrk="1" hangingPunct="1">
              <a:lnSpc>
                <a:spcPct val="70000"/>
              </a:lnSpc>
            </a:pPr>
            <a:endParaRPr lang="ru-RU" sz="1400" dirty="0" smtClean="0"/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/>
              <a:t> </a:t>
            </a:r>
          </a:p>
        </p:txBody>
      </p:sp>
      <p:sp>
        <p:nvSpPr>
          <p:cNvPr id="140290" name="AutoShape 2" descr="C:\Documents and Settings\User\%D0%9C%D0%BE%D0%B8 %D0%B4%D0%BE%D0%BA%D1%83%D0%BC%D0%B5%D0%BD%D1%82%D1%8B\%D0%9C%D0%BE%D0%B8 %D1%80%D0%B8%D1%81%D1%83%D0%BD%D0%BA%D0%B8\37d678a4622a631e2e459b6b918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0292" name="AutoShape 4" descr="C:\Documents and Settings\User\%D0%9C%D0%BE%D0%B8 %D0%B4%D0%BE%D0%BA%D1%83%D0%BC%D0%B5%D0%BD%D1%82%D1%8B\%D0%9C%D0%BE%D0%B8 %D1%80%D0%B8%D1%81%D1%83%D0%BD%D0%BA%D0%B8\37d678a4622a631e2e459b6b918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0294" name="AutoShape 6" descr="C:\Documents and Settings\User\%D0%9C%D0%BE%D0%B8 %D0%B4%D0%BE%D0%BA%D1%83%D0%BC%D0%B5%D0%BD%D1%82%D1%8B\%D0%9C%D0%BE%D0%B8 %D1%80%D0%B8%D1%81%D1%83%D0%BD%D0%BA%D0%B8\37d678a4622a631e2e459b6b918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0296" name="Picture 8" descr="http://praktikaprava.ru/wp-content/uploads/2018/01/prava-passazhi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852936"/>
            <a:ext cx="8352927" cy="338437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692696"/>
            <a:ext cx="604867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/>
              <a:t>Основные характеристики городского бюджета </a:t>
            </a:r>
            <a:br>
              <a:rPr lang="ru-RU" sz="4400" b="1" dirty="0" smtClean="0"/>
            </a:br>
            <a:r>
              <a:rPr lang="ru-RU" sz="4400" b="1" dirty="0" smtClean="0"/>
              <a:t>на 2023-2025 годы</a:t>
            </a:r>
            <a:endParaRPr lang="ru-RU" sz="4400" dirty="0"/>
          </a:p>
        </p:txBody>
      </p:sp>
      <p:pic>
        <p:nvPicPr>
          <p:cNvPr id="829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3645024"/>
            <a:ext cx="561662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404664"/>
            <a:ext cx="5832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«Благоустройство территории  города </a:t>
            </a:r>
            <a:r>
              <a:rPr lang="ru-RU" b="1" i="1" dirty="0" err="1" smtClean="0">
                <a:solidFill>
                  <a:schemeClr val="bg2">
                    <a:lumMod val="25000"/>
                  </a:schemeClr>
                </a:solidFill>
              </a:rPr>
              <a:t>Коврова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»</a:t>
            </a:r>
            <a:endParaRPr lang="ru-RU" dirty="0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50" y="1233488"/>
            <a:ext cx="7808913" cy="5003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8784976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lnSpc>
                <a:spcPct val="70000"/>
              </a:lnSpc>
              <a:buFont typeface="Wingdings" pitchFamily="2" charset="2"/>
              <a:buChar char="q"/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</a:rPr>
              <a:t>Цель</a:t>
            </a:r>
          </a:p>
          <a:p>
            <a:pPr algn="l" eaLnBrk="1" hangingPunct="1">
              <a:lnSpc>
                <a:spcPct val="70000"/>
              </a:lnSpc>
            </a:pPr>
            <a:endParaRPr lang="ru-RU" sz="1200" dirty="0" smtClean="0"/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/>
              <a:t>   Кардинальное повышение комфортности городской среды, повышение индекса качества городской среды на 20 процентов</a:t>
            </a:r>
          </a:p>
          <a:p>
            <a:pPr algn="just" eaLnBrk="1" hangingPunct="1">
              <a:lnSpc>
                <a:spcPct val="70000"/>
              </a:lnSpc>
            </a:pPr>
            <a:endParaRPr lang="ru-RU" sz="1200" dirty="0" smtClean="0"/>
          </a:p>
          <a:p>
            <a:pPr algn="just" eaLnBrk="1" hangingPunct="1">
              <a:lnSpc>
                <a:spcPct val="70000"/>
              </a:lnSpc>
              <a:buFont typeface="Wingdings" pitchFamily="2" charset="2"/>
              <a:buChar char="q"/>
            </a:pPr>
            <a:r>
              <a:rPr lang="ru-RU" sz="1400" b="1" dirty="0" smtClean="0"/>
              <a:t> Показатели программы</a:t>
            </a:r>
          </a:p>
          <a:p>
            <a:pPr algn="just" eaLnBrk="1" hangingPunct="1">
              <a:lnSpc>
                <a:spcPct val="70000"/>
              </a:lnSpc>
            </a:pPr>
            <a:endParaRPr lang="ru-RU" sz="1400" dirty="0" smtClean="0"/>
          </a:p>
          <a:p>
            <a:pPr algn="just" eaLnBrk="1" hangingPunct="1">
              <a:lnSpc>
                <a:spcPct val="70000"/>
              </a:lnSpc>
              <a:buFont typeface="Wingdings" pitchFamily="2" charset="2"/>
              <a:buChar char="§"/>
            </a:pPr>
            <a:r>
              <a:rPr lang="ru-RU" sz="1400" dirty="0" smtClean="0"/>
              <a:t>Количество благоустроенных дворовых территорий</a:t>
            </a:r>
          </a:p>
          <a:p>
            <a:pPr algn="just">
              <a:lnSpc>
                <a:spcPct val="70000"/>
              </a:lnSpc>
              <a:buFont typeface="Wingdings" pitchFamily="2" charset="2"/>
              <a:buChar char="§"/>
            </a:pPr>
            <a:r>
              <a:rPr lang="ru-RU" sz="1400" dirty="0" smtClean="0"/>
              <a:t> Количество благоустроенных общественных территорий (включая городские парки)</a:t>
            </a:r>
          </a:p>
          <a:p>
            <a:pPr algn="just">
              <a:lnSpc>
                <a:spcPct val="70000"/>
              </a:lnSpc>
              <a:buFont typeface="Wingdings" pitchFamily="2" charset="2"/>
              <a:buChar char="§"/>
            </a:pPr>
            <a:r>
              <a:rPr lang="ru-RU" sz="1400" dirty="0" smtClean="0"/>
              <a:t> Доля граждан, принявших участие в решении вопросов развития городской среды, от общего количества граждан в возрасте от 14 лет</a:t>
            </a:r>
          </a:p>
          <a:p>
            <a:pPr algn="just" eaLnBrk="1" hangingPunct="1">
              <a:lnSpc>
                <a:spcPct val="70000"/>
              </a:lnSpc>
              <a:buFont typeface="Wingdings" pitchFamily="2" charset="2"/>
              <a:buChar char="§"/>
            </a:pPr>
            <a:r>
              <a:rPr lang="ru-RU" sz="1400" dirty="0" smtClean="0"/>
              <a:t> Доля проектов благоустройства дворовых территорий, реализованных с финансовым участием граждан, заинтересованных организаций, от общего количества дворовых территорий, включенных в программу</a:t>
            </a:r>
          </a:p>
          <a:p>
            <a:pPr algn="just" eaLnBrk="1" hangingPunct="1">
              <a:lnSpc>
                <a:spcPct val="70000"/>
              </a:lnSpc>
              <a:buFont typeface="Wingdings" pitchFamily="2" charset="2"/>
              <a:buChar char="§"/>
            </a:pPr>
            <a:r>
              <a:rPr lang="ru-RU" sz="1400" dirty="0" smtClean="0"/>
              <a:t>Доля проектов благоустройства дворовых территорий, реализованных с трудовым участием граждан, заинтересованных организаций, от общего количества дворовых территорий, включенных в программу</a:t>
            </a:r>
          </a:p>
          <a:p>
            <a:pPr algn="just" eaLnBrk="1" hangingPunct="1">
              <a:lnSpc>
                <a:spcPct val="70000"/>
              </a:lnSpc>
              <a:buFont typeface="Wingdings" pitchFamily="2" charset="2"/>
              <a:buChar char="§"/>
            </a:pPr>
            <a:r>
              <a:rPr lang="ru-RU" sz="1400" dirty="0" smtClean="0"/>
              <a:t>Повышение комфортности городской среды, рост индекса качества городской среды</a:t>
            </a:r>
          </a:p>
          <a:p>
            <a:pPr algn="just" eaLnBrk="1" hangingPunct="1">
              <a:lnSpc>
                <a:spcPct val="70000"/>
              </a:lnSpc>
              <a:buFont typeface="Wingdings" pitchFamily="2" charset="2"/>
              <a:buChar char="§"/>
            </a:pPr>
            <a:r>
              <a:rPr lang="ru-RU" sz="1400" dirty="0" smtClean="0"/>
              <a:t>Количество благоустроенных городских парков</a:t>
            </a:r>
          </a:p>
          <a:p>
            <a:pPr algn="just" eaLnBrk="1" hangingPunct="1">
              <a:lnSpc>
                <a:spcPct val="70000"/>
              </a:lnSpc>
            </a:pPr>
            <a:r>
              <a:rPr lang="ru-RU" sz="1200" dirty="0" smtClean="0"/>
              <a:t> </a:t>
            </a:r>
          </a:p>
          <a:p>
            <a:pPr algn="just" eaLnBrk="1" hangingPunct="1">
              <a:lnSpc>
                <a:spcPct val="70000"/>
              </a:lnSpc>
              <a:buFont typeface="Wingdings" pitchFamily="2" charset="2"/>
              <a:buChar char="q"/>
            </a:pPr>
            <a:r>
              <a:rPr lang="ru-RU" sz="1400" b="1" dirty="0" smtClean="0"/>
              <a:t>Ожидаемые конечные результаты, направленные на достижение национальных целей, а также на показатели, направленные на достижение общественно значимых результатов и задач</a:t>
            </a:r>
          </a:p>
          <a:p>
            <a:pPr algn="just" eaLnBrk="1" hangingPunct="1">
              <a:lnSpc>
                <a:spcPct val="70000"/>
              </a:lnSpc>
            </a:pPr>
            <a:endParaRPr lang="ru-RU" sz="1200" dirty="0" smtClean="0"/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/>
              <a:t> Реализация мероприятий программы к концу 2025 года позволит достигнуть следующих результатов:</a:t>
            </a:r>
          </a:p>
          <a:p>
            <a:pPr algn="just" eaLnBrk="1" hangingPunct="1">
              <a:lnSpc>
                <a:spcPct val="70000"/>
              </a:lnSpc>
              <a:buFontTx/>
              <a:buChar char="-"/>
            </a:pPr>
            <a:r>
              <a:rPr lang="ru-RU" sz="1400" dirty="0" smtClean="0"/>
              <a:t> Увеличение количества благоустроенных дворовых территорий на 12 территорий</a:t>
            </a:r>
          </a:p>
          <a:p>
            <a:pPr algn="just" eaLnBrk="1" hangingPunct="1">
              <a:lnSpc>
                <a:spcPct val="70000"/>
              </a:lnSpc>
              <a:buFontTx/>
              <a:buChar char="-"/>
            </a:pPr>
            <a:r>
              <a:rPr lang="ru-RU" sz="1400" dirty="0" smtClean="0"/>
              <a:t> Увеличение доли проектов благоустройства дворовых территорий, реализованных с финансовым участием граждан, заинтересованных организаций, от общего количества дворовых территорий, включенных в программу, до 100%</a:t>
            </a:r>
          </a:p>
          <a:p>
            <a:pPr algn="just" eaLnBrk="1" hangingPunct="1">
              <a:lnSpc>
                <a:spcPct val="70000"/>
              </a:lnSpc>
              <a:buFontTx/>
              <a:buChar char="-"/>
            </a:pPr>
            <a:r>
              <a:rPr lang="ru-RU" sz="1400" dirty="0" smtClean="0"/>
              <a:t> Увеличение доли проектов благоустройства дворовых территорий, реализованных с трудовым участием граждан, заинтересованных организаций, от общего количества дворовых территорий, включенных в программу, до 100%</a:t>
            </a:r>
          </a:p>
          <a:p>
            <a:pPr algn="just" eaLnBrk="1" hangingPunct="1">
              <a:lnSpc>
                <a:spcPct val="70000"/>
              </a:lnSpc>
              <a:buFontTx/>
              <a:buChar char="-"/>
            </a:pPr>
            <a:r>
              <a:rPr lang="ru-RU" sz="1400" dirty="0" smtClean="0"/>
              <a:t> Увеличение количества благоустроенных общественных территорий на 3 объекта(без учета парков)</a:t>
            </a:r>
          </a:p>
          <a:p>
            <a:pPr algn="just" eaLnBrk="1" hangingPunct="1">
              <a:lnSpc>
                <a:spcPct val="70000"/>
              </a:lnSpc>
              <a:buFontTx/>
              <a:buChar char="-"/>
            </a:pPr>
            <a:r>
              <a:rPr lang="ru-RU" sz="1400" dirty="0" smtClean="0"/>
              <a:t> Увеличение количества благоустроенных городских парков на 1 объект</a:t>
            </a:r>
          </a:p>
          <a:p>
            <a:pPr algn="just" eaLnBrk="1" hangingPunct="1">
              <a:lnSpc>
                <a:spcPct val="70000"/>
              </a:lnSpc>
              <a:buFontTx/>
              <a:buChar char="-"/>
            </a:pPr>
            <a:r>
              <a:rPr lang="ru-RU" sz="1400" dirty="0" smtClean="0"/>
              <a:t> Повышение комфортности городской среды, повышение индекса качества городской среды на 20 процентов (по сравнению с данными на 01.01.2021)</a:t>
            </a:r>
          </a:p>
          <a:p>
            <a:pPr algn="just" eaLnBrk="1" hangingPunct="1">
              <a:lnSpc>
                <a:spcPct val="70000"/>
              </a:lnSpc>
              <a:buFontTx/>
              <a:buChar char="-"/>
            </a:pPr>
            <a:r>
              <a:rPr lang="ru-RU" sz="1400" dirty="0" smtClean="0"/>
              <a:t>Увеличение доли граждан, принимающих участие в решении вопросов развития городской среды, до 25 процентов</a:t>
            </a:r>
          </a:p>
          <a:p>
            <a:pPr algn="just" eaLnBrk="1" hangingPunct="1">
              <a:lnSpc>
                <a:spcPct val="70000"/>
              </a:lnSpc>
              <a:buFontTx/>
              <a:buChar char="-"/>
            </a:pPr>
            <a:r>
              <a:rPr lang="ru-RU" sz="1400" dirty="0" smtClean="0"/>
              <a:t> Базовые мероприятия стандарта «Умный город» исполнены</a:t>
            </a:r>
          </a:p>
          <a:p>
            <a:pPr algn="just" eaLnBrk="1" hangingPunct="1">
              <a:lnSpc>
                <a:spcPct val="70000"/>
              </a:lnSpc>
            </a:pPr>
            <a:r>
              <a:rPr lang="ru-RU" sz="1400" dirty="0" smtClean="0"/>
              <a:t> 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5720" y="188640"/>
            <a:ext cx="7136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НАЦИОНАЛЬНЫЙ ПРОЕКТ «ЖИЛЬЕ И ГОРОДСКАЯ СРЕДА»</a:t>
            </a:r>
          </a:p>
          <a:p>
            <a:r>
              <a:rPr lang="ru-RU" b="1" dirty="0" smtClean="0"/>
              <a:t>ФЕДЕРАЛЬНЫЙ ПРОЕКТ </a:t>
            </a:r>
          </a:p>
          <a:p>
            <a:r>
              <a:rPr lang="ru-RU" b="1" dirty="0" smtClean="0"/>
              <a:t>«ФОРМИРОВАНИЕ КОМФОРТНОЙ ГОРОДСКОЙ СРЕДЫ»</a:t>
            </a:r>
            <a:endParaRPr lang="ru-RU" b="1" dirty="0"/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95536" y="1340768"/>
            <a:ext cx="3888432" cy="4608512"/>
          </a:xfrm>
          <a:prstGeom prst="round2DiagRect">
            <a:avLst/>
          </a:prstGeom>
          <a:solidFill>
            <a:srgbClr val="B8F6E7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Мероприятия по благоустройству дворовых территорий многоквартирных домов, наиболее посещаемых муниципальных территорий общего пользования, обустройству мест массового отдыха населения (городских парков)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Тройная стрелка влево/вправо/вверх 4"/>
          <p:cNvSpPr/>
          <p:nvPr/>
        </p:nvSpPr>
        <p:spPr>
          <a:xfrm rot="5400000">
            <a:off x="4703436" y="2649492"/>
            <a:ext cx="1609336" cy="2016224"/>
          </a:xfrm>
          <a:prstGeom prst="leftRightUpArrow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4427984" y="1340768"/>
            <a:ext cx="2232248" cy="1440160"/>
          </a:xfrm>
          <a:prstGeom prst="round2Diag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sz="1400" dirty="0" smtClean="0">
                <a:solidFill>
                  <a:schemeClr val="tx1"/>
                </a:solidFill>
              </a:rPr>
              <a:t>2023 год –58 122,2 тыс.руб.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(средства федерального, областного и местного бюджетов)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6732240" y="2852936"/>
            <a:ext cx="2232248" cy="1440160"/>
          </a:xfrm>
          <a:prstGeom prst="round2Diag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400" dirty="0" smtClean="0">
                <a:solidFill>
                  <a:schemeClr val="tx1"/>
                </a:solidFill>
              </a:rPr>
              <a:t>2024 год – 60 435,5 тыс.руб.             (средства федерального, областного и местного бюджетов) </a:t>
            </a:r>
          </a:p>
          <a:p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4427984" y="4581128"/>
            <a:ext cx="2304256" cy="1368152"/>
          </a:xfrm>
          <a:prstGeom prst="round2Diag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400" dirty="0" smtClean="0">
                <a:solidFill>
                  <a:schemeClr val="tx1"/>
                </a:solidFill>
              </a:rPr>
              <a:t>2025 год – 0,0 тыс.руб.               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404665"/>
            <a:ext cx="698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«Реализация государственной национальной политики на территории  города </a:t>
            </a:r>
            <a:r>
              <a:rPr lang="ru-RU" b="1" i="1" dirty="0" err="1" smtClean="0">
                <a:solidFill>
                  <a:schemeClr val="bg2">
                    <a:lumMod val="25000"/>
                  </a:schemeClr>
                </a:solidFill>
              </a:rPr>
              <a:t>Коврова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»</a:t>
            </a:r>
            <a:endParaRPr lang="ru-RU" dirty="0"/>
          </a:p>
        </p:txBody>
      </p:sp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1" y="1268761"/>
            <a:ext cx="8208913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8352928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lnSpc>
                <a:spcPct val="70000"/>
              </a:lnSpc>
              <a:buFont typeface="Wingdings" pitchFamily="2" charset="2"/>
              <a:buChar char="q"/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</a:rPr>
              <a:t>Цель</a:t>
            </a:r>
          </a:p>
          <a:p>
            <a:pPr algn="l" eaLnBrk="1" hangingPunct="1">
              <a:lnSpc>
                <a:spcPct val="70000"/>
              </a:lnSpc>
            </a:pPr>
            <a:endParaRPr lang="ru-RU" sz="1400" dirty="0" smtClean="0">
              <a:solidFill>
                <a:srgbClr val="FFFF00"/>
              </a:solidFill>
            </a:endParaRPr>
          </a:p>
          <a:p>
            <a:pPr algn="just" eaLnBrk="1" hangingPunct="1">
              <a:lnSpc>
                <a:spcPct val="70000"/>
              </a:lnSpc>
              <a:buFontTx/>
              <a:buNone/>
            </a:pPr>
            <a:r>
              <a:rPr lang="ru-RU" sz="1400" dirty="0" smtClean="0"/>
              <a:t>   Укрепление гражданского единства, гармонизация межнациональных и межконфессиональных отношений на территории </a:t>
            </a:r>
            <a:r>
              <a:rPr lang="ru-RU" sz="1400" dirty="0" err="1" smtClean="0"/>
              <a:t>г.Коврова</a:t>
            </a:r>
            <a:endParaRPr lang="ru-RU" sz="1400" dirty="0" smtClean="0"/>
          </a:p>
          <a:p>
            <a:pPr algn="just" eaLnBrk="1" hangingPunct="1">
              <a:lnSpc>
                <a:spcPct val="70000"/>
              </a:lnSpc>
            </a:pPr>
            <a:endParaRPr lang="ru-RU" sz="1400" dirty="0" smtClean="0"/>
          </a:p>
          <a:p>
            <a:pPr algn="just" eaLnBrk="1" hangingPunct="1">
              <a:lnSpc>
                <a:spcPct val="70000"/>
              </a:lnSpc>
              <a:buFont typeface="Wingdings" pitchFamily="2" charset="2"/>
              <a:buChar char="q"/>
            </a:pPr>
            <a:r>
              <a:rPr lang="ru-RU" sz="1400" b="1" dirty="0" smtClean="0"/>
              <a:t> Показатели программы</a:t>
            </a:r>
          </a:p>
          <a:p>
            <a:pPr algn="just" eaLnBrk="1" hangingPunct="1">
              <a:lnSpc>
                <a:spcPct val="70000"/>
              </a:lnSpc>
            </a:pPr>
            <a:endParaRPr lang="ru-RU" sz="1400" dirty="0" smtClean="0"/>
          </a:p>
          <a:p>
            <a:pPr algn="just" eaLnBrk="1" hangingPunct="1">
              <a:lnSpc>
                <a:spcPct val="70000"/>
              </a:lnSpc>
              <a:buFont typeface="Wingdings" pitchFamily="2" charset="2"/>
              <a:buChar char="§"/>
            </a:pPr>
            <a:r>
              <a:rPr lang="ru-RU" sz="1400" dirty="0" smtClean="0"/>
              <a:t>Количество городских мероприятий, направленных на укрепление гражданского единства, гармонизацию межнациональных и межконфессиональных отношений в </a:t>
            </a:r>
            <a:r>
              <a:rPr lang="ru-RU" sz="1400" dirty="0" err="1" smtClean="0"/>
              <a:t>г.Коврове</a:t>
            </a:r>
            <a:r>
              <a:rPr lang="ru-RU" sz="1400" dirty="0" smtClean="0"/>
              <a:t>;</a:t>
            </a:r>
          </a:p>
          <a:p>
            <a:pPr algn="just" eaLnBrk="1" hangingPunct="1">
              <a:lnSpc>
                <a:spcPct val="70000"/>
              </a:lnSpc>
              <a:buFont typeface="Wingdings" pitchFamily="2" charset="2"/>
              <a:buChar char="§"/>
            </a:pPr>
            <a:r>
              <a:rPr lang="ru-RU" sz="1400" dirty="0" smtClean="0"/>
              <a:t>Численность участников мероприятий, направленных на укрепление гражданского единства, гармонизацию межнациональных и межконфессиональных отношений, этнокультурное развитие народов в </a:t>
            </a:r>
            <a:r>
              <a:rPr lang="ru-RU" sz="1400" dirty="0" err="1" smtClean="0"/>
              <a:t>г.Коврове</a:t>
            </a:r>
            <a:endParaRPr lang="ru-RU" sz="1400" dirty="0" smtClean="0"/>
          </a:p>
          <a:p>
            <a:pPr algn="just" eaLnBrk="1" hangingPunct="1">
              <a:lnSpc>
                <a:spcPct val="70000"/>
              </a:lnSpc>
              <a:buFont typeface="Wingdings" pitchFamily="2" charset="2"/>
              <a:buChar char="§"/>
            </a:pPr>
            <a:r>
              <a:rPr lang="ru-RU" sz="1400" dirty="0" smtClean="0"/>
              <a:t>Количество материалов о деятельности национально-культурных и </a:t>
            </a:r>
            <a:r>
              <a:rPr lang="ru-RU" sz="1400" dirty="0" err="1" smtClean="0"/>
              <a:t>этноконфессиональных</a:t>
            </a:r>
            <a:r>
              <a:rPr lang="ru-RU" sz="1400" dirty="0" smtClean="0"/>
              <a:t> организаций, творческих союзов, размещенных в СМИ и на официальном сайте администрации </a:t>
            </a:r>
            <a:r>
              <a:rPr lang="ru-RU" sz="1400" dirty="0" err="1" smtClean="0"/>
              <a:t>г.Коврова</a:t>
            </a:r>
            <a:r>
              <a:rPr lang="ru-RU" sz="1400" dirty="0" smtClean="0"/>
              <a:t>.</a:t>
            </a:r>
          </a:p>
          <a:p>
            <a:pPr algn="just" eaLnBrk="1" hangingPunct="1">
              <a:lnSpc>
                <a:spcPct val="70000"/>
              </a:lnSpc>
              <a:buFont typeface="Wingdings" pitchFamily="2" charset="2"/>
              <a:buChar char="§"/>
            </a:pPr>
            <a:r>
              <a:rPr lang="ru-RU" sz="1400" dirty="0" smtClean="0"/>
              <a:t>Количество мероприятий, проведенных национально-культурными и </a:t>
            </a:r>
            <a:r>
              <a:rPr lang="ru-RU" sz="1400" dirty="0" err="1" smtClean="0"/>
              <a:t>этноконфессиональными</a:t>
            </a:r>
            <a:r>
              <a:rPr lang="ru-RU" sz="1400" dirty="0" smtClean="0"/>
              <a:t> организациями</a:t>
            </a:r>
          </a:p>
          <a:p>
            <a:pPr algn="just" eaLnBrk="1" hangingPunct="1">
              <a:lnSpc>
                <a:spcPct val="7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ru-RU" sz="1400" dirty="0" smtClean="0"/>
              <a:t>Количество национально-культурных </a:t>
            </a:r>
            <a:r>
              <a:rPr lang="ru-RU" sz="1400" dirty="0" err="1" smtClean="0"/>
              <a:t>этноконфессиональных</a:t>
            </a:r>
            <a:r>
              <a:rPr lang="ru-RU" sz="1400" dirty="0" smtClean="0"/>
              <a:t> организаций, общественных объединений, привлеченных к участию в городских социально значимых мероприятиях</a:t>
            </a:r>
          </a:p>
          <a:p>
            <a:pPr algn="just" eaLnBrk="1" hangingPunct="1">
              <a:lnSpc>
                <a:spcPct val="70000"/>
              </a:lnSpc>
              <a:buClr>
                <a:schemeClr val="bg1"/>
              </a:buClr>
            </a:pPr>
            <a:endParaRPr lang="ru-RU" sz="1400" dirty="0" smtClean="0"/>
          </a:p>
          <a:p>
            <a:pPr algn="just" eaLnBrk="1" hangingPunct="1">
              <a:lnSpc>
                <a:spcPct val="70000"/>
              </a:lnSpc>
            </a:pPr>
            <a:r>
              <a:rPr lang="ru-RU" sz="1400" dirty="0" smtClean="0"/>
              <a:t> </a:t>
            </a:r>
          </a:p>
          <a:p>
            <a:pPr algn="just" eaLnBrk="1" hangingPunct="1">
              <a:lnSpc>
                <a:spcPct val="70000"/>
              </a:lnSpc>
              <a:buFont typeface="Wingdings" pitchFamily="2" charset="2"/>
              <a:buChar char="q"/>
            </a:pPr>
            <a:r>
              <a:rPr lang="ru-RU" sz="1400" b="1" dirty="0" smtClean="0"/>
              <a:t>Ожидаемые конечные результаты, направленные на достижение национальных целей, а также на показатели, направленные на достижение общественно значимых результатов и задач</a:t>
            </a:r>
          </a:p>
          <a:p>
            <a:pPr algn="just" eaLnBrk="1" hangingPunct="1">
              <a:lnSpc>
                <a:spcPct val="70000"/>
              </a:lnSpc>
            </a:pPr>
            <a:endParaRPr lang="ru-RU" sz="1400" dirty="0" smtClean="0"/>
          </a:p>
          <a:p>
            <a:pPr algn="l">
              <a:lnSpc>
                <a:spcPct val="70000"/>
              </a:lnSpc>
            </a:pPr>
            <a:r>
              <a:rPr lang="ru-RU" sz="1400" dirty="0" smtClean="0"/>
              <a:t>– Увеличение количества городских мероприятий, направленных на укрепление гражданского единства, гармонизацию межнациональных и межконфессиональных отношений в г. </a:t>
            </a:r>
            <a:r>
              <a:rPr lang="ru-RU" sz="1400" dirty="0" err="1" smtClean="0"/>
              <a:t>Коврове</a:t>
            </a:r>
            <a:r>
              <a:rPr lang="ru-RU" sz="1400" dirty="0" smtClean="0"/>
              <a:t>;</a:t>
            </a:r>
          </a:p>
          <a:p>
            <a:pPr algn="l">
              <a:lnSpc>
                <a:spcPct val="70000"/>
              </a:lnSpc>
            </a:pPr>
            <a:r>
              <a:rPr lang="ru-RU" sz="1400" dirty="0" smtClean="0"/>
              <a:t>– Увеличение численности участников мероприятий, направленных на этнокультурное развитие народов, проживающих в г. </a:t>
            </a:r>
            <a:r>
              <a:rPr lang="ru-RU" sz="1400" dirty="0" err="1" smtClean="0"/>
              <a:t>Коврове</a:t>
            </a:r>
            <a:r>
              <a:rPr lang="ru-RU" sz="1400" dirty="0" smtClean="0"/>
              <a:t>;</a:t>
            </a:r>
          </a:p>
          <a:p>
            <a:pPr algn="l">
              <a:lnSpc>
                <a:spcPct val="70000"/>
              </a:lnSpc>
            </a:pPr>
            <a:r>
              <a:rPr lang="ru-RU" sz="1400" dirty="0" smtClean="0"/>
              <a:t>– Увеличение количества материалов о деятельности национально- культурных и </a:t>
            </a:r>
            <a:r>
              <a:rPr lang="ru-RU" sz="1400" dirty="0" err="1" smtClean="0"/>
              <a:t>этноконфессиональных</a:t>
            </a:r>
            <a:r>
              <a:rPr lang="ru-RU" sz="1400" dirty="0" smtClean="0"/>
              <a:t> организаций, творческих союзов, размещенных в СМИ и на официальном сайте органов местного самоуправления </a:t>
            </a:r>
            <a:r>
              <a:rPr lang="ru-RU" sz="1400" dirty="0" err="1" smtClean="0"/>
              <a:t>г.Коврова</a:t>
            </a:r>
            <a:r>
              <a:rPr lang="ru-RU" sz="1400" dirty="0" smtClean="0"/>
              <a:t>;</a:t>
            </a:r>
          </a:p>
          <a:p>
            <a:pPr algn="l">
              <a:lnSpc>
                <a:spcPct val="70000"/>
              </a:lnSpc>
            </a:pPr>
            <a:r>
              <a:rPr lang="ru-RU" sz="1400" dirty="0" smtClean="0"/>
              <a:t>– Увеличение количества мероприятий, организованных и проведенных национально-культурными и </a:t>
            </a:r>
            <a:r>
              <a:rPr lang="ru-RU" sz="1400" dirty="0" err="1" smtClean="0"/>
              <a:t>этноконфессиональными</a:t>
            </a:r>
            <a:r>
              <a:rPr lang="ru-RU" sz="1400" dirty="0" smtClean="0"/>
              <a:t> организациями; </a:t>
            </a:r>
          </a:p>
          <a:p>
            <a:pPr algn="l">
              <a:lnSpc>
                <a:spcPct val="70000"/>
              </a:lnSpc>
            </a:pPr>
            <a:r>
              <a:rPr lang="ru-RU" sz="1400" dirty="0" smtClean="0"/>
              <a:t>– Увеличение количества национально-культурных </a:t>
            </a:r>
            <a:r>
              <a:rPr lang="ru-RU" sz="1400" dirty="0" err="1" smtClean="0"/>
              <a:t>этноконфессиональных</a:t>
            </a:r>
            <a:r>
              <a:rPr lang="ru-RU" sz="1400" dirty="0" smtClean="0"/>
              <a:t> организаций граждан, общественных объединений, привлеченных к участию в городских социально значимых мероприятиях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476672"/>
            <a:ext cx="51125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1" hangingPunct="1">
              <a:buFont typeface="Tahoma" pitchFamily="34" charset="0"/>
              <a:buNone/>
            </a:pPr>
            <a:r>
              <a:rPr lang="ru-RU" sz="4400" b="1" dirty="0" smtClean="0"/>
              <a:t>Межбюджетные отношения</a:t>
            </a: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708920"/>
            <a:ext cx="5972175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115616" y="2060848"/>
          <a:ext cx="7128792" cy="3882126"/>
        </p:xfrm>
        <a:graphic>
          <a:graphicData uri="http://schemas.openxmlformats.org/drawingml/2006/table">
            <a:tbl>
              <a:tblPr/>
              <a:tblGrid>
                <a:gridCol w="3046134"/>
                <a:gridCol w="4082658"/>
              </a:tblGrid>
              <a:tr h="9407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1"/>
                          </a:solidFill>
                          <a:latin typeface="Calibri,Bold"/>
                          <a:ea typeface="Calibri"/>
                          <a:cs typeface="Calibri,Bold"/>
                        </a:rPr>
                        <a:t>Виды межбюджетных трансфертов</a:t>
                      </a:r>
                      <a:endParaRPr lang="ru-RU" sz="7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556" marR="415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tx1"/>
                          </a:solidFill>
                          <a:latin typeface="Calibri,Bold"/>
                          <a:ea typeface="Calibri"/>
                          <a:cs typeface="Calibri,Bold"/>
                        </a:rPr>
                        <a:t>Определение</a:t>
                      </a:r>
                      <a:endParaRPr lang="ru-RU" sz="7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556" marR="415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</a:tr>
              <a:tr h="784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,Bold"/>
                          <a:ea typeface="Calibri"/>
                          <a:cs typeface="Calibri,Bold"/>
                        </a:rPr>
                        <a:t>Дотации (от лат. «</a:t>
                      </a:r>
                      <a:r>
                        <a:rPr lang="ru-RU" sz="15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,Bold"/>
                          <a:ea typeface="Calibri"/>
                          <a:cs typeface="Calibri,Bold"/>
                        </a:rPr>
                        <a:t>Dotatio</a:t>
                      </a:r>
                      <a:r>
                        <a:rPr lang="ru-RU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,Bold"/>
                          <a:ea typeface="Calibri"/>
                          <a:cs typeface="Calibri,Bold"/>
                        </a:rPr>
                        <a:t>» - </a:t>
                      </a:r>
                      <a:r>
                        <a:rPr lang="ru-RU" sz="15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,Bold"/>
                          <a:ea typeface="Calibri"/>
                          <a:cs typeface="Calibri,Bold"/>
                        </a:rPr>
                        <a:t>дар,пожертвование</a:t>
                      </a:r>
                      <a:r>
                        <a:rPr lang="ru-RU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,Bold"/>
                          <a:ea typeface="Calibri"/>
                          <a:cs typeface="Calibri,Bold"/>
                        </a:rPr>
                        <a:t>)</a:t>
                      </a:r>
                      <a:endParaRPr lang="ru-RU" sz="7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556" marR="415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,Bold"/>
                          <a:ea typeface="Calibri"/>
                          <a:cs typeface="Calibri,Bold"/>
                        </a:rPr>
                        <a:t>Предоставляются без определения конкретной цели их использования</a:t>
                      </a:r>
                      <a:endParaRPr lang="ru-RU" sz="7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556" marR="415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</a:tr>
              <a:tr h="10783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,Bold"/>
                          <a:ea typeface="Calibri"/>
                          <a:cs typeface="Calibri,Bold"/>
                        </a:rPr>
                        <a:t>Субвенции (от лат. «Subvenire» - приходить на помощь)</a:t>
                      </a:r>
                      <a:endParaRPr lang="ru-RU" sz="700">
                        <a:solidFill>
                          <a:schemeClr val="bg2">
                            <a:lumMod val="2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556" marR="415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,Bold"/>
                          <a:ea typeface="Calibri"/>
                          <a:cs typeface="Calibri,Bold"/>
                        </a:rPr>
                        <a:t>Предоставляются на финансирование «переданных» другим публично-правовым образованиям полномочий</a:t>
                      </a:r>
                      <a:endParaRPr lang="ru-RU" sz="7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556" marR="415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10783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,Bold"/>
                          <a:ea typeface="Calibri"/>
                          <a:cs typeface="Calibri,Bold"/>
                        </a:rPr>
                        <a:t>Субсидии (от лат. «</a:t>
                      </a:r>
                      <a:r>
                        <a:rPr lang="ru-RU" sz="15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,Bold"/>
                          <a:ea typeface="Calibri"/>
                          <a:cs typeface="Calibri,Bold"/>
                        </a:rPr>
                        <a:t>Subsidium</a:t>
                      </a:r>
                      <a:r>
                        <a:rPr lang="ru-RU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,Bold"/>
                          <a:ea typeface="Calibri"/>
                          <a:cs typeface="Calibri,Bold"/>
                        </a:rPr>
                        <a:t>» - поддержка)</a:t>
                      </a:r>
                      <a:endParaRPr lang="ru-RU" sz="7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556" marR="415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,Bold"/>
                          <a:ea typeface="Calibri"/>
                          <a:cs typeface="Calibri,Bold"/>
                        </a:rPr>
                        <a:t>Предоставляются на условиях долевого </a:t>
                      </a:r>
                      <a:r>
                        <a:rPr lang="ru-RU" sz="15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,Bold"/>
                          <a:ea typeface="Calibri"/>
                          <a:cs typeface="Calibri,Bold"/>
                        </a:rPr>
                        <a:t>софинансирования</a:t>
                      </a:r>
                      <a:r>
                        <a:rPr lang="ru-RU" sz="15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libri,Bold"/>
                          <a:ea typeface="Calibri"/>
                          <a:cs typeface="Calibri,Bold"/>
                        </a:rPr>
                        <a:t> расходов других бюджетов</a:t>
                      </a:r>
                      <a:endParaRPr lang="ru-RU" sz="7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556" marR="415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  <p:sp>
        <p:nvSpPr>
          <p:cNvPr id="76801" name="Rectangle 1"/>
          <p:cNvSpPr>
            <a:spLocks noChangeArrowheads="1"/>
          </p:cNvSpPr>
          <p:nvPr/>
        </p:nvSpPr>
        <p:spPr bwMode="auto">
          <a:xfrm>
            <a:off x="0" y="594215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Calibri,Bold"/>
              </a:rPr>
              <a:t>         Межбюджетные трансферты – основной вид безвозмездных перечислений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dirty="0" smtClean="0">
                <a:latin typeface="Calibri" pitchFamily="34" charset="0"/>
                <a:ea typeface="Calibri" pitchFamily="34" charset="0"/>
                <a:cs typeface="Calibri,Bold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Calibri,Bold"/>
              </a:rPr>
              <a:t>Межбюджетные трансферты – это денежные средства, перечисляемые из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Calibri,Bold"/>
              </a:rPr>
              <a:t> одного бюджета бюджетной системы Российской Федерации другому.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395536" y="1412776"/>
          <a:ext cx="8424936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749979" y="1340768"/>
            <a:ext cx="1029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тыс.руб.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644008" y="3356992"/>
            <a:ext cx="1597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cs typeface="Times New Roman" pitchFamily="18" charset="0"/>
              </a:rPr>
              <a:t>1 866 613</a:t>
            </a:r>
            <a:endParaRPr lang="ru-RU" b="1" dirty="0"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22416" y="476672"/>
            <a:ext cx="69399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Безвозмездные поступления из бюджетов других уровней  </a:t>
            </a:r>
          </a:p>
          <a:p>
            <a:r>
              <a:rPr lang="ru-RU" sz="2000" b="1" dirty="0" smtClean="0"/>
              <a:t>в 2022-2025 годах</a:t>
            </a:r>
            <a:endParaRPr lang="ru-RU" sz="2000" b="1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395536" y="1124744"/>
          <a:ext cx="4392488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/>
          <p:cNvGraphicFramePr/>
          <p:nvPr/>
        </p:nvGraphicFramePr>
        <p:xfrm>
          <a:off x="4355976" y="1412776"/>
          <a:ext cx="4248472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/>
          <p:nvPr/>
        </p:nvGraphicFramePr>
        <p:xfrm>
          <a:off x="827584" y="3789040"/>
          <a:ext cx="5400600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03648" y="260648"/>
            <a:ext cx="6768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УДЕЛЬНЫЙ  ВЕС  БЕЗВОЗМЕЗДНЫХ  ПОСТУПЛЕНИЙ</a:t>
            </a:r>
          </a:p>
          <a:p>
            <a:r>
              <a:rPr lang="ru-RU" b="1" dirty="0" smtClean="0"/>
              <a:t> В  ОБЩИХ  ДОХОДАХ  ГОРОДСКОГО  БЮДЖЕТА </a:t>
            </a:r>
          </a:p>
          <a:p>
            <a:r>
              <a:rPr lang="ru-RU" b="1" dirty="0" smtClean="0"/>
              <a:t>В 2023-2025 ГОДАХ</a:t>
            </a:r>
            <a:endParaRPr lang="ru-RU" b="1" dirty="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97933" y="2420888"/>
            <a:ext cx="43622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/>
              <a:t>Спасибо </a:t>
            </a:r>
          </a:p>
          <a:p>
            <a:r>
              <a:rPr lang="ru-RU" sz="5400" b="1" dirty="0" smtClean="0"/>
              <a:t>за внимание</a:t>
            </a:r>
            <a:endParaRPr lang="ru-RU" sz="5400" b="1" dirty="0"/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48680"/>
            <a:ext cx="9036496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30942</TotalTime>
  <Words>8690</Words>
  <Application>Microsoft Office PowerPoint</Application>
  <PresentationFormat>Экран (4:3)</PresentationFormat>
  <Paragraphs>1064</Paragraphs>
  <Slides>99</Slides>
  <Notes>30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99</vt:i4>
      </vt:variant>
    </vt:vector>
  </HeadingPairs>
  <TitlesOfParts>
    <vt:vector size="101" baseType="lpstr">
      <vt:lpstr>Тема Office</vt:lpstr>
      <vt:lpstr>Worksheet</vt:lpstr>
      <vt:lpstr>БРОШЮРА  «БЮДЖЕТ ДЛЯ ГРАЖДАН»  по проекту  бюджета  города Коврова  на 2023 год  и на плановый период  2024 и 2025 годов  </vt:lpstr>
      <vt:lpstr>Содержание:</vt:lpstr>
      <vt:lpstr>ВВОДНАЯ ЧАСТЬ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БЕЗВОЗМЕЗДНЫЕ ПОСТУПЛЕНИЯ  В   2022-2025   ГОДАХ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«Обеспечение доступным и комфортным жильем  населения города Коврова </vt:lpstr>
      <vt:lpstr>Слайд 48</vt:lpstr>
      <vt:lpstr>«Комплексные меры профилактики правонарушений  в городе Коврове »  </vt:lpstr>
      <vt:lpstr>Слайд 50</vt:lpstr>
      <vt:lpstr>Слайд 51</vt:lpstr>
      <vt:lpstr>«Организация муниципального управления  в муниципальном образовании город Ковров Владимирской области»    </vt:lpstr>
      <vt:lpstr>Слайд 53</vt:lpstr>
      <vt:lpstr>Слайд 54</vt:lpstr>
      <vt:lpstr>«Молодежная и семейная политика города Коврова»    </vt:lpstr>
      <vt:lpstr>Слайд 56</vt:lpstr>
      <vt:lpstr>« Развитие культуры и туризма на территории города Коврова»</vt:lpstr>
      <vt:lpstr>Слайд 58</vt:lpstr>
      <vt:lpstr>«Развитие транспортной системы  и транспортной доступности города Коврова»</vt:lpstr>
      <vt:lpstr>Слайд 60</vt:lpstr>
      <vt:lpstr>Слайд 61</vt:lpstr>
      <vt:lpstr>«Дорожное хозяйство города Коврова»</vt:lpstr>
      <vt:lpstr>Слайд 63</vt:lpstr>
      <vt:lpstr>Слайд 64</vt:lpstr>
      <vt:lpstr>«Жилищное хозяйство города Коврова»</vt:lpstr>
      <vt:lpstr>Слайд 66</vt:lpstr>
      <vt:lpstr>Слайд 67</vt:lpstr>
      <vt:lpstr>Слайд 68</vt:lpstr>
      <vt:lpstr>«Благоустройство и охрана  окружающей среды» </vt:lpstr>
      <vt:lpstr>Слайд 70</vt:lpstr>
      <vt:lpstr>«РАЗВИТИЕ ФИЗИЧЕСКОЙ КУЛЬТУРЫ И СПОРТА ГОРОДА КОВРОВА»</vt:lpstr>
      <vt:lpstr>Слайд 72</vt:lpstr>
      <vt:lpstr>Слайд 73</vt:lpstr>
      <vt:lpstr>Слайд 74</vt:lpstr>
      <vt:lpstr>Слайд 75</vt:lpstr>
      <vt:lpstr>«Управление муниципальным имуществом  и земельными ресурсами в городе Коврове»</vt:lpstr>
      <vt:lpstr>Слайд 77</vt:lpstr>
      <vt:lpstr>Слайд 78</vt:lpstr>
      <vt:lpstr>«Развитие образования в городе Коврове» 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«Комплексное развитие транспортной инфраструктуры города Коврова»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</vt:vector>
  </TitlesOfParts>
  <Company>MoBIL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БРОШЮРА «БЮДЖЕТ ДЛЯ ГРАЖДАН» по проекту бюджета города Коврова на 2015 год и на плановый период 2016 и 2017 годов</dc:title>
  <dc:creator>Admin</dc:creator>
  <cp:lastModifiedBy>User</cp:lastModifiedBy>
  <cp:revision>2817</cp:revision>
  <dcterms:created xsi:type="dcterms:W3CDTF">2014-12-04T08:37:53Z</dcterms:created>
  <dcterms:modified xsi:type="dcterms:W3CDTF">2022-12-19T06:14:28Z</dcterms:modified>
</cp:coreProperties>
</file>