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24" r:id="rId1"/>
    <p:sldMasterId id="2147483828" r:id="rId2"/>
    <p:sldMasterId id="2147483830" r:id="rId3"/>
    <p:sldMasterId id="2147483851" r:id="rId4"/>
    <p:sldMasterId id="2147483857" r:id="rId5"/>
    <p:sldMasterId id="2147483868" r:id="rId6"/>
  </p:sldMasterIdLst>
  <p:notesMasterIdLst>
    <p:notesMasterId r:id="rId25"/>
  </p:notesMasterIdLst>
  <p:handoutMasterIdLst>
    <p:handoutMasterId r:id="rId26"/>
  </p:handoutMasterIdLst>
  <p:sldIdLst>
    <p:sldId id="349" r:id="rId7"/>
    <p:sldId id="392" r:id="rId8"/>
    <p:sldId id="399" r:id="rId9"/>
    <p:sldId id="400" r:id="rId10"/>
    <p:sldId id="401" r:id="rId11"/>
    <p:sldId id="393" r:id="rId12"/>
    <p:sldId id="394" r:id="rId13"/>
    <p:sldId id="395" r:id="rId14"/>
    <p:sldId id="396" r:id="rId15"/>
    <p:sldId id="397" r:id="rId16"/>
    <p:sldId id="398" r:id="rId17"/>
    <p:sldId id="402" r:id="rId18"/>
    <p:sldId id="403" r:id="rId19"/>
    <p:sldId id="404" r:id="rId20"/>
    <p:sldId id="405" r:id="rId21"/>
    <p:sldId id="406" r:id="rId22"/>
    <p:sldId id="407" r:id="rId23"/>
    <p:sldId id="390" r:id="rId24"/>
  </p:sldIdLst>
  <p:sldSz cx="10801350" cy="6858000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02" userDrawn="1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pos="1043">
          <p15:clr>
            <a:srgbClr val="A4A3A4"/>
          </p15:clr>
        </p15:guide>
        <p15:guide id="5" pos="6124">
          <p15:clr>
            <a:srgbClr val="A4A3A4"/>
          </p15:clr>
        </p15:guide>
        <p15:guide id="6" orient="horz" pos="1616">
          <p15:clr>
            <a:srgbClr val="A4A3A4"/>
          </p15:clr>
        </p15:guide>
        <p15:guide id="7" orient="horz" pos="1162">
          <p15:clr>
            <a:srgbClr val="A4A3A4"/>
          </p15:clr>
        </p15:guide>
        <p15:guide id="8" pos="1179">
          <p15:clr>
            <a:srgbClr val="A4A3A4"/>
          </p15:clr>
        </p15:guide>
        <p15:guide id="9" pos="571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ланченко Александр Юрьевич" initials="САЮ" lastIdx="6" clrIdx="0"/>
  <p:cmAuthor id="1" name="Екатерина" initials="Е" lastIdx="0" clrIdx="1"/>
  <p:cmAuthor id="2" name="shayuk-ei@mail.ru" initials="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382A"/>
    <a:srgbClr val="552010"/>
    <a:srgbClr val="ED5339"/>
    <a:srgbClr val="FDEFE9"/>
    <a:srgbClr val="EDD8C2"/>
    <a:srgbClr val="E0CEBE"/>
    <a:srgbClr val="6F574B"/>
    <a:srgbClr val="481800"/>
    <a:srgbClr val="50210A"/>
    <a:srgbClr val="D1A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5" autoAdjust="0"/>
    <p:restoredTop sz="94434" autoAdjust="0"/>
  </p:normalViewPr>
  <p:slideViewPr>
    <p:cSldViewPr>
      <p:cViewPr varScale="1">
        <p:scale>
          <a:sx n="108" d="100"/>
          <a:sy n="108" d="100"/>
        </p:scale>
        <p:origin x="1458" y="102"/>
      </p:cViewPr>
      <p:guideLst>
        <p:guide orient="horz" pos="2160"/>
        <p:guide pos="3402"/>
        <p:guide orient="horz" pos="709"/>
        <p:guide pos="1043"/>
        <p:guide pos="6124"/>
        <p:guide orient="horz" pos="1616"/>
        <p:guide orient="horz" pos="1162"/>
        <p:guide pos="1179"/>
        <p:guide pos="57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767" cy="495477"/>
          </a:xfrm>
          <a:prstGeom prst="rect">
            <a:avLst/>
          </a:prstGeom>
        </p:spPr>
        <p:txBody>
          <a:bodyPr vert="horz" lIns="92386" tIns="46194" rIns="92386" bIns="461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287" y="0"/>
            <a:ext cx="2945767" cy="495477"/>
          </a:xfrm>
          <a:prstGeom prst="rect">
            <a:avLst/>
          </a:prstGeom>
        </p:spPr>
        <p:txBody>
          <a:bodyPr vert="horz" lIns="92386" tIns="46194" rIns="92386" bIns="46194" rtlCol="0"/>
          <a:lstStyle>
            <a:lvl1pPr algn="r">
              <a:defRPr sz="1200"/>
            </a:lvl1pPr>
          </a:lstStyle>
          <a:p>
            <a:fld id="{D0A240CE-6B2B-4C06-9E24-478559FB16C6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8778"/>
            <a:ext cx="2945767" cy="495476"/>
          </a:xfrm>
          <a:prstGeom prst="rect">
            <a:avLst/>
          </a:prstGeom>
        </p:spPr>
        <p:txBody>
          <a:bodyPr vert="horz" lIns="92386" tIns="46194" rIns="92386" bIns="461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287" y="9378778"/>
            <a:ext cx="2945767" cy="495476"/>
          </a:xfrm>
          <a:prstGeom prst="rect">
            <a:avLst/>
          </a:prstGeom>
        </p:spPr>
        <p:txBody>
          <a:bodyPr vert="horz" lIns="92386" tIns="46194" rIns="92386" bIns="46194" rtlCol="0" anchor="b"/>
          <a:lstStyle>
            <a:lvl1pPr algn="r">
              <a:defRPr sz="1200"/>
            </a:lvl1pPr>
          </a:lstStyle>
          <a:p>
            <a:fld id="{155F84F5-BAE4-4E64-9A4B-23429303D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345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767" cy="493873"/>
          </a:xfrm>
          <a:prstGeom prst="rect">
            <a:avLst/>
          </a:prstGeom>
        </p:spPr>
        <p:txBody>
          <a:bodyPr vert="horz" lIns="92386" tIns="46194" rIns="92386" bIns="461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87" y="0"/>
            <a:ext cx="2945767" cy="493873"/>
          </a:xfrm>
          <a:prstGeom prst="rect">
            <a:avLst/>
          </a:prstGeom>
        </p:spPr>
        <p:txBody>
          <a:bodyPr vert="horz" lIns="92386" tIns="46194" rIns="92386" bIns="461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E7C02B-A015-4EDC-94F8-EA77796EAF37}" type="datetimeFigureOut">
              <a:rPr lang="ru-RU"/>
              <a:pPr>
                <a:defRPr/>
              </a:pPr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84188" y="742950"/>
            <a:ext cx="58293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6" tIns="46194" rIns="92386" bIns="4619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420" y="4690190"/>
            <a:ext cx="5436841" cy="4443252"/>
          </a:xfrm>
          <a:prstGeom prst="rect">
            <a:avLst/>
          </a:prstGeom>
        </p:spPr>
        <p:txBody>
          <a:bodyPr vert="horz" lIns="92386" tIns="46194" rIns="92386" bIns="4619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8775"/>
            <a:ext cx="2945767" cy="493873"/>
          </a:xfrm>
          <a:prstGeom prst="rect">
            <a:avLst/>
          </a:prstGeom>
        </p:spPr>
        <p:txBody>
          <a:bodyPr vert="horz" lIns="92386" tIns="46194" rIns="92386" bIns="461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87" y="9378775"/>
            <a:ext cx="2945767" cy="493873"/>
          </a:xfrm>
          <a:prstGeom prst="rect">
            <a:avLst/>
          </a:prstGeom>
        </p:spPr>
        <p:txBody>
          <a:bodyPr vert="horz" lIns="92386" tIns="46194" rIns="92386" bIns="461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A6E20A-40CF-4EBF-9C75-0FAA42B4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226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87825" y="1911350"/>
            <a:ext cx="3047256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828179" y="2996952"/>
            <a:ext cx="8591005" cy="936104"/>
          </a:xfrm>
          <a:prstGeom prst="rect">
            <a:avLst/>
          </a:prstGeom>
        </p:spPr>
        <p:txBody>
          <a:bodyPr/>
          <a:lstStyle>
            <a:lvl1pPr algn="l"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/>
          </p:nvPr>
        </p:nvSpPr>
        <p:spPr>
          <a:xfrm>
            <a:off x="1828179" y="6309320"/>
            <a:ext cx="3827353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770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37350" y="1340774"/>
            <a:ext cx="9622061" cy="49822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</a:lstStyle>
          <a:p>
            <a:pPr lv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8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2625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170" y="1122363"/>
            <a:ext cx="8101012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70" y="3602038"/>
            <a:ext cx="810101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42594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19 апреля 2017 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77950" y="6356361"/>
            <a:ext cx="364545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28453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A8C80-70DD-4D03-A0DA-1DDD3E92C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868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382419" y="5014042"/>
            <a:ext cx="2964695" cy="365125"/>
          </a:xfrm>
        </p:spPr>
        <p:txBody>
          <a:bodyPr lIns="0" tIns="0" rIns="0" bIns="0"/>
          <a:lstStyle>
            <a:lvl1pPr>
              <a:defRPr>
                <a:latin typeface="Arial"/>
              </a:defRPr>
            </a:lvl1pPr>
          </a:lstStyle>
          <a:p>
            <a:r>
              <a:rPr lang="ru-RU"/>
              <a:t>19 апреля 2017 г.</a:t>
            </a:r>
            <a:endParaRPr lang="ru-RU" dirty="0"/>
          </a:p>
        </p:txBody>
      </p:sp>
      <p:pic>
        <p:nvPicPr>
          <p:cNvPr id="8" name="Изображение 7" descr="for_ppt_minecono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851" y="486513"/>
            <a:ext cx="1317674" cy="1461472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3375133" y="2284379"/>
            <a:ext cx="6354625" cy="2342105"/>
          </a:xfrm>
        </p:spPr>
        <p:txBody>
          <a:bodyPr>
            <a:noAutofit/>
          </a:bodyPr>
          <a:lstStyle>
            <a:lvl1pPr>
              <a:defRPr sz="3600" cap="all"/>
            </a:lvl1pPr>
            <a:lvl3pPr>
              <a:spcBef>
                <a:spcPts val="728"/>
              </a:spcBef>
              <a:defRPr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39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head_groun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10797937" cy="2212323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 апреля 2017 г.</a:t>
            </a:r>
            <a:endParaRPr lang="ru-RU" dirty="0"/>
          </a:p>
        </p:txBody>
      </p:sp>
      <p:pic>
        <p:nvPicPr>
          <p:cNvPr id="6" name="Изображение 5" descr="for_ppt_minecon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732" y="672288"/>
            <a:ext cx="4547401" cy="1156075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3375133" y="2284374"/>
            <a:ext cx="6354625" cy="2387746"/>
          </a:xfrm>
        </p:spPr>
        <p:txBody>
          <a:bodyPr/>
          <a:lstStyle>
            <a:lvl1pPr>
              <a:defRPr sz="3600"/>
            </a:lvl1pPr>
            <a:lvl2pPr>
              <a:spcBef>
                <a:spcPts val="1455"/>
              </a:spcBef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71732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 descr="head_groun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0797937" cy="124284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3375133" y="1483901"/>
            <a:ext cx="6354625" cy="3313011"/>
          </a:xfrm>
        </p:spPr>
        <p:txBody>
          <a:bodyPr/>
          <a:lstStyle>
            <a:lvl1pPr>
              <a:defRPr sz="3600"/>
            </a:lvl1pPr>
            <a:lvl2pPr marL="415766" indent="-415766">
              <a:spcBef>
                <a:spcPts val="1455"/>
              </a:spcBef>
              <a:buFont typeface="Lucida Grande"/>
              <a:buChar char="＞"/>
              <a:defRPr/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9" name="Изображение 8" descr="for_ppt_minecon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44" y="399244"/>
            <a:ext cx="553422" cy="61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98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170" y="1122363"/>
            <a:ext cx="8101012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70" y="3602038"/>
            <a:ext cx="810101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42594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19 апреля 2017 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77950" y="6356361"/>
            <a:ext cx="364545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28453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A8C80-70DD-4D03-A0DA-1DDD3E92C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61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178951" y="1493981"/>
            <a:ext cx="7543309" cy="730999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8" y="2512816"/>
            <a:ext cx="7543327" cy="3539317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900"/>
            </a:lvl4pPr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33619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8" y="1478782"/>
            <a:ext cx="7543327" cy="4573344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00285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178951" y="1493981"/>
            <a:ext cx="7543309" cy="730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9" y="2512817"/>
            <a:ext cx="3501878" cy="35393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230729" y="2512817"/>
            <a:ext cx="3491528" cy="35393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6127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60047" y="457200"/>
            <a:ext cx="10261283" cy="8382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>
          <a:xfrm>
            <a:off x="360047" y="1554163"/>
            <a:ext cx="10261283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>
          <a:xfrm>
            <a:off x="7650959" y="76201"/>
            <a:ext cx="2970372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 апреля 2017 г.</a:t>
            </a: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230532" y="76201"/>
            <a:ext cx="3420427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721220" y="6473825"/>
            <a:ext cx="896363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55B43-5021-453D-B46F-2CE9D225C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44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9" y="1426113"/>
            <a:ext cx="3501878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230729" y="1426113"/>
            <a:ext cx="3491528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3214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230729" y="1426113"/>
            <a:ext cx="3491528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178951" y="1426109"/>
            <a:ext cx="3500544" cy="4626016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718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178952" y="1426113"/>
            <a:ext cx="3491528" cy="462601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6229211" y="1426109"/>
            <a:ext cx="3500544" cy="4626016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125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19261" y="1478783"/>
            <a:ext cx="4582091" cy="4578593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29" y="1422175"/>
            <a:ext cx="3501878" cy="4629955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6484962" y="2286001"/>
            <a:ext cx="3845780" cy="3402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8544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178951" y="1493981"/>
            <a:ext cx="7543309" cy="73099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178955" y="2512812"/>
            <a:ext cx="3501855" cy="3539423"/>
          </a:xfrm>
        </p:spPr>
        <p:txBody>
          <a:bodyPr/>
          <a:lstStyle>
            <a:lvl5pPr>
              <a:defRPr sz="11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6230726" y="2560673"/>
            <a:ext cx="4570627" cy="3491560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205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178953" y="1468710"/>
            <a:ext cx="7550804" cy="4583416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142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8951" y="414732"/>
            <a:ext cx="7543309" cy="449403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300" cap="all">
                <a:solidFill>
                  <a:srgbClr val="0077C8"/>
                </a:solidFill>
              </a:defRPr>
            </a:lvl1pPr>
            <a:lvl2pPr marL="486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2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9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5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9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307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509" y="1896443"/>
            <a:ext cx="6137102" cy="13085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3018" y="3459382"/>
            <a:ext cx="5054084" cy="15601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7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5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2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0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7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5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2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0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10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77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40" y="3922895"/>
            <a:ext cx="6137102" cy="1212480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40" y="2587472"/>
            <a:ext cx="6137102" cy="1335423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775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551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32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102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8877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653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428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204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3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50059" y="4853421"/>
            <a:ext cx="9991249" cy="1222375"/>
          </a:xfrm>
          <a:prstGeom prst="rect">
            <a:avLst/>
          </a:prstGeo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0059" y="3886200"/>
            <a:ext cx="9991249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>
          <a:xfrm>
            <a:off x="7650959" y="76201"/>
            <a:ext cx="2970372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19 апреля 2017 г.</a:t>
            </a: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690463" y="76201"/>
            <a:ext cx="3960495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721220" y="6473825"/>
            <a:ext cx="896363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A8C80-70DD-4D03-A0DA-1DDD3E92C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39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006" y="1424452"/>
            <a:ext cx="3188886" cy="402888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0228" y="1424452"/>
            <a:ext cx="3188886" cy="402888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57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006" y="1366513"/>
            <a:ext cx="3190140" cy="56949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556" indent="0">
              <a:buNone/>
              <a:defRPr sz="1700" b="1"/>
            </a:lvl2pPr>
            <a:lvl3pPr marL="755112" indent="0">
              <a:buNone/>
              <a:defRPr sz="1500" b="1"/>
            </a:lvl3pPr>
            <a:lvl4pPr marL="1132667" indent="0">
              <a:buNone/>
              <a:defRPr sz="1300" b="1"/>
            </a:lvl4pPr>
            <a:lvl5pPr marL="1510223" indent="0">
              <a:buNone/>
              <a:defRPr sz="1300" b="1"/>
            </a:lvl5pPr>
            <a:lvl6pPr marL="1887779" indent="0">
              <a:buNone/>
              <a:defRPr sz="1300" b="1"/>
            </a:lvl6pPr>
            <a:lvl7pPr marL="2265335" indent="0">
              <a:buNone/>
              <a:defRPr sz="1300" b="1"/>
            </a:lvl7pPr>
            <a:lvl8pPr marL="2642890" indent="0">
              <a:buNone/>
              <a:defRPr sz="1300" b="1"/>
            </a:lvl8pPr>
            <a:lvl9pPr marL="30204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006" y="1936011"/>
            <a:ext cx="3190140" cy="351732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7721" y="1366513"/>
            <a:ext cx="3191393" cy="56949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556" indent="0">
              <a:buNone/>
              <a:defRPr sz="1700" b="1"/>
            </a:lvl2pPr>
            <a:lvl3pPr marL="755112" indent="0">
              <a:buNone/>
              <a:defRPr sz="1500" b="1"/>
            </a:lvl3pPr>
            <a:lvl4pPr marL="1132667" indent="0">
              <a:buNone/>
              <a:defRPr sz="1300" b="1"/>
            </a:lvl4pPr>
            <a:lvl5pPr marL="1510223" indent="0">
              <a:buNone/>
              <a:defRPr sz="1300" b="1"/>
            </a:lvl5pPr>
            <a:lvl6pPr marL="1887779" indent="0">
              <a:buNone/>
              <a:defRPr sz="1300" b="1"/>
            </a:lvl6pPr>
            <a:lvl7pPr marL="2265335" indent="0">
              <a:buNone/>
              <a:defRPr sz="1300" b="1"/>
            </a:lvl7pPr>
            <a:lvl8pPr marL="2642890" indent="0">
              <a:buNone/>
              <a:defRPr sz="1300" b="1"/>
            </a:lvl8pPr>
            <a:lvl9pPr marL="30204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7721" y="1936011"/>
            <a:ext cx="3191393" cy="351732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93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68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678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06" y="243061"/>
            <a:ext cx="2375370" cy="1034423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866" y="243062"/>
            <a:ext cx="4036248" cy="521027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006" y="1277485"/>
            <a:ext cx="2375370" cy="4175848"/>
          </a:xfrm>
        </p:spPr>
        <p:txBody>
          <a:bodyPr/>
          <a:lstStyle>
            <a:lvl1pPr marL="0" indent="0">
              <a:buNone/>
              <a:defRPr sz="1200"/>
            </a:lvl1pPr>
            <a:lvl2pPr marL="377556" indent="0">
              <a:buNone/>
              <a:defRPr sz="1000"/>
            </a:lvl2pPr>
            <a:lvl3pPr marL="755112" indent="0">
              <a:buNone/>
              <a:defRPr sz="800"/>
            </a:lvl3pPr>
            <a:lvl4pPr marL="1132667" indent="0">
              <a:buNone/>
              <a:defRPr sz="700"/>
            </a:lvl4pPr>
            <a:lvl5pPr marL="1510223" indent="0">
              <a:buNone/>
              <a:defRPr sz="700"/>
            </a:lvl5pPr>
            <a:lvl6pPr marL="1887779" indent="0">
              <a:buNone/>
              <a:defRPr sz="700"/>
            </a:lvl6pPr>
            <a:lvl7pPr marL="2265335" indent="0">
              <a:buNone/>
              <a:defRPr sz="700"/>
            </a:lvl7pPr>
            <a:lvl8pPr marL="2642890" indent="0">
              <a:buNone/>
              <a:defRPr sz="700"/>
            </a:lvl8pPr>
            <a:lvl9pPr marL="302044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113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94" y="4273355"/>
            <a:ext cx="4332072" cy="50449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15194" y="545474"/>
            <a:ext cx="4332072" cy="3662876"/>
          </a:xfrm>
        </p:spPr>
        <p:txBody>
          <a:bodyPr/>
          <a:lstStyle>
            <a:lvl1pPr marL="0" indent="0">
              <a:buNone/>
              <a:defRPr sz="2600"/>
            </a:lvl1pPr>
            <a:lvl2pPr marL="377556" indent="0">
              <a:buNone/>
              <a:defRPr sz="2300"/>
            </a:lvl2pPr>
            <a:lvl3pPr marL="755112" indent="0">
              <a:buNone/>
              <a:defRPr sz="2000"/>
            </a:lvl3pPr>
            <a:lvl4pPr marL="1132667" indent="0">
              <a:buNone/>
              <a:defRPr sz="1700"/>
            </a:lvl4pPr>
            <a:lvl5pPr marL="1510223" indent="0">
              <a:buNone/>
              <a:defRPr sz="1700"/>
            </a:lvl5pPr>
            <a:lvl6pPr marL="1887779" indent="0">
              <a:buNone/>
              <a:defRPr sz="1700"/>
            </a:lvl6pPr>
            <a:lvl7pPr marL="2265335" indent="0">
              <a:buNone/>
              <a:defRPr sz="1700"/>
            </a:lvl7pPr>
            <a:lvl8pPr marL="2642890" indent="0">
              <a:buNone/>
              <a:defRPr sz="1700"/>
            </a:lvl8pPr>
            <a:lvl9pPr marL="3020446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5194" y="4777848"/>
            <a:ext cx="4332072" cy="716465"/>
          </a:xfrm>
        </p:spPr>
        <p:txBody>
          <a:bodyPr/>
          <a:lstStyle>
            <a:lvl1pPr marL="0" indent="0">
              <a:buNone/>
              <a:defRPr sz="1200"/>
            </a:lvl1pPr>
            <a:lvl2pPr marL="377556" indent="0">
              <a:buNone/>
              <a:defRPr sz="1000"/>
            </a:lvl2pPr>
            <a:lvl3pPr marL="755112" indent="0">
              <a:buNone/>
              <a:defRPr sz="800"/>
            </a:lvl3pPr>
            <a:lvl4pPr marL="1132667" indent="0">
              <a:buNone/>
              <a:defRPr sz="700"/>
            </a:lvl4pPr>
            <a:lvl5pPr marL="1510223" indent="0">
              <a:buNone/>
              <a:defRPr sz="700"/>
            </a:lvl5pPr>
            <a:lvl6pPr marL="1887779" indent="0">
              <a:buNone/>
              <a:defRPr sz="700"/>
            </a:lvl6pPr>
            <a:lvl7pPr marL="2265335" indent="0">
              <a:buNone/>
              <a:defRPr sz="700"/>
            </a:lvl7pPr>
            <a:lvl8pPr marL="2642890" indent="0">
              <a:buNone/>
              <a:defRPr sz="700"/>
            </a:lvl8pPr>
            <a:lvl9pPr marL="302044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31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99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587" y="244475"/>
            <a:ext cx="1624527" cy="52088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1006" y="244475"/>
            <a:ext cx="4753246" cy="52088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муц-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394" y="3029145"/>
            <a:ext cx="8301746" cy="440677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94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481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0170" y="1122363"/>
            <a:ext cx="8101012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0170" y="3602038"/>
            <a:ext cx="810101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42594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19 апреля 2017 г.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77950" y="6356361"/>
            <a:ext cx="364545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28453" y="6356361"/>
            <a:ext cx="243030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0A8C80-70DD-4D03-A0DA-1DDD3E92CF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4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8031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овая страниц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961171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6836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овая страница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637348" y="1340768"/>
            <a:ext cx="4508151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 marL="1143000" indent="-228600">
              <a:spcBef>
                <a:spcPts val="300"/>
              </a:spcBef>
              <a:buFont typeface="Arial" pitchFamily="34" charset="0"/>
              <a:buChar char="•"/>
              <a:defRPr sz="1000"/>
            </a:lvl3pPr>
            <a:lvl4pPr marL="1600200" indent="-228600">
              <a:buFont typeface="Arial" pitchFamily="34" charset="0"/>
              <a:buChar char="•"/>
              <a:defRPr sz="8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3"/>
          </p:nvPr>
        </p:nvSpPr>
        <p:spPr>
          <a:xfrm>
            <a:off x="5315617" y="1340768"/>
            <a:ext cx="4933448" cy="48245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FontTx/>
              <a:buNone/>
              <a:defRPr sz="1400" b="0"/>
            </a:lvl1pPr>
            <a:lvl2pPr marL="628650" indent="-171450">
              <a:spcBef>
                <a:spcPts val="300"/>
              </a:spcBef>
              <a:buFont typeface="Arial" pitchFamily="34" charset="0"/>
              <a:buChar char="•"/>
              <a:defRPr sz="1200"/>
            </a:lvl2pPr>
            <a:lvl3pPr>
              <a:spcBef>
                <a:spcPts val="300"/>
              </a:spcBef>
              <a:defRPr sz="10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37348" y="260648"/>
            <a:ext cx="9611718" cy="86409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21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hadrinAJU.AD\Desktop\Фирменный стиль\ger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6" y="404813"/>
            <a:ext cx="102012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/>
          <a:stretch/>
        </p:blipFill>
        <p:spPr bwMode="auto">
          <a:xfrm>
            <a:off x="1693431" y="404813"/>
            <a:ext cx="455860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64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9811229" y="6381750"/>
            <a:ext cx="523191" cy="127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5AC783C4-0BC1-4225-B6F3-9E7FB4BE3E0A}" type="slidenum">
              <a:rPr lang="ru-RU" sz="1200" smtClean="0">
                <a:solidFill>
                  <a:srgbClr val="7F7F7F"/>
                </a:solidFill>
                <a:latin typeface="+mj-lt"/>
                <a:cs typeface="Arial" charset="0"/>
              </a:rPr>
              <a:pPr algn="r" eaLnBrk="1" hangingPunct="1">
                <a:defRPr/>
              </a:pPr>
              <a:t>‹#›</a:t>
            </a:fld>
            <a:endParaRPr lang="ru-RU" sz="1200" dirty="0">
              <a:solidFill>
                <a:srgbClr val="7F7F7F"/>
              </a:solidFill>
              <a:latin typeface="+mj-lt"/>
              <a:cs typeface="Arial" charset="0"/>
            </a:endParaRPr>
          </a:p>
        </p:txBody>
      </p:sp>
      <p:pic>
        <p:nvPicPr>
          <p:cNvPr id="2051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/>
          <a:stretch/>
        </p:blipFill>
        <p:spPr bwMode="auto">
          <a:xfrm>
            <a:off x="1693431" y="404813"/>
            <a:ext cx="455860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ShadrinAJU.AD\Desktop\Фирменный стиль\ger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6" y="404813"/>
            <a:ext cx="102012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0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49" r:id="rId2"/>
    <p:sldLayoutId id="2147483850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1"/>
          <p:cNvSpPr txBox="1">
            <a:spLocks noChangeArrowheads="1"/>
          </p:cNvSpPr>
          <p:nvPr/>
        </p:nvSpPr>
        <p:spPr bwMode="auto">
          <a:xfrm>
            <a:off x="9811229" y="6381750"/>
            <a:ext cx="523191" cy="1270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628628E-FAF2-4B56-BE3C-B3B53664DAB2}" type="slidenum">
              <a:rPr lang="ru-RU" sz="1200" smtClean="0">
                <a:solidFill>
                  <a:srgbClr val="7F7F7F"/>
                </a:solidFill>
                <a:latin typeface="+mj-lt"/>
                <a:cs typeface="Arial" charset="0"/>
              </a:rPr>
              <a:pPr algn="r" eaLnBrk="1" hangingPunct="1">
                <a:defRPr/>
              </a:pPr>
              <a:t>‹#›</a:t>
            </a:fld>
            <a:endParaRPr lang="ru-RU" sz="1200" dirty="0">
              <a:solidFill>
                <a:srgbClr val="7F7F7F"/>
              </a:solidFill>
              <a:latin typeface="+mj-lt"/>
              <a:cs typeface="Arial" charset="0"/>
            </a:endParaRPr>
          </a:p>
        </p:txBody>
      </p:sp>
      <p:pic>
        <p:nvPicPr>
          <p:cNvPr id="307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6" t="59528" r="18913" b="3267"/>
          <a:stretch>
            <a:fillRect/>
          </a:stretch>
        </p:blipFill>
        <p:spPr bwMode="auto">
          <a:xfrm>
            <a:off x="466937" y="6308735"/>
            <a:ext cx="26197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637582" y="1268413"/>
            <a:ext cx="986748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49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48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1"/>
            <a:ext cx="10801350" cy="6858000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71" tIns="55436" rIns="110871" bIns="554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75133" y="2284374"/>
            <a:ext cx="6354625" cy="25701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375128" y="5014042"/>
            <a:ext cx="296469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2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/>
              <a:t>19 апреля 2017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49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6" r:id="rId4"/>
  </p:sldLayoutIdLst>
  <p:hf hdr="0" dt="0"/>
  <p:txStyles>
    <p:titleStyle>
      <a:lvl1pPr algn="l" defTabSz="498920" rtl="0" eaLnBrk="1" latinLnBrk="0" hangingPunct="1">
        <a:spcBef>
          <a:spcPct val="0"/>
        </a:spcBef>
        <a:buNone/>
        <a:defRPr sz="2200" b="0" i="0" kern="1200" cap="all">
          <a:solidFill>
            <a:schemeClr val="tx1"/>
          </a:solidFill>
          <a:latin typeface="Stem Medium"/>
          <a:ea typeface="+mj-ea"/>
          <a:cs typeface="Stem"/>
        </a:defRPr>
      </a:lvl1pPr>
    </p:titleStyle>
    <p:bodyStyle>
      <a:lvl1pPr marL="0" indent="0" algn="l" defTabSz="498920" rtl="0" eaLnBrk="1" latinLnBrk="0" hangingPunct="1">
        <a:spcBef>
          <a:spcPts val="0"/>
        </a:spcBef>
        <a:buFontTx/>
        <a:buNone/>
        <a:defRPr sz="3400" b="1" i="0" kern="1200" cap="all">
          <a:solidFill>
            <a:srgbClr val="FFFFFF"/>
          </a:solidFill>
          <a:latin typeface="Arial"/>
          <a:ea typeface="+mn-ea"/>
          <a:cs typeface="Arial"/>
        </a:defRPr>
      </a:lvl1pPr>
      <a:lvl2pPr marL="0" indent="0" algn="l" defTabSz="498920" rtl="0" eaLnBrk="1" latinLnBrk="0" hangingPunct="1">
        <a:spcBef>
          <a:spcPts val="485"/>
        </a:spcBef>
        <a:buFontTx/>
        <a:buNone/>
        <a:defRPr sz="2400" b="0" i="0" kern="1200" cap="all" baseline="0">
          <a:solidFill>
            <a:srgbClr val="FFFFFF"/>
          </a:solidFill>
          <a:latin typeface="Arial"/>
          <a:ea typeface="+mn-ea"/>
          <a:cs typeface="Arial"/>
        </a:defRPr>
      </a:lvl2pPr>
      <a:lvl3pPr marL="0" indent="0" algn="l" defTabSz="498920" rtl="0" eaLnBrk="1" latinLnBrk="0" hangingPunct="1">
        <a:spcBef>
          <a:spcPts val="728"/>
        </a:spcBef>
        <a:buFontTx/>
        <a:buNone/>
        <a:defRPr sz="1500" b="0" i="0" kern="1200">
          <a:solidFill>
            <a:srgbClr val="FFFFFF"/>
          </a:solidFill>
          <a:latin typeface="Arial"/>
          <a:ea typeface="+mn-ea"/>
          <a:cs typeface="Arial"/>
        </a:defRPr>
      </a:lvl3pPr>
      <a:lvl4pPr marL="0" indent="0" algn="l" defTabSz="498920" rtl="0" eaLnBrk="1" latinLnBrk="0" hangingPunct="1">
        <a:spcBef>
          <a:spcPts val="728"/>
        </a:spcBef>
        <a:buFontTx/>
        <a:buNone/>
        <a:defRPr sz="1500" b="0" i="0" kern="1200">
          <a:solidFill>
            <a:srgbClr val="FFFFFF"/>
          </a:solidFill>
          <a:latin typeface="Arial"/>
          <a:ea typeface="+mn-ea"/>
          <a:cs typeface="Arial"/>
        </a:defRPr>
      </a:lvl4pPr>
      <a:lvl5pPr marL="0" indent="0" algn="l" defTabSz="498920" rtl="0" eaLnBrk="1" latinLnBrk="0" hangingPunct="1">
        <a:spcBef>
          <a:spcPts val="0"/>
        </a:spcBef>
        <a:buFontTx/>
        <a:buNone/>
        <a:defRPr sz="1500" b="0" i="0" kern="1200">
          <a:solidFill>
            <a:schemeClr val="tx1"/>
          </a:solidFill>
          <a:latin typeface="Stem"/>
          <a:ea typeface="+mn-ea"/>
          <a:cs typeface="Stem"/>
        </a:defRPr>
      </a:lvl5pPr>
      <a:lvl6pPr marL="274405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97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89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81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2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3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75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67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59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51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43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356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088" y="1492965"/>
            <a:ext cx="7561640" cy="7316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2924" y="2508245"/>
            <a:ext cx="7566798" cy="38102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09575" y="6143578"/>
            <a:ext cx="1674834" cy="365125"/>
          </a:xfrm>
          <a:prstGeom prst="rect">
            <a:avLst/>
          </a:prstGeom>
        </p:spPr>
        <p:txBody>
          <a:bodyPr vert="horz" lIns="99784" tIns="49892" rIns="99784" bIns="49892" rtlCol="0" anchor="ctr"/>
          <a:lstStyle>
            <a:lvl1pPr algn="l">
              <a:defRPr sz="11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2795" y="499007"/>
            <a:ext cx="50794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" y="423090"/>
            <a:ext cx="254008" cy="571093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/>
            <a:endParaRPr lang="ru-RU" dirty="0"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95" y="348678"/>
            <a:ext cx="1257347" cy="7090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620772" y="423090"/>
            <a:ext cx="180586" cy="571093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0871" tIns="55436" rIns="110871" bIns="55436" rtlCol="0" anchor="ctr"/>
          <a:lstStyle/>
          <a:p>
            <a:pPr algn="ctr"/>
            <a:endParaRPr lang="ru-RU" dirty="0"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72923" y="938555"/>
            <a:ext cx="7566798" cy="45687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871" tIns="55436" rIns="110871" bIns="554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916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</p:sldLayoutIdLst>
  <p:hf hdr="0" dt="0"/>
  <p:txStyles>
    <p:titleStyle>
      <a:lvl1pPr algn="l" defTabSz="498920" rtl="0" eaLnBrk="1" latinLnBrk="0" hangingPunct="1">
        <a:spcBef>
          <a:spcPct val="0"/>
        </a:spcBef>
        <a:buNone/>
        <a:defRPr sz="22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98920" rtl="0" eaLnBrk="1" latinLnBrk="0" hangingPunct="1">
        <a:spcBef>
          <a:spcPts val="0"/>
        </a:spcBef>
        <a:buFontTx/>
        <a:buNone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498920" rtl="0" eaLnBrk="1" latinLnBrk="0" hangingPunct="1">
        <a:spcBef>
          <a:spcPts val="0"/>
        </a:spcBef>
        <a:buFontTx/>
        <a:buNone/>
        <a:defRPr sz="16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07883" indent="-207883" algn="l" defTabSz="498920" rtl="0" eaLnBrk="1" latinLnBrk="0" hangingPunct="1">
        <a:spcBef>
          <a:spcPts val="0"/>
        </a:spcBef>
        <a:buSzPct val="80000"/>
        <a:buFont typeface="Lucida Grande"/>
        <a:buChar char="＞"/>
        <a:defRPr sz="15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498920" rtl="0" eaLnBrk="1" latinLnBrk="0" hangingPunct="1">
        <a:spcBef>
          <a:spcPts val="0"/>
        </a:spcBef>
        <a:buFontTx/>
        <a:buNone/>
        <a:defRPr sz="19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498920" rtl="0" eaLnBrk="1" latinLnBrk="0" hangingPunct="1">
        <a:spcBef>
          <a:spcPts val="0"/>
        </a:spcBef>
        <a:buFontTx/>
        <a:buNone/>
        <a:defRPr sz="11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74405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2977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89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816" indent="-249460" algn="l" defTabSz="498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20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3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759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67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598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51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437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356" algn="l" defTabSz="4989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006" y="244475"/>
            <a:ext cx="6498108" cy="1017465"/>
          </a:xfrm>
          <a:prstGeom prst="rect">
            <a:avLst/>
          </a:prstGeom>
        </p:spPr>
        <p:txBody>
          <a:bodyPr vert="horz" lIns="75511" tIns="37756" rIns="75511" bIns="377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006" y="1424452"/>
            <a:ext cx="6498108" cy="4028881"/>
          </a:xfrm>
          <a:prstGeom prst="rect">
            <a:avLst/>
          </a:prstGeom>
        </p:spPr>
        <p:txBody>
          <a:bodyPr vert="horz" lIns="75511" tIns="37756" rIns="75511" bIns="377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1006" y="5658239"/>
            <a:ext cx="1684695" cy="325024"/>
          </a:xfrm>
          <a:prstGeom prst="rect">
            <a:avLst/>
          </a:prstGeom>
        </p:spPr>
        <p:txBody>
          <a:bodyPr vert="horz" lIns="75511" tIns="37756" rIns="75511" bIns="37756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5112"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755112" fontAlgn="auto">
                <a:spcBef>
                  <a:spcPts val="0"/>
                </a:spcBef>
                <a:spcAft>
                  <a:spcPts val="0"/>
                </a:spcAft>
              </a:pPr>
              <a:t>11/27/2020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6874" y="5658239"/>
            <a:ext cx="2286371" cy="325024"/>
          </a:xfrm>
          <a:prstGeom prst="rect">
            <a:avLst/>
          </a:prstGeom>
        </p:spPr>
        <p:txBody>
          <a:bodyPr vert="horz" lIns="75511" tIns="37756" rIns="75511" bIns="37756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511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74419" y="5658239"/>
            <a:ext cx="1684695" cy="325024"/>
          </a:xfrm>
          <a:prstGeom prst="rect">
            <a:avLst/>
          </a:prstGeom>
        </p:spPr>
        <p:txBody>
          <a:bodyPr vert="horz" lIns="75511" tIns="37756" rIns="75511" bIns="37756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55112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75511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42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defTabSz="755112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167" indent="-283167" algn="l" defTabSz="75511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3528" indent="-235972" algn="l" defTabSz="75511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43889" indent="-188778" algn="l" defTabSz="7551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21445" indent="-188778" algn="l" defTabSz="755112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001" indent="-188778" algn="l" defTabSz="755112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76557" indent="-188778" algn="l" defTabSz="75511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112" indent="-188778" algn="l" defTabSz="75511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31668" indent="-188778" algn="l" defTabSz="75511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09224" indent="-188778" algn="l" defTabSz="75511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1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7556" algn="l" defTabSz="7551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5112" algn="l" defTabSz="7551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2667" algn="l" defTabSz="7551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0223" algn="l" defTabSz="7551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7779" algn="l" defTabSz="7551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5335" algn="l" defTabSz="7551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42890" algn="l" defTabSz="7551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446" algn="l" defTabSz="75511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797468" y="4959549"/>
            <a:ext cx="3041740" cy="264637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703425"/>
            <a:ext cx="10791020" cy="186578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 rotWithShape="1">
          <a:blip r:embed="rId2"/>
          <a:srcRect l="18016" t="53338" r="13286" b="30577"/>
          <a:stretch/>
        </p:blipFill>
        <p:spPr>
          <a:xfrm rot="10800000">
            <a:off x="0" y="-3162"/>
            <a:ext cx="10805594" cy="6480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08"/>
          <a:stretch/>
        </p:blipFill>
        <p:spPr>
          <a:xfrm>
            <a:off x="8467843" y="352652"/>
            <a:ext cx="1236921" cy="808756"/>
          </a:xfrm>
          <a:prstGeom prst="rect">
            <a:avLst/>
          </a:prstGeom>
          <a:noFill/>
        </p:spPr>
      </p:pic>
      <p:sp>
        <p:nvSpPr>
          <p:cNvPr id="15" name="Заголовок 3"/>
          <p:cNvSpPr txBox="1">
            <a:spLocks/>
          </p:cNvSpPr>
          <p:nvPr/>
        </p:nvSpPr>
        <p:spPr>
          <a:xfrm>
            <a:off x="1160275" y="155452"/>
            <a:ext cx="8252794" cy="9196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83167" indent="-283167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marL="613528" indent="-235972" algn="l" defTabSz="7551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3889" indent="-188778" algn="l" defTabSz="755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1445" indent="-188778" algn="l" defTabSz="7551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9001" indent="-188778" algn="l" defTabSz="7551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6557" indent="-188778" algn="l" defTabSz="755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112" indent="-188778" algn="l" defTabSz="755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1668" indent="-188778" algn="l" defTabSz="755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224" indent="-188778" algn="l" defTabSz="755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1800" b="1" dirty="0">
                <a:solidFill>
                  <a:srgbClr val="481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ДЕПАРТАМЕНТ ПРЕДПРИНИМАТЕЛЬСТВА</a:t>
            </a:r>
          </a:p>
          <a:p>
            <a:pPr fontAlgn="auto">
              <a:spcAft>
                <a:spcPts val="0"/>
              </a:spcAft>
            </a:pPr>
            <a:r>
              <a:rPr lang="ru-RU" sz="1800" b="1" dirty="0">
                <a:solidFill>
                  <a:srgbClr val="481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ВЛАДИМИРСКОЙ ОБЛАСТИ</a:t>
            </a:r>
          </a:p>
        </p:txBody>
      </p:sp>
      <p:sp>
        <p:nvSpPr>
          <p:cNvPr id="16" name="object 3"/>
          <p:cNvSpPr/>
          <p:nvPr/>
        </p:nvSpPr>
        <p:spPr>
          <a:xfrm>
            <a:off x="357913" y="223452"/>
            <a:ext cx="855662" cy="9572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85744" y="1267050"/>
            <a:ext cx="9055138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681178" y="5975999"/>
            <a:ext cx="767129" cy="8630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67789" y="6113042"/>
            <a:ext cx="3255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dirty="0">
                <a:solidFill>
                  <a:srgbClr val="481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ВЛАДИМИРСКАЯ ОБЛАСТЬ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974325" y="1312575"/>
            <a:ext cx="8953891" cy="137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3C8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5pPr>
            <a:lvl6pPr marL="389616" algn="ctr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6pPr>
            <a:lvl7pPr marL="779232" algn="ctr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7pPr>
            <a:lvl8pPr marL="1168849" algn="ctr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8pPr>
            <a:lvl9pPr marL="1558464" algn="ctr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9pPr>
          </a:lstStyle>
          <a:p>
            <a:pPr eaLnBrk="1" hangingPunct="1"/>
            <a:endParaRPr lang="ru-RU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ru-RU" sz="1500" b="0" dirty="0">
                <a:solidFill>
                  <a:srgbClr val="481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ВЛАДИМИРСКОЙ ОБЛАСТИ </a:t>
            </a:r>
          </a:p>
          <a:p>
            <a:pPr algn="ctr" eaLnBrk="1" hangingPunct="1"/>
            <a:endParaRPr lang="ru-RU" sz="1500" b="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1500" dirty="0">
                <a:solidFill>
                  <a:srgbClr val="481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«РАЗВИТИЕ МАЛОГО И СРЕДНЕГО ПРЕДПРИНИМАТЕЛЬСТВА </a:t>
            </a:r>
          </a:p>
          <a:p>
            <a:pPr algn="ctr" eaLnBrk="1" hangingPunct="1"/>
            <a:r>
              <a:rPr lang="ru-RU" altLang="ru-RU" sz="1500" dirty="0">
                <a:solidFill>
                  <a:srgbClr val="481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 ВЛАДИМИРСКОЙ ОБЛАСТИ»</a:t>
            </a:r>
          </a:p>
          <a:p>
            <a:pPr algn="ctr" eaLnBrk="1" hangingPunct="1"/>
            <a:endParaRPr lang="ru-RU" altLang="ru-RU" sz="1500" dirty="0">
              <a:solidFill>
                <a:srgbClr val="481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ru-RU" sz="1500" dirty="0">
                <a:solidFill>
                  <a:srgbClr val="481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РЕГИОНАЛЬНЫЙ ПРОЕКТ «Акселерация субъектов МСП»</a:t>
            </a:r>
            <a:endParaRPr lang="ru-RU" altLang="ru-RU" sz="1500" b="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2672BFDA-B952-4AA8-ABFE-35283DADB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58" y="4388044"/>
            <a:ext cx="2387665" cy="158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22C7394-1848-41ED-B45C-CBE9B612A1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1158" y="4388044"/>
            <a:ext cx="2475126" cy="1593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53FDC9-04B0-4571-AED3-CA517DA077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2330" y="4159786"/>
            <a:ext cx="2950421" cy="1816213"/>
          </a:xfrm>
          <a:prstGeom prst="rect">
            <a:avLst/>
          </a:prstGeom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0E51550F-1674-494C-BF44-BF2EFF71B309}"/>
              </a:ext>
            </a:extLst>
          </p:cNvPr>
          <p:cNvSpPr txBox="1">
            <a:spLocks/>
          </p:cNvSpPr>
          <p:nvPr/>
        </p:nvSpPr>
        <p:spPr>
          <a:xfrm>
            <a:off x="3240435" y="3018384"/>
            <a:ext cx="4822992" cy="90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eaLnBrk="1" hangingPunct="1">
              <a:defRPr sz="20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eaLnBrk="0" hangingPunct="0">
              <a:defRPr sz="3700" b="1">
                <a:solidFill>
                  <a:srgbClr val="003C86"/>
                </a:solidFill>
              </a:defRPr>
            </a:lvl2pPr>
            <a:lvl3pPr algn="ctr" eaLnBrk="0" hangingPunct="0">
              <a:defRPr sz="3700" b="1">
                <a:solidFill>
                  <a:srgbClr val="003C86"/>
                </a:solidFill>
              </a:defRPr>
            </a:lvl3pPr>
            <a:lvl4pPr algn="ctr" eaLnBrk="0" hangingPunct="0">
              <a:defRPr sz="3700" b="1">
                <a:solidFill>
                  <a:srgbClr val="003C86"/>
                </a:solidFill>
              </a:defRPr>
            </a:lvl4pPr>
            <a:lvl5pPr algn="ctr" eaLnBrk="0" hangingPunct="0">
              <a:defRPr sz="3700" b="1">
                <a:solidFill>
                  <a:srgbClr val="003C86"/>
                </a:solidFill>
              </a:defRPr>
            </a:lvl5pPr>
            <a:lvl6pPr marL="389616" algn="ctr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</a:defRPr>
            </a:lvl6pPr>
            <a:lvl7pPr marL="779232" algn="ctr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</a:defRPr>
            </a:lvl7pPr>
            <a:lvl8pPr marL="1168849" algn="ctr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</a:defRPr>
            </a:lvl8pPr>
            <a:lvl9pPr marL="1558464" algn="ctr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</a:defRPr>
            </a:lvl9pPr>
          </a:lstStyle>
          <a:p>
            <a:pPr algn="ctr"/>
            <a:r>
              <a:rPr lang="ru-RU" sz="3500" dirty="0">
                <a:solidFill>
                  <a:srgbClr val="5F3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Самозанятость</a:t>
            </a:r>
          </a:p>
          <a:p>
            <a:pPr algn="ctr"/>
            <a:r>
              <a:rPr lang="ru-RU" sz="3000" b="0" i="1" dirty="0">
                <a:solidFill>
                  <a:srgbClr val="5F3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плюсы и минусы </a:t>
            </a:r>
          </a:p>
        </p:txBody>
      </p:sp>
    </p:spTree>
    <p:extLst>
      <p:ext uri="{BB962C8B-B14F-4D97-AF65-F5344CB8AC3E}">
        <p14:creationId xmlns:p14="http://schemas.microsoft.com/office/powerpoint/2010/main" val="1661678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5DD623-5BBD-4B10-9524-16DF43DD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BADF22E-3634-4CA9-B017-6FD5E78E50DC}"/>
              </a:ext>
            </a:extLst>
          </p:cNvPr>
          <p:cNvSpPr txBox="1">
            <a:spLocks/>
          </p:cNvSpPr>
          <p:nvPr/>
        </p:nvSpPr>
        <p:spPr>
          <a:xfrm>
            <a:off x="792163" y="839789"/>
            <a:ext cx="8596668" cy="1320800"/>
          </a:xfrm>
          <a:prstGeom prst="rect">
            <a:avLst/>
          </a:prstGeom>
        </p:spPr>
        <p:txBody>
          <a:bodyPr vert="horz" lIns="75511" tIns="37756" rIns="75511" bIns="37756" rtlCol="0" anchor="ctr">
            <a:normAutofit/>
          </a:bodyPr>
          <a:lstStyle>
            <a:defPPr>
              <a:defRPr lang="ru-RU"/>
            </a:defPPr>
            <a:lvl1pPr algn="ctr" defTabSz="755112" eaLnBrk="1" fontAlgn="auto" latinLnBrk="0" hangingPunct="1">
              <a:spcAft>
                <a:spcPts val="0"/>
              </a:spcAft>
              <a:buNone/>
              <a:defRPr sz="2500">
                <a:solidFill>
                  <a:srgbClr val="5F3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Нужен ли самозанятому расчетный счет и онлайн-касса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A9EB3880-2A61-45AE-A598-57CABFDFD1AE}"/>
              </a:ext>
            </a:extLst>
          </p:cNvPr>
          <p:cNvSpPr txBox="1">
            <a:spLocks/>
          </p:cNvSpPr>
          <p:nvPr/>
        </p:nvSpPr>
        <p:spPr>
          <a:xfrm>
            <a:off x="793235" y="1825426"/>
            <a:ext cx="9433048" cy="1876977"/>
          </a:xfrm>
          <a:prstGeom prst="rect">
            <a:avLst/>
          </a:prstGeom>
        </p:spPr>
        <p:txBody>
          <a:bodyPr vert="horz" lIns="75511" tIns="37756" rIns="75511" bIns="37756" rtlCol="0">
            <a:normAutofit/>
          </a:bodyPr>
          <a:lstStyle>
            <a:defPPr>
              <a:defRPr lang="ru-RU"/>
            </a:defPPr>
            <a:lvl1pPr marL="0" indent="0" algn="ctr" defTabSz="755112" eaLnBrk="1" fontAlgn="auto" latinLnBrk="0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1600">
                <a:solidFill>
                  <a:srgbClr val="5F382A"/>
                </a:solidFill>
                <a:latin typeface="+mn-lt"/>
                <a:cs typeface="+mn-cs"/>
              </a:defRPr>
            </a:lvl1pPr>
            <a:lvl2pPr marL="377556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2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marL="755112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marL="1132667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marL="1510223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marL="1887779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marL="2265335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marL="2642890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marL="3020446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sz="1450" dirty="0"/>
              <a:t>Нет, ни онлайн-ККТ, ни расчетный счет для самозанятых не требуются. </a:t>
            </a:r>
          </a:p>
          <a:p>
            <a:r>
              <a:rPr lang="ru-RU" sz="1450" dirty="0"/>
              <a:t>Чек можно сформировать в мобильном приложении «Мой налог»</a:t>
            </a:r>
          </a:p>
          <a:p>
            <a:r>
              <a:rPr lang="ru-RU" sz="1450" dirty="0"/>
              <a:t>Чек для самозанятых граждан является единственным способом документального подтверждения осуществленной сделки. Формирование необходимо для обеих сторон договора – самозанятый так фиксирует доход, а его контрагент (ИП или фирма) получает возможность обосновать свой расход и в дальнейшем принять его к учету.</a:t>
            </a:r>
          </a:p>
          <a:p>
            <a:r>
              <a:rPr lang="ru-RU" sz="1450" dirty="0"/>
              <a:t>Самозанятые могут принимать оплату любыми способами: через терминал, наличными, на карточку, на счет в банке.</a:t>
            </a:r>
          </a:p>
          <a:p>
            <a:endParaRPr lang="ru-RU" sz="1450" dirty="0"/>
          </a:p>
          <a:p>
            <a:endParaRPr lang="ru-RU" sz="1450" dirty="0"/>
          </a:p>
          <a:p>
            <a:endParaRPr lang="ru-RU" sz="145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794E2F4-6136-43FB-A9F5-B0DD18593898}"/>
              </a:ext>
            </a:extLst>
          </p:cNvPr>
          <p:cNvSpPr txBox="1">
            <a:spLocks/>
          </p:cNvSpPr>
          <p:nvPr/>
        </p:nvSpPr>
        <p:spPr>
          <a:xfrm>
            <a:off x="1211425" y="3632018"/>
            <a:ext cx="8596668" cy="444634"/>
          </a:xfrm>
          <a:prstGeom prst="rect">
            <a:avLst/>
          </a:prstGeom>
        </p:spPr>
        <p:txBody>
          <a:bodyPr vert="horz" lIns="75511" tIns="37756" rIns="75511" bIns="37756" rtlCol="0" anchor="ctr">
            <a:normAutofit lnSpcReduction="10000"/>
          </a:bodyPr>
          <a:lstStyle>
            <a:defPPr>
              <a:defRPr lang="ru-RU"/>
            </a:defPPr>
            <a:lvl1pPr algn="ctr" defTabSz="755112" eaLnBrk="1" fontAlgn="auto" latinLnBrk="0" hangingPunct="1">
              <a:spcAft>
                <a:spcPts val="0"/>
              </a:spcAft>
              <a:buNone/>
              <a:defRPr sz="2500">
                <a:solidFill>
                  <a:srgbClr val="5F3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Формируем чек в приложении «Мой Бизнес»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06B29A62-F99E-4C5B-A6AF-5495259858AF}"/>
              </a:ext>
            </a:extLst>
          </p:cNvPr>
          <p:cNvSpPr txBox="1">
            <a:spLocks/>
          </p:cNvSpPr>
          <p:nvPr/>
        </p:nvSpPr>
        <p:spPr>
          <a:xfrm>
            <a:off x="814952" y="4065677"/>
            <a:ext cx="9721080" cy="2803298"/>
          </a:xfrm>
          <a:prstGeom prst="rect">
            <a:avLst/>
          </a:prstGeom>
        </p:spPr>
        <p:txBody>
          <a:bodyPr vert="horz" lIns="75511" tIns="37756" rIns="75511" bIns="37756" rtlCol="0">
            <a:normAutofit/>
          </a:bodyPr>
          <a:lstStyle>
            <a:defPPr>
              <a:defRPr lang="ru-RU"/>
            </a:defPPr>
            <a:lvl1pPr marL="0" indent="0" algn="ctr" defTabSz="755112" eaLnBrk="1" fontAlgn="auto" latinLnBrk="0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1450">
                <a:solidFill>
                  <a:srgbClr val="5F382A"/>
                </a:solidFill>
                <a:latin typeface="+mn-lt"/>
                <a:cs typeface="+mn-cs"/>
              </a:defRPr>
            </a:lvl1pPr>
            <a:lvl2pPr marL="377556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2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marL="755112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marL="1132667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marL="1510223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marL="1887779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marL="2265335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marL="2642890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marL="3020446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algn="just"/>
            <a:r>
              <a:rPr lang="ru-RU" dirty="0"/>
              <a:t>С использованием мобильного приложения «Мой налог»/ вэб кабинета «Мой налог», необходимо сформировать и выдать чек. Это делается через добавление новой продажи, вводится: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Наименование проданного товара или оказанной услуги.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Указывается стоимость реализованной продукции (выполненной работы, услуг).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Вносится ИНН покупателя, если он – ИП или юридическое лицо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После подтверждения операции все данные автоматически направляются в ФНС и формируется чек.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	Чек самозанятого может быть передан контрагенту как в бумажном виде, так и в форме электронного документа. В последнем варианте отправка чека возможна на электронный адрес покупателя или на его телефонный номер (смс-сообщением). Платежные документы самозанятый может распечатывать и передавать покупателю лично.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79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5DD623-5BBD-4B10-9524-16DF43DD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4F6F7F1-3AFE-4BC5-B111-2D9974E072AD}"/>
              </a:ext>
            </a:extLst>
          </p:cNvPr>
          <p:cNvSpPr txBox="1">
            <a:spLocks/>
          </p:cNvSpPr>
          <p:nvPr/>
        </p:nvSpPr>
        <p:spPr>
          <a:xfrm>
            <a:off x="936179" y="836712"/>
            <a:ext cx="8596668" cy="1320800"/>
          </a:xfrm>
          <a:prstGeom prst="rect">
            <a:avLst/>
          </a:prstGeom>
        </p:spPr>
        <p:txBody>
          <a:bodyPr vert="horz" lIns="75511" tIns="37756" rIns="75511" bIns="37756" rtlCol="0" anchor="ctr">
            <a:normAutofit/>
          </a:bodyPr>
          <a:lstStyle>
            <a:defPPr>
              <a:defRPr lang="ru-RU"/>
            </a:defPPr>
            <a:lvl1pPr algn="ctr" defTabSz="755112" eaLnBrk="1" fontAlgn="auto" latinLnBrk="0" hangingPunct="1">
              <a:spcAft>
                <a:spcPts val="0"/>
              </a:spcAft>
              <a:buNone/>
              <a:defRPr sz="2500">
                <a:solidFill>
                  <a:srgbClr val="5F3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Ответственность самозанятого за невыдачу чека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F9BA34D-A70E-4ABF-AA32-C2EE09F67444}"/>
              </a:ext>
            </a:extLst>
          </p:cNvPr>
          <p:cNvSpPr txBox="1">
            <a:spLocks/>
          </p:cNvSpPr>
          <p:nvPr/>
        </p:nvSpPr>
        <p:spPr>
          <a:xfrm>
            <a:off x="1102341" y="1704864"/>
            <a:ext cx="8596668" cy="2578719"/>
          </a:xfrm>
          <a:prstGeom prst="rect">
            <a:avLst/>
          </a:prstGeom>
        </p:spPr>
        <p:txBody>
          <a:bodyPr vert="horz" lIns="75511" tIns="37756" rIns="75511" bIns="37756" rtlCol="0">
            <a:normAutofit lnSpcReduction="10000"/>
          </a:bodyPr>
          <a:lstStyle>
            <a:defPPr>
              <a:defRPr lang="ru-RU"/>
            </a:defPPr>
            <a:lvl1pPr marL="0" indent="0" algn="ctr" defTabSz="755112" eaLnBrk="1" fontAlgn="auto" latinLnBrk="0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1450">
                <a:solidFill>
                  <a:srgbClr val="5F382A"/>
                </a:solidFill>
                <a:latin typeface="+mn-lt"/>
                <a:cs typeface="+mn-cs"/>
              </a:defRPr>
            </a:lvl1pPr>
            <a:lvl2pPr marL="377556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2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marL="755112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marL="1132667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marL="1510223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marL="1887779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marL="2265335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marL="2642890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marL="3020446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algn="just"/>
            <a:r>
              <a:rPr lang="ru-RU" dirty="0"/>
              <a:t>	Система «Мой налог», по сути, исполняет функцию ККМ. Плательщик налога на профессиональный доход должен передавать данные о каждом случае получения дохода в ФНС. И формировать чек для передачи покупателю. Если этого не сделать, то это послужит поводом оштрафовать самозанятого по ст. 129.13 НК РФ — за нарушение порядка выдачи чека. Обратите внимание: подобным нарушением порядка считается невыдача чека или выдача неправильного чека. Сроки, в которые надо выдать чек, оговорены отдельно.</a:t>
            </a:r>
          </a:p>
          <a:p>
            <a:pPr algn="just"/>
            <a:r>
              <a:rPr lang="ru-RU" dirty="0"/>
              <a:t>	Оформление должно происходить сразу после получения денег от контрагента, если расчеты ведутся в наличной форме или оплата проведена банковской картой. В остальных случаях безналичной оплаты передача чека должна быть произведена не позже 9 числа месяца, следующего за расчетным</a:t>
            </a:r>
          </a:p>
          <a:p>
            <a:pPr algn="just"/>
            <a:r>
              <a:rPr lang="ru-RU" dirty="0"/>
              <a:t>	Если чек сформирован ошибочно, его можно аннулировать. При этом программа будет хранить такой чек с пометкой «аннулирован», а налог будет пересчитан.</a:t>
            </a:r>
          </a:p>
        </p:txBody>
      </p:sp>
    </p:spTree>
    <p:extLst>
      <p:ext uri="{BB962C8B-B14F-4D97-AF65-F5344CB8AC3E}">
        <p14:creationId xmlns:p14="http://schemas.microsoft.com/office/powerpoint/2010/main" val="2865439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5DD623-5BBD-4B10-9524-16DF43DD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2FB23E4-BF0F-41CF-AEE3-12C2C5A7B57C}"/>
              </a:ext>
            </a:extLst>
          </p:cNvPr>
          <p:cNvSpPr txBox="1">
            <a:spLocks/>
          </p:cNvSpPr>
          <p:nvPr/>
        </p:nvSpPr>
        <p:spPr>
          <a:xfrm>
            <a:off x="1102341" y="3760477"/>
            <a:ext cx="8596668" cy="410128"/>
          </a:xfrm>
          <a:prstGeom prst="rect">
            <a:avLst/>
          </a:prstGeom>
        </p:spPr>
        <p:txBody>
          <a:bodyPr vert="horz" lIns="75511" tIns="37756" rIns="75511" bIns="37756" rtlCol="0" anchor="ctr">
            <a:normAutofit fontScale="92500" lnSpcReduction="10000"/>
          </a:bodyPr>
          <a:lstStyle>
            <a:defPPr>
              <a:defRPr lang="ru-RU"/>
            </a:defPPr>
            <a:lvl1pPr algn="ctr" defTabSz="755112" eaLnBrk="1" fontAlgn="auto" latinLnBrk="0" hangingPunct="1">
              <a:spcAft>
                <a:spcPts val="0"/>
              </a:spcAft>
              <a:buNone/>
              <a:defRPr sz="2500">
                <a:solidFill>
                  <a:srgbClr val="5F3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Налоговые вычеты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A532265-1ECF-4F35-8EE7-7FD922A8B03B}"/>
              </a:ext>
            </a:extLst>
          </p:cNvPr>
          <p:cNvSpPr txBox="1">
            <a:spLocks/>
          </p:cNvSpPr>
          <p:nvPr/>
        </p:nvSpPr>
        <p:spPr>
          <a:xfrm>
            <a:off x="884199" y="4168327"/>
            <a:ext cx="9341012" cy="3150623"/>
          </a:xfrm>
          <a:prstGeom prst="rect">
            <a:avLst/>
          </a:prstGeom>
        </p:spPr>
        <p:txBody>
          <a:bodyPr vert="horz" lIns="75511" tIns="37756" rIns="75511" bIns="37756" rtlCol="0">
            <a:normAutofit/>
          </a:bodyPr>
          <a:lstStyle>
            <a:defPPr>
              <a:defRPr lang="ru-RU"/>
            </a:defPPr>
            <a:lvl1pPr marL="0" indent="0" algn="just" defTabSz="755112" eaLnBrk="1" fontAlgn="auto" latinLnBrk="0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1500">
                <a:solidFill>
                  <a:srgbClr val="5F3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  <a:lvl2pPr marL="0" lvl="1" indent="0" algn="just" defTabSz="755112" eaLnBrk="1" fontAlgn="auto" latinLnBrk="0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sz="1500">
                <a:solidFill>
                  <a:srgbClr val="5F382A"/>
                </a:solidFill>
                <a:latin typeface="+mn-lt"/>
                <a:cs typeface="+mn-cs"/>
              </a:defRPr>
            </a:lvl2pPr>
            <a:lvl3pPr marL="755112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marL="1132667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marL="1510223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marL="1887779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marL="2265335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marL="2642890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marL="3020446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ru-RU" dirty="0">
                <a:effectLst/>
              </a:rPr>
              <a:t>	Законом предусмотрен вычет из налога в размере не более 10 тыс. рублей, который будет зависеть от ставки налога. Если доход облагается по ставке 4%, то вычет составит 1% от дохода. Если применяется ставка 6%, то вычет составит 2% от дохода. </a:t>
            </a:r>
          </a:p>
          <a:p>
            <a:pPr algn="ctr"/>
            <a:r>
              <a:rPr lang="ru-RU" dirty="0">
                <a:effectLst/>
              </a:rPr>
              <a:t>	Однако в обоих случаях вычет не может быть более 10 тыс. рублей и будет даваться один раз.</a:t>
            </a:r>
          </a:p>
          <a:p>
            <a:pPr algn="ctr"/>
            <a:r>
              <a:rPr lang="ru-RU" dirty="0">
                <a:effectLst/>
              </a:rPr>
              <a:t>Сумма вычета — 10 000 рублей.</a:t>
            </a:r>
          </a:p>
          <a:p>
            <a:pPr algn="ctr"/>
            <a:r>
              <a:rPr lang="ru-RU" dirty="0">
                <a:effectLst/>
              </a:rPr>
              <a:t>Ставка 4% уменьшается до 3%,</a:t>
            </a:r>
          </a:p>
          <a:p>
            <a:pPr algn="ctr"/>
            <a:r>
              <a:rPr lang="ru-RU" dirty="0">
                <a:effectLst/>
              </a:rPr>
              <a:t>ставка 6% уменьшается до 4%.</a:t>
            </a:r>
          </a:p>
          <a:p>
            <a:pPr algn="ctr"/>
            <a:r>
              <a:rPr lang="ru-RU" dirty="0">
                <a:effectLst/>
              </a:rPr>
              <a:t>Расчет автоматический. Налог начисляется автоматически в приложении.</a:t>
            </a:r>
          </a:p>
          <a:p>
            <a:pPr algn="ctr"/>
            <a:r>
              <a:rPr lang="ru-RU" dirty="0">
                <a:effectLst/>
              </a:rPr>
              <a:t>Уплата — не позднее 25 числа следующего месяца.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E54D277-1461-4419-A13E-4A5F1E61AA74}"/>
              </a:ext>
            </a:extLst>
          </p:cNvPr>
          <p:cNvSpPr txBox="1">
            <a:spLocks/>
          </p:cNvSpPr>
          <p:nvPr/>
        </p:nvSpPr>
        <p:spPr>
          <a:xfrm>
            <a:off x="1296294" y="1268760"/>
            <a:ext cx="8596668" cy="696686"/>
          </a:xfrm>
          <a:prstGeom prst="rect">
            <a:avLst/>
          </a:prstGeom>
        </p:spPr>
        <p:txBody>
          <a:bodyPr vert="horz" lIns="75511" tIns="37756" rIns="75511" bIns="37756" rtlCol="0" anchor="ctr">
            <a:normAutofit/>
          </a:bodyPr>
          <a:lstStyle>
            <a:defPPr>
              <a:defRPr lang="ru-RU"/>
            </a:defPPr>
            <a:lvl1pPr algn="ctr" defTabSz="755112" eaLnBrk="1" fontAlgn="auto" latinLnBrk="0" hangingPunct="1">
              <a:spcAft>
                <a:spcPts val="0"/>
              </a:spcAft>
              <a:buNone/>
              <a:defRPr sz="2500">
                <a:solidFill>
                  <a:srgbClr val="5F3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НАЛОГОВЫЕ СТАВКИ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B4A0E90E-8965-4B9D-B96C-88F534725D83}"/>
              </a:ext>
            </a:extLst>
          </p:cNvPr>
          <p:cNvSpPr txBox="1">
            <a:spLocks/>
          </p:cNvSpPr>
          <p:nvPr/>
        </p:nvSpPr>
        <p:spPr>
          <a:xfrm>
            <a:off x="884199" y="1863590"/>
            <a:ext cx="9124988" cy="1709425"/>
          </a:xfrm>
          <a:prstGeom prst="rect">
            <a:avLst/>
          </a:prstGeom>
        </p:spPr>
        <p:txBody>
          <a:bodyPr vert="horz" lIns="75511" tIns="37756" rIns="75511" bIns="37756" rtlCol="0">
            <a:normAutofit/>
          </a:bodyPr>
          <a:lstStyle>
            <a:defPPr>
              <a:defRPr lang="ru-RU"/>
            </a:defPPr>
            <a:lvl1pPr marL="0" indent="0" algn="just" defTabSz="755112" eaLnBrk="1" fontAlgn="auto" latinLnBrk="0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1450">
                <a:solidFill>
                  <a:srgbClr val="5F382A"/>
                </a:solidFill>
                <a:latin typeface="+mn-lt"/>
                <a:cs typeface="+mn-cs"/>
              </a:defRPr>
            </a:lvl1pPr>
            <a:lvl2pPr marL="377556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2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marL="755112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marL="1132667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marL="1510223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marL="1887779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marL="2265335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marL="2642890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marL="3020446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Ставка 4%</a:t>
            </a:r>
            <a:r>
              <a:rPr lang="ru-RU" sz="1500" dirty="0"/>
              <a:t>  ис</a:t>
            </a:r>
            <a:r>
              <a:rPr lang="ru-RU" sz="1500" dirty="0">
                <a:solidFill>
                  <a:srgbClr val="5F382A"/>
                </a:solidFill>
              </a:rPr>
              <a:t>пользуется, если доход за товар, работы или услуги поступил от физического лица.</a:t>
            </a:r>
          </a:p>
          <a:p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Ставка 6% </a:t>
            </a:r>
            <a:r>
              <a:rPr lang="ru-RU" sz="1500" dirty="0">
                <a:solidFill>
                  <a:srgbClr val="5F382A"/>
                </a:solidFill>
              </a:rPr>
              <a:t>используется, если поступление от юридического лица или </a:t>
            </a:r>
            <a:r>
              <a:rPr lang="ru-RU" sz="1500" dirty="0">
                <a:solidFill>
                  <a:srgbClr val="5F3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индивидуального</a:t>
            </a:r>
            <a:r>
              <a:rPr lang="ru-RU" sz="1500" dirty="0">
                <a:solidFill>
                  <a:srgbClr val="5F382A"/>
                </a:solidFill>
              </a:rPr>
              <a:t> предпринимателя</a:t>
            </a:r>
          </a:p>
          <a:p>
            <a:pPr marL="0" lvl="1" algn="just" fontAlgn="auto">
              <a:spcAft>
                <a:spcPts val="0"/>
              </a:spcAft>
            </a:pPr>
            <a:r>
              <a:rPr lang="ru-RU" sz="1500" dirty="0">
                <a:solidFill>
                  <a:srgbClr val="5F382A"/>
                </a:solidFill>
              </a:rPr>
              <a:t>Покупателя нужно указать при формировании чека в приложении «Мой налог». Учет налоговых ставок и расчет суммы налога к уплате происходит автоматически. Все произведенные начисления и предварительную сумму налога к уплате можно увидеть в приложении в любое время в течение месяца.</a:t>
            </a:r>
          </a:p>
          <a:p>
            <a:pPr marL="0" lvl="1" algn="just" fontAlgn="auto">
              <a:spcAft>
                <a:spcPts val="0"/>
              </a:spcAft>
            </a:pPr>
            <a:r>
              <a:rPr lang="ru-RU" sz="1500" dirty="0">
                <a:solidFill>
                  <a:srgbClr val="5F382A"/>
                </a:solidFill>
              </a:rPr>
              <a:t>Налоговый режим будет действовать в течение 10 лет. В этот период ставки налога не изменятся.</a:t>
            </a:r>
          </a:p>
        </p:txBody>
      </p:sp>
    </p:spTree>
    <p:extLst>
      <p:ext uri="{BB962C8B-B14F-4D97-AF65-F5344CB8AC3E}">
        <p14:creationId xmlns:p14="http://schemas.microsoft.com/office/powerpoint/2010/main" val="2789921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5DD623-5BBD-4B10-9524-16DF43DD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1A5A298-062E-4DB2-9523-0ED4460F74DA}"/>
              </a:ext>
            </a:extLst>
          </p:cNvPr>
          <p:cNvSpPr txBox="1">
            <a:spLocks/>
          </p:cNvSpPr>
          <p:nvPr/>
        </p:nvSpPr>
        <p:spPr>
          <a:xfrm>
            <a:off x="720155" y="1227499"/>
            <a:ext cx="8596668" cy="735874"/>
          </a:xfrm>
          <a:prstGeom prst="rect">
            <a:avLst/>
          </a:prstGeom>
        </p:spPr>
        <p:txBody>
          <a:bodyPr vert="horz" lIns="75511" tIns="37756" rIns="75511" bIns="37756" rtlCol="0" anchor="ctr">
            <a:normAutofit/>
          </a:bodyPr>
          <a:lstStyle>
            <a:defPPr>
              <a:defRPr lang="ru-RU"/>
            </a:defPPr>
            <a:lvl1pPr algn="ctr" defTabSz="755112" eaLnBrk="1" fontAlgn="auto" latinLnBrk="0" hangingPunct="1">
              <a:spcAft>
                <a:spcPts val="0"/>
              </a:spcAft>
              <a:buNone/>
              <a:defRPr sz="2500">
                <a:solidFill>
                  <a:srgbClr val="5F3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/>
              <a:t>Минусы работы самозанятым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EDFA5E7-384F-46D4-876C-5D4890D27D8F}"/>
              </a:ext>
            </a:extLst>
          </p:cNvPr>
          <p:cNvSpPr txBox="1">
            <a:spLocks/>
          </p:cNvSpPr>
          <p:nvPr/>
        </p:nvSpPr>
        <p:spPr>
          <a:xfrm>
            <a:off x="1008187" y="2060848"/>
            <a:ext cx="8928992" cy="2561781"/>
          </a:xfrm>
          <a:prstGeom prst="rect">
            <a:avLst/>
          </a:prstGeom>
        </p:spPr>
        <p:txBody>
          <a:bodyPr vert="horz" lIns="75511" tIns="37756" rIns="75511" bIns="37756" rtlCol="0">
            <a:noAutofit/>
          </a:bodyPr>
          <a:lstStyle>
            <a:defPPr>
              <a:defRPr lang="ru-RU"/>
            </a:defPPr>
            <a:lvl1pPr marL="0" indent="0" algn="ctr" defTabSz="755112" eaLnBrk="1" fontAlgn="auto" latinLnBrk="0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 sz="1500">
                <a:solidFill>
                  <a:srgbClr val="5F382A"/>
                </a:solidFill>
                <a:effectLst/>
                <a:latin typeface="+mn-lt"/>
                <a:cs typeface="+mn-cs"/>
              </a:defRPr>
            </a:lvl1pPr>
            <a:lvl2pPr marL="0" lvl="1" indent="0" algn="just" defTabSz="755112" eaLnBrk="1" fontAlgn="auto" latinLnBrk="0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 sz="1500">
                <a:solidFill>
                  <a:srgbClr val="5F382A"/>
                </a:solidFill>
                <a:latin typeface="+mn-lt"/>
                <a:cs typeface="+mn-cs"/>
              </a:defRPr>
            </a:lvl2pPr>
            <a:lvl3pPr marL="755112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marL="1132667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marL="1510223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marL="1887779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marL="2265335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marL="2642890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marL="3020446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sz="1800" dirty="0"/>
              <a:t>Прежде чем переходить на новый налоговый режим, следует оценить его недостатки:</a:t>
            </a:r>
          </a:p>
          <a:p>
            <a:endParaRPr lang="ru-RU" sz="18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/>
              <a:t>Нельзя брать на работу сотрудников. Самозанятым запрещен наем работников.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/>
              <a:t>Уплата налога с оборота. Нельзя вычесть расходы на производство, транспортировку и т.п. Налогом облагается вся поступившая сумма.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/>
              <a:t>Отсутствие страхового стажа. Самозанятым положена только социальная пенсия (минималка). Если самостоятельно не делать взносы в ПФР, то не будет страховой пенсии.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/>
              <a:t>Ограничение дохода (в год до 2,4 млн. руб.).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/>
              <a:t>Таким образом, работа в качестве самозанятого имеет и плюсы, и минусы. Только оценив их, можно решить, подходит ли вам этот налоговый режим.</a:t>
            </a:r>
          </a:p>
        </p:txBody>
      </p:sp>
    </p:spTree>
    <p:extLst>
      <p:ext uri="{BB962C8B-B14F-4D97-AF65-F5344CB8AC3E}">
        <p14:creationId xmlns:p14="http://schemas.microsoft.com/office/powerpoint/2010/main" val="4105359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5DD623-5BBD-4B10-9524-16DF43DD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FD08479-1167-4826-8F6B-43861CCF1380}"/>
              </a:ext>
            </a:extLst>
          </p:cNvPr>
          <p:cNvSpPr txBox="1">
            <a:spLocks/>
          </p:cNvSpPr>
          <p:nvPr/>
        </p:nvSpPr>
        <p:spPr>
          <a:xfrm>
            <a:off x="1102341" y="1340768"/>
            <a:ext cx="8596668" cy="735874"/>
          </a:xfrm>
          <a:prstGeom prst="rect">
            <a:avLst/>
          </a:prstGeom>
        </p:spPr>
        <p:txBody>
          <a:bodyPr vert="horz" lIns="75511" tIns="37756" rIns="75511" bIns="37756" rtlCol="0" anchor="ctr">
            <a:normAutofit fontScale="85000" lnSpcReduction="20000"/>
          </a:bodyPr>
          <a:lstStyle>
            <a:defPPr>
              <a:defRPr lang="ru-RU"/>
            </a:defPPr>
            <a:lvl1pPr algn="ctr" defTabSz="755112" eaLnBrk="1" fontAlgn="auto" latinLnBrk="0" hangingPunct="1">
              <a:spcAft>
                <a:spcPts val="0"/>
              </a:spcAft>
              <a:buNone/>
              <a:defRPr sz="2500">
                <a:solidFill>
                  <a:srgbClr val="5F3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/>
              <a:t>Государственная поддержка физических лиц, применяющих «специальный налоговый режим»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753061-A6DE-4F42-8E6A-E64115297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923" y="2985925"/>
            <a:ext cx="3096057" cy="12955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78330A-8903-45F2-9CD1-F2AFD0C7E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668" y="2204864"/>
            <a:ext cx="6810625" cy="382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08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5DD623-5BBD-4B10-9524-16DF43DD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E75B94-7B9B-498E-BF52-95E3097F5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331" y="2114898"/>
            <a:ext cx="3544895" cy="14401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43D4D5-459F-4519-93B6-7B02F9AF8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568" y="1399836"/>
            <a:ext cx="3852975" cy="28702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37633D-469B-4970-8F65-3B46843EAB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77" y="4818213"/>
            <a:ext cx="2290666" cy="10593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A8DCBA-72AB-49C4-B9A9-8C041BE7FB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6642" y="4334013"/>
            <a:ext cx="4643941" cy="9874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5402F7-3AA3-46A9-87D0-00A818E283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6642" y="5385391"/>
            <a:ext cx="4643941" cy="98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4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5DD623-5BBD-4B10-9524-16DF43DD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37C543-5DFD-46A8-87CA-D49BA2228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203" y="1412776"/>
            <a:ext cx="7344816" cy="369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26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5DD623-5BBD-4B10-9524-16DF43DD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3CCD76-9146-48EC-B3E8-F2CA5D2A4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87" y="1340768"/>
            <a:ext cx="8280995" cy="25045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16E53E-9CFF-4E8E-8472-5C1466595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55" y="4005064"/>
            <a:ext cx="698957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46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/>
          <p:cNvSpPr/>
          <p:nvPr/>
        </p:nvSpPr>
        <p:spPr>
          <a:xfrm rot="12450632">
            <a:off x="7797468" y="4959549"/>
            <a:ext cx="3041740" cy="2646377"/>
          </a:xfrm>
          <a:custGeom>
            <a:avLst/>
            <a:gdLst>
              <a:gd name="connsiteX0" fmla="*/ 3191256 w 3433357"/>
              <a:gd name="connsiteY0" fmla="*/ 0 h 2646377"/>
              <a:gd name="connsiteX1" fmla="*/ 2547366 w 3433357"/>
              <a:gd name="connsiteY1" fmla="*/ 2408682 h 2646377"/>
              <a:gd name="connsiteX2" fmla="*/ 110871 w 3433357"/>
              <a:gd name="connsiteY2" fmla="*/ 1766951 h 2646377"/>
              <a:gd name="connsiteX3" fmla="*/ 0 w 3433357"/>
              <a:gd name="connsiteY3" fmla="*/ 1543304 h 2646377"/>
              <a:gd name="connsiteX4" fmla="*/ 523239 w 3433357"/>
              <a:gd name="connsiteY4" fmla="*/ 1334134 h 2646377"/>
              <a:gd name="connsiteX5" fmla="*/ 2112264 w 3433357"/>
              <a:gd name="connsiteY5" fmla="*/ 1994662 h 2646377"/>
              <a:gd name="connsiteX6" fmla="*/ 2778887 w 3433357"/>
              <a:gd name="connsiteY6" fmla="*/ 432816 h 2646377"/>
              <a:gd name="connsiteX7" fmla="*/ 2702433 w 3433357"/>
              <a:gd name="connsiteY7" fmla="*/ 280416 h 2646377"/>
              <a:gd name="connsiteX8" fmla="*/ 3191256 w 3433357"/>
              <a:gd name="connsiteY8" fmla="*/ 0 h 2646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33357" h="2646377">
                <a:moveTo>
                  <a:pt x="3191256" y="0"/>
                </a:moveTo>
                <a:cubicBezTo>
                  <a:pt x="3686302" y="842264"/>
                  <a:pt x="3398012" y="1920621"/>
                  <a:pt x="2547366" y="2408682"/>
                </a:cubicBezTo>
                <a:cubicBezTo>
                  <a:pt x="1696719" y="2896616"/>
                  <a:pt x="605917" y="2609342"/>
                  <a:pt x="110871" y="1766951"/>
                </a:cubicBezTo>
                <a:cubicBezTo>
                  <a:pt x="68707" y="1695069"/>
                  <a:pt x="31623" y="1620266"/>
                  <a:pt x="0" y="1543304"/>
                </a:cubicBezTo>
                <a:lnTo>
                  <a:pt x="523239" y="1334134"/>
                </a:lnTo>
                <a:cubicBezTo>
                  <a:pt x="778001" y="1947799"/>
                  <a:pt x="1489456" y="2243582"/>
                  <a:pt x="2112264" y="1994662"/>
                </a:cubicBezTo>
                <a:cubicBezTo>
                  <a:pt x="2735199" y="1745742"/>
                  <a:pt x="3033649" y="1046479"/>
                  <a:pt x="2778887" y="432816"/>
                </a:cubicBezTo>
                <a:cubicBezTo>
                  <a:pt x="2757170" y="380238"/>
                  <a:pt x="2731642" y="329310"/>
                  <a:pt x="2702433" y="280416"/>
                </a:cubicBezTo>
                <a:lnTo>
                  <a:pt x="3191256" y="0"/>
                </a:lnTo>
              </a:path>
            </a:pathLst>
          </a:custGeom>
          <a:solidFill>
            <a:srgbClr val="EDD8C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703425"/>
            <a:ext cx="10791020" cy="186578"/>
          </a:xfrm>
          <a:prstGeom prst="rect">
            <a:avLst/>
          </a:prstGeom>
          <a:solidFill>
            <a:srgbClr val="EE52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 rotWithShape="1">
          <a:blip r:embed="rId2"/>
          <a:srcRect l="18016" t="53338" r="13286" b="30577"/>
          <a:stretch/>
        </p:blipFill>
        <p:spPr>
          <a:xfrm rot="10800000">
            <a:off x="0" y="-3162"/>
            <a:ext cx="10805594" cy="6480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08"/>
          <a:stretch/>
        </p:blipFill>
        <p:spPr>
          <a:xfrm>
            <a:off x="8465743" y="458155"/>
            <a:ext cx="1236921" cy="808756"/>
          </a:xfrm>
          <a:prstGeom prst="rect">
            <a:avLst/>
          </a:prstGeom>
          <a:noFill/>
        </p:spPr>
      </p:pic>
      <p:sp>
        <p:nvSpPr>
          <p:cNvPr id="15" name="Заголовок 3"/>
          <p:cNvSpPr txBox="1">
            <a:spLocks/>
          </p:cNvSpPr>
          <p:nvPr/>
        </p:nvSpPr>
        <p:spPr>
          <a:xfrm>
            <a:off x="1151495" y="160534"/>
            <a:ext cx="8252794" cy="9196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83167" indent="-283167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marL="613528" indent="-235972" algn="l" defTabSz="7551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3889" indent="-188778" algn="l" defTabSz="755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1445" indent="-188778" algn="l" defTabSz="7551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9001" indent="-188778" algn="l" defTabSz="7551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6557" indent="-188778" algn="l" defTabSz="755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112" indent="-188778" algn="l" defTabSz="755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1668" indent="-188778" algn="l" defTabSz="755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9224" indent="-188778" algn="l" defTabSz="7551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1800" b="1" dirty="0">
                <a:solidFill>
                  <a:srgbClr val="481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ДЕПАРТАМЕНТ  ПРЕДПРИНИМАТЕЛЬСТВА </a:t>
            </a:r>
          </a:p>
          <a:p>
            <a:pPr fontAlgn="auto">
              <a:spcAft>
                <a:spcPts val="0"/>
              </a:spcAft>
            </a:pPr>
            <a:r>
              <a:rPr lang="ru-RU" sz="1800" b="1" dirty="0">
                <a:solidFill>
                  <a:srgbClr val="481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ВЛАДИМИРСКОЙ ОБЛАСТИ</a:t>
            </a:r>
          </a:p>
        </p:txBody>
      </p:sp>
      <p:sp>
        <p:nvSpPr>
          <p:cNvPr id="16" name="object 3"/>
          <p:cNvSpPr/>
          <p:nvPr/>
        </p:nvSpPr>
        <p:spPr>
          <a:xfrm>
            <a:off x="357913" y="223452"/>
            <a:ext cx="855662" cy="9572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826656" y="1258367"/>
            <a:ext cx="9055138" cy="0"/>
          </a:xfrm>
          <a:prstGeom prst="line">
            <a:avLst/>
          </a:prstGeom>
          <a:ln w="57150">
            <a:solidFill>
              <a:srgbClr val="EF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4092" y="1960875"/>
            <a:ext cx="822563" cy="2182500"/>
          </a:xfrm>
          <a:prstGeom prst="rect">
            <a:avLst/>
          </a:prstGeom>
          <a:noFill/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/>
          <a:srcRect l="49665" t="27576" r="46242" b="60146"/>
          <a:stretch/>
        </p:blipFill>
        <p:spPr>
          <a:xfrm>
            <a:off x="10128964" y="1844675"/>
            <a:ext cx="576064" cy="10801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/>
          <a:srcRect l="28000" t="29734" r="57333" b="62800"/>
          <a:stretch/>
        </p:blipFill>
        <p:spPr>
          <a:xfrm rot="5400000">
            <a:off x="-396136" y="4847875"/>
            <a:ext cx="1584176" cy="5040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037" t="34027" r="49824" b="54513"/>
          <a:stretch/>
        </p:blipFill>
        <p:spPr>
          <a:xfrm>
            <a:off x="9941498" y="3360582"/>
            <a:ext cx="864096" cy="100811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433" t="36580" r="56475" b="56053"/>
          <a:stretch/>
        </p:blipFill>
        <p:spPr>
          <a:xfrm>
            <a:off x="681178" y="5975999"/>
            <a:ext cx="767129" cy="86302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E9A587A6-8F91-4583-94F9-8DBF2FB407B6}"/>
              </a:ext>
            </a:extLst>
          </p:cNvPr>
          <p:cNvSpPr txBox="1">
            <a:spLocks/>
          </p:cNvSpPr>
          <p:nvPr/>
        </p:nvSpPr>
        <p:spPr bwMode="auto">
          <a:xfrm>
            <a:off x="856223" y="2217093"/>
            <a:ext cx="8906599" cy="256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3C8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5pPr>
            <a:lvl6pPr marL="389616" algn="ctr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6pPr>
            <a:lvl7pPr marL="779232" algn="ctr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7pPr>
            <a:lvl8pPr marL="1168849" algn="ctr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8pPr>
            <a:lvl9pPr marL="1558464" algn="ctr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9pPr>
          </a:lstStyle>
          <a:p>
            <a:pPr eaLnBrk="1" hangingPunct="1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ru-RU" sz="2000" b="0" dirty="0">
                <a:solidFill>
                  <a:srgbClr val="481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r>
              <a:rPr lang="ru-RU" sz="2000" dirty="0">
                <a:solidFill>
                  <a:srgbClr val="481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Центра «Мой бизнес»:</a:t>
            </a:r>
          </a:p>
          <a:p>
            <a:pPr algn="ctr" eaLnBrk="1" hangingPunct="1"/>
            <a:endParaRPr lang="ru-RU" sz="200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ru-RU" sz="2000" dirty="0">
                <a:solidFill>
                  <a:srgbClr val="481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Владимир, Октябрьский пр., д.21 </a:t>
            </a:r>
          </a:p>
          <a:p>
            <a:pPr algn="ctr" eaLnBrk="1" hangingPunct="1"/>
            <a:r>
              <a:rPr lang="ru-RU" sz="2000" b="0" dirty="0">
                <a:solidFill>
                  <a:srgbClr val="481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(вход со стороны фонтана)</a:t>
            </a:r>
          </a:p>
          <a:p>
            <a:pPr algn="ctr" eaLnBrk="1" hangingPunct="1"/>
            <a:endParaRPr lang="ru-RU" sz="2000" b="0" dirty="0">
              <a:solidFill>
                <a:srgbClr val="481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2000" b="0" dirty="0">
                <a:solidFill>
                  <a:srgbClr val="481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Тел: 8-800-100-33-27</a:t>
            </a:r>
          </a:p>
          <a:p>
            <a:pPr algn="ctr" eaLnBrk="1" hangingPunct="1"/>
            <a:r>
              <a:rPr lang="ru-RU" altLang="ru-RU" sz="2000" b="0" dirty="0">
                <a:solidFill>
                  <a:srgbClr val="481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(4922) 777-620 (многоканальный)</a:t>
            </a:r>
          </a:p>
          <a:p>
            <a:pPr algn="ctr" eaLnBrk="1" hangingPunct="1"/>
            <a:r>
              <a:rPr lang="en-US" altLang="ru-RU" sz="2000" b="0" dirty="0">
                <a:solidFill>
                  <a:srgbClr val="481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en-US" altLang="ru-RU" sz="2000" dirty="0">
                <a:solidFill>
                  <a:srgbClr val="ED53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info@mb33.ru</a:t>
            </a:r>
          </a:p>
          <a:p>
            <a:pPr algn="ctr" eaLnBrk="1" hangingPunct="1"/>
            <a:r>
              <a:rPr lang="ru-RU" altLang="ru-RU" sz="2000" b="0" dirty="0">
                <a:solidFill>
                  <a:srgbClr val="481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ru-RU" altLang="ru-RU" sz="2000" dirty="0">
                <a:solidFill>
                  <a:srgbClr val="E95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мойбизнес-33.рф</a:t>
            </a:r>
          </a:p>
          <a:p>
            <a:pPr algn="ctr" eaLnBrk="1" hangingPunct="1"/>
            <a:r>
              <a:rPr lang="ru-RU" altLang="ru-RU" sz="2000" b="0" dirty="0">
                <a:solidFill>
                  <a:srgbClr val="481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сети: </a:t>
            </a:r>
          </a:p>
          <a:p>
            <a:pPr algn="ctr" eaLnBrk="1" hangingPunct="1"/>
            <a:r>
              <a:rPr lang="ru-RU" altLang="ru-RU" sz="2000" dirty="0">
                <a:solidFill>
                  <a:srgbClr val="E95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предпринимательства, </a:t>
            </a:r>
          </a:p>
          <a:p>
            <a:pPr algn="ctr" eaLnBrk="1" hangingPunct="1"/>
            <a:r>
              <a:rPr lang="ru-RU" altLang="ru-RU" sz="2000" dirty="0">
                <a:solidFill>
                  <a:srgbClr val="E95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«Мой бизнес» Владимир, </a:t>
            </a:r>
            <a:r>
              <a:rPr lang="en-US" altLang="ru-RU" sz="2000" dirty="0">
                <a:solidFill>
                  <a:srgbClr val="E95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moi.biz33</a:t>
            </a:r>
            <a:r>
              <a:rPr lang="ru-RU" altLang="ru-RU" sz="2000" dirty="0">
                <a:solidFill>
                  <a:srgbClr val="E955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Владимирский Бизнес Инкубатор</a:t>
            </a:r>
          </a:p>
          <a:p>
            <a:pPr algn="ctr" eaLnBrk="1" hangingPunct="1"/>
            <a:r>
              <a:rPr lang="ru-RU" altLang="ru-RU" sz="2000" b="0" dirty="0">
                <a:solidFill>
                  <a:srgbClr val="481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endParaRPr lang="ru-RU" altLang="ru-RU" sz="2000" b="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ru-RU" altLang="ru-RU" sz="2000" b="0" dirty="0">
              <a:solidFill>
                <a:srgbClr val="481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00BA15-6177-4955-A9D2-D9AC0BA709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0166" y="4011049"/>
            <a:ext cx="1310443" cy="45154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8E00094-5801-4A96-8FD1-8E3C951550E2}"/>
              </a:ext>
            </a:extLst>
          </p:cNvPr>
          <p:cNvSpPr txBox="1">
            <a:spLocks/>
          </p:cNvSpPr>
          <p:nvPr/>
        </p:nvSpPr>
        <p:spPr bwMode="auto">
          <a:xfrm>
            <a:off x="826656" y="5660059"/>
            <a:ext cx="9505131" cy="57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003C8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5pPr>
            <a:lvl6pPr marL="389616" algn="ctr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6pPr>
            <a:lvl7pPr marL="779232" algn="ctr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7pPr>
            <a:lvl8pPr marL="1168849" algn="ctr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8pPr>
            <a:lvl9pPr marL="1558464" algn="ctr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003C86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dirty="0">
                <a:solidFill>
                  <a:srgbClr val="481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altLang="ru-RU" sz="2800" b="0" dirty="0">
              <a:solidFill>
                <a:srgbClr val="481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7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5DD623-5BBD-4B10-9524-16DF43DD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100E3AC-F47F-45C7-B1EA-2498564A69E7}"/>
              </a:ext>
            </a:extLst>
          </p:cNvPr>
          <p:cNvSpPr txBox="1">
            <a:spLocks/>
          </p:cNvSpPr>
          <p:nvPr/>
        </p:nvSpPr>
        <p:spPr>
          <a:xfrm>
            <a:off x="936179" y="1681240"/>
            <a:ext cx="8596668" cy="1550989"/>
          </a:xfrm>
          <a:prstGeom prst="rect">
            <a:avLst/>
          </a:prstGeom>
        </p:spPr>
        <p:txBody>
          <a:bodyPr vert="horz" lIns="75511" tIns="37756" rIns="75511" bIns="37756" rtlCol="0" anchor="ctr">
            <a:normAutofit fontScale="97500" lnSpcReduction="10000"/>
          </a:bodyPr>
          <a:lstStyle>
            <a:lvl1pPr algn="ctr" defTabSz="755112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>
                <a:solidFill>
                  <a:srgbClr val="5F3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профессиональный доход </a:t>
            </a:r>
            <a:r>
              <a:rPr lang="ru-RU" dirty="0">
                <a:solidFill>
                  <a:srgbClr val="5F38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новый специальный налоговый режим для самозанятых граждан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AC63DF4B-49E8-499B-8CE9-9624D1C5D922}"/>
              </a:ext>
            </a:extLst>
          </p:cNvPr>
          <p:cNvSpPr txBox="1">
            <a:spLocks/>
          </p:cNvSpPr>
          <p:nvPr/>
        </p:nvSpPr>
        <p:spPr>
          <a:xfrm>
            <a:off x="1102341" y="3423805"/>
            <a:ext cx="8596668" cy="3467979"/>
          </a:xfrm>
          <a:prstGeom prst="rect">
            <a:avLst/>
          </a:prstGeom>
        </p:spPr>
        <p:txBody>
          <a:bodyPr vert="horz" lIns="75511" tIns="37756" rIns="75511" bIns="37756" rtlCol="0">
            <a:normAutofit/>
          </a:bodyPr>
          <a:lstStyle>
            <a:lvl1pPr marL="0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7556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5112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32667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10223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7779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65335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42890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20446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ru-RU" sz="2400" dirty="0">
              <a:solidFill>
                <a:srgbClr val="5F38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400" dirty="0">
                <a:solidFill>
                  <a:srgbClr val="5F3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«Что такое самозанятость». </a:t>
            </a:r>
          </a:p>
          <a:p>
            <a:pPr fontAlgn="auto">
              <a:spcAft>
                <a:spcPts val="0"/>
              </a:spcAft>
            </a:pPr>
            <a:r>
              <a:rPr lang="ru-RU" sz="2400" u="sng" dirty="0">
                <a:solidFill>
                  <a:srgbClr val="5F3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Самозанятость</a:t>
            </a:r>
            <a:r>
              <a:rPr lang="ru-RU" sz="2400" dirty="0">
                <a:solidFill>
                  <a:srgbClr val="5F3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вид деятельности за которую человек получает вознаграждение, непосредственно от заказчика, оказывая услуги для личных, домашних и/или иных подобных нужд, без привлечения наемных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190307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5DD623-5BBD-4B10-9524-16DF43DD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465724-500E-47F7-8B15-23247EDE4EB4}"/>
              </a:ext>
            </a:extLst>
          </p:cNvPr>
          <p:cNvSpPr txBox="1">
            <a:spLocks/>
          </p:cNvSpPr>
          <p:nvPr/>
        </p:nvSpPr>
        <p:spPr>
          <a:xfrm>
            <a:off x="1102340" y="1484784"/>
            <a:ext cx="8596668" cy="751985"/>
          </a:xfrm>
          <a:prstGeom prst="rect">
            <a:avLst/>
          </a:prstGeom>
        </p:spPr>
        <p:txBody>
          <a:bodyPr vert="horz" lIns="75511" tIns="37756" rIns="75511" bIns="37756" rtlCol="0" anchor="ctr">
            <a:normAutofit/>
          </a:bodyPr>
          <a:lstStyle>
            <a:lvl1pPr algn="ctr" defTabSz="755112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000" dirty="0">
                <a:solidFill>
                  <a:srgbClr val="5F3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 ПОДХОДИТ ЭТОТ НАЛОГОВЫЙ РЕЖИМ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F3047DE7-07CC-403F-9B58-B24E6EE96450}"/>
              </a:ext>
            </a:extLst>
          </p:cNvPr>
          <p:cNvSpPr txBox="1">
            <a:spLocks/>
          </p:cNvSpPr>
          <p:nvPr/>
        </p:nvSpPr>
        <p:spPr>
          <a:xfrm>
            <a:off x="864169" y="2248871"/>
            <a:ext cx="9073009" cy="4744721"/>
          </a:xfrm>
          <a:prstGeom prst="rect">
            <a:avLst/>
          </a:prstGeom>
        </p:spPr>
        <p:txBody>
          <a:bodyPr vert="horz" lIns="75511" tIns="37756" rIns="75511" bIns="37756" rtlCol="0">
            <a:normAutofit/>
          </a:bodyPr>
          <a:lstStyle>
            <a:lvl1pPr marL="0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7556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5112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32667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10223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7779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65335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42890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20446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5F382A"/>
                </a:solidFill>
              </a:rPr>
              <a:t>Самозанятыми могут стать физлица и индивидуальные предприниматели (самозанятые), у которых одновременно соблюдаются следующие условия.</a:t>
            </a:r>
          </a:p>
          <a:p>
            <a:pPr marL="285750" indent="-285750"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5F382A"/>
                </a:solidFill>
              </a:rPr>
              <a:t>Они получают доход от самостоятельного ведения деятельности или использования имущества.</a:t>
            </a:r>
          </a:p>
          <a:p>
            <a:pPr marL="285750" indent="-285750"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5F382A"/>
                </a:solidFill>
              </a:rPr>
              <a:t>Не привлекают для этой деятельности наемных работников по трудовым договорам.</a:t>
            </a:r>
          </a:p>
          <a:p>
            <a:pPr marL="285750" indent="-285750"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5F382A"/>
                </a:solidFill>
              </a:rPr>
              <a:t>Вид деятельности, условия ее осуществления или сумма дохода не попадают в перечень исключений, указанных в статьях 4 и 6 Федерального закона от 27.11.2018 № 422-ФЗ.</a:t>
            </a:r>
          </a:p>
          <a:p>
            <a:pPr marL="285750" indent="-285750"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5F382A"/>
                </a:solidFill>
              </a:rPr>
              <a:t>Налог на профессиональный доход можно платить, только пока сумма дохода нарастающим итогом в течение года не превысит 2,4 МЛН РУБЛЕЙ.</a:t>
            </a:r>
          </a:p>
          <a:p>
            <a:pPr marL="285750" indent="-285750"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5F382A"/>
                </a:solidFill>
              </a:rPr>
              <a:t>Ограничения по сумме месячного дохода нет. Сумма дохода контролируется в приложении «Мой налог». </a:t>
            </a:r>
          </a:p>
        </p:txBody>
      </p:sp>
    </p:spTree>
    <p:extLst>
      <p:ext uri="{BB962C8B-B14F-4D97-AF65-F5344CB8AC3E}">
        <p14:creationId xmlns:p14="http://schemas.microsoft.com/office/powerpoint/2010/main" val="369873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5DD623-5BBD-4B10-9524-16DF43DD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679F280-3D10-4AE6-B420-52000B320F0B}"/>
              </a:ext>
            </a:extLst>
          </p:cNvPr>
          <p:cNvSpPr txBox="1">
            <a:spLocks/>
          </p:cNvSpPr>
          <p:nvPr/>
        </p:nvSpPr>
        <p:spPr>
          <a:xfrm>
            <a:off x="1944291" y="1412776"/>
            <a:ext cx="7012492" cy="1320800"/>
          </a:xfrm>
          <a:prstGeom prst="rect">
            <a:avLst/>
          </a:prstGeom>
        </p:spPr>
        <p:txBody>
          <a:bodyPr vert="horz" lIns="75511" tIns="37756" rIns="75511" bIns="37756" rtlCol="0" anchor="ctr">
            <a:normAutofit/>
          </a:bodyPr>
          <a:lstStyle>
            <a:defPPr>
              <a:defRPr lang="ru-RU"/>
            </a:defPPr>
            <a:lvl1pPr algn="ctr" defTabSz="755112" eaLnBrk="1" fontAlgn="auto" latinLnBrk="0" hangingPunct="1">
              <a:spcAft>
                <a:spcPts val="0"/>
              </a:spcAft>
              <a:buNone/>
              <a:defRPr sz="3000">
                <a:solidFill>
                  <a:srgbClr val="5F3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/>
              <a:t>Что делать если доход превысит указанный лимит в 2,4 млн. рублей  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D798756-46EF-4E8B-9CBB-9D905605A90B}"/>
              </a:ext>
            </a:extLst>
          </p:cNvPr>
          <p:cNvSpPr txBox="1">
            <a:spLocks/>
          </p:cNvSpPr>
          <p:nvPr/>
        </p:nvSpPr>
        <p:spPr>
          <a:xfrm>
            <a:off x="1102341" y="2855401"/>
            <a:ext cx="8596668" cy="3880773"/>
          </a:xfrm>
          <a:prstGeom prst="rect">
            <a:avLst/>
          </a:prstGeom>
        </p:spPr>
        <p:txBody>
          <a:bodyPr vert="horz" lIns="75511" tIns="37756" rIns="75511" bIns="37756" rtlCol="0">
            <a:normAutofit/>
          </a:bodyPr>
          <a:lstStyle>
            <a:lvl1pPr marL="0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7556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5112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32667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10223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7779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65335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42890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20446" indent="0" algn="ctr" defTabSz="755112" rtl="0" eaLnBrk="1" latinLnBrk="0" hangingPunct="1">
              <a:spcBef>
                <a:spcPct val="2000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5F382A"/>
                </a:solidFill>
              </a:rPr>
              <a:t>Физические лица без статуса ИП должны будут платить налог на доходы физических лиц. </a:t>
            </a:r>
          </a:p>
          <a:p>
            <a:pPr marL="342900" indent="-342900"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5F382A"/>
                </a:solidFill>
              </a:rPr>
              <a:t>Индивидуальные предприниматели смогут подать уведомление о применении подходящего специального режима и платить налоги по предусмотренным им ставкам и правилам.</a:t>
            </a:r>
          </a:p>
          <a:p>
            <a:pPr marL="342900" indent="-342900"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5F382A"/>
                </a:solidFill>
              </a:rPr>
              <a:t>С начала следующего года можно будет снова платить налог на профессиональный доход. Но для этого нужно соблюсти формальности: пройти регистрацию и отказаться от применения других специальных режимов, если они используются индивидуальным предпринимателем.</a:t>
            </a:r>
          </a:p>
          <a:p>
            <a:pPr marL="457200" indent="-457200" algn="just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dirty="0">
              <a:solidFill>
                <a:srgbClr val="5F38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5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5DD623-5BBD-4B10-9524-16DF43DD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71FEDAC-0ADF-4362-83DD-D2FD2709B4CA}"/>
              </a:ext>
            </a:extLst>
          </p:cNvPr>
          <p:cNvSpPr txBox="1">
            <a:spLocks/>
          </p:cNvSpPr>
          <p:nvPr/>
        </p:nvSpPr>
        <p:spPr>
          <a:xfrm>
            <a:off x="1152203" y="1149901"/>
            <a:ext cx="8596668" cy="944880"/>
          </a:xfrm>
          <a:prstGeom prst="rect">
            <a:avLst/>
          </a:prstGeom>
        </p:spPr>
        <p:txBody>
          <a:bodyPr vert="horz" lIns="75511" tIns="37756" rIns="75511" bIns="37756" rtlCol="0" anchor="ctr">
            <a:normAutofit/>
          </a:bodyPr>
          <a:lstStyle>
            <a:defPPr>
              <a:defRPr lang="ru-RU"/>
            </a:defPPr>
            <a:lvl1pPr algn="ctr" defTabSz="755112" eaLnBrk="1" fontAlgn="auto" latinLnBrk="0" hangingPunct="1">
              <a:spcAft>
                <a:spcPts val="0"/>
              </a:spcAft>
              <a:buNone/>
              <a:defRPr sz="2500">
                <a:solidFill>
                  <a:srgbClr val="5F3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КАКИЕ ПЛАТЕЖИ ЗАМЕНЯЕТ НАЛОГ НА ПРОФЕССИОНАЛЬНЫЙ ДОХОД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62155CF-021A-4BAC-A6D5-38C2D52F8717}"/>
              </a:ext>
            </a:extLst>
          </p:cNvPr>
          <p:cNvSpPr txBox="1">
            <a:spLocks/>
          </p:cNvSpPr>
          <p:nvPr/>
        </p:nvSpPr>
        <p:spPr>
          <a:xfrm>
            <a:off x="864171" y="2094781"/>
            <a:ext cx="9475869" cy="4744719"/>
          </a:xfrm>
          <a:prstGeom prst="rect">
            <a:avLst/>
          </a:prstGeom>
        </p:spPr>
        <p:txBody>
          <a:bodyPr vert="horz" lIns="75511" tIns="37756" rIns="75511" bIns="37756" rtlCol="0">
            <a:normAutofit/>
          </a:bodyPr>
          <a:lstStyle>
            <a:defPPr>
              <a:defRPr lang="ru-RU"/>
            </a:defPPr>
            <a:lvl1pPr marL="342900" indent="-342900" algn="just" defTabSz="755112" eaLnBrk="1" fontAlgn="auto" latinLnBrk="0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2000">
                <a:solidFill>
                  <a:srgbClr val="5F382A"/>
                </a:solidFill>
                <a:latin typeface="+mn-lt"/>
                <a:cs typeface="+mn-cs"/>
              </a:defRPr>
            </a:lvl1pPr>
            <a:lvl2pPr marL="377556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2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marL="755112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marL="1132667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marL="1510223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marL="1887779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marL="2265335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marL="2642890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marL="3020446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sz="1800" dirty="0"/>
              <a:t>Физические лица не уплачивают налог на доходы физических лиц с тех доходов, которые облагаются налогом на профессиональный доход.</a:t>
            </a:r>
          </a:p>
          <a:p>
            <a:r>
              <a:rPr lang="en-US" sz="1800" dirty="0"/>
              <a:t> </a:t>
            </a:r>
            <a:r>
              <a:rPr lang="ru-RU" sz="1800" dirty="0"/>
              <a:t>Индивидуальные предприниматели не уплачивают:</a:t>
            </a:r>
          </a:p>
          <a:p>
            <a:r>
              <a:rPr lang="ru-RU" sz="1800" dirty="0"/>
              <a:t>налог на доходы физических лиц с тех доходов, которые облагаются налогом на профессиональный доход;</a:t>
            </a:r>
          </a:p>
          <a:p>
            <a:r>
              <a:rPr lang="ru-RU" sz="1800" dirty="0"/>
              <a:t>Налог на добавленную стоимость, за исключением НДС при ввозе товаров на территорию России;</a:t>
            </a:r>
          </a:p>
          <a:p>
            <a:r>
              <a:rPr lang="ru-RU" sz="1800" dirty="0"/>
              <a:t>фиксированные страховые взносы.</a:t>
            </a:r>
          </a:p>
          <a:p>
            <a:r>
              <a:rPr lang="ru-RU" sz="1800" dirty="0"/>
              <a:t>Индивидуальные предприниматели, которые зарегистрировались в качестве налогоплательщиков налога на профессиональный доход, не уплачивают фиксированные страховые взносы. На других специальных налоговых режимах страховые взносы нужно платить даже при отсутствии дохода.</a:t>
            </a:r>
          </a:p>
          <a:p>
            <a:r>
              <a:rPr lang="ru-RU" sz="1800" dirty="0"/>
              <a:t>При отсутствии дохода в течение налогового периода нет никаких обязательных, минимальных или фиксированных платежей. </a:t>
            </a:r>
          </a:p>
        </p:txBody>
      </p:sp>
    </p:spTree>
    <p:extLst>
      <p:ext uri="{BB962C8B-B14F-4D97-AF65-F5344CB8AC3E}">
        <p14:creationId xmlns:p14="http://schemas.microsoft.com/office/powerpoint/2010/main" val="113016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5DD623-5BBD-4B10-9524-16DF43DD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EC38F67-399B-4F9A-A557-97037277BB4D}"/>
              </a:ext>
            </a:extLst>
          </p:cNvPr>
          <p:cNvSpPr txBox="1">
            <a:spLocks/>
          </p:cNvSpPr>
          <p:nvPr/>
        </p:nvSpPr>
        <p:spPr>
          <a:xfrm>
            <a:off x="216099" y="1052736"/>
            <a:ext cx="8596668" cy="1320800"/>
          </a:xfrm>
          <a:prstGeom prst="rect">
            <a:avLst/>
          </a:prstGeom>
        </p:spPr>
        <p:txBody>
          <a:bodyPr vert="horz" lIns="75511" tIns="37756" rIns="75511" bIns="37756" rtlCol="0" anchor="ctr">
            <a:normAutofit/>
          </a:bodyPr>
          <a:lstStyle>
            <a:defPPr>
              <a:defRPr lang="ru-RU"/>
            </a:defPPr>
            <a:lvl1pPr algn="ctr" defTabSz="755112" eaLnBrk="1" fontAlgn="auto" latinLnBrk="0" hangingPunct="1">
              <a:spcAft>
                <a:spcPts val="0"/>
              </a:spcAft>
              <a:buNone/>
              <a:defRPr sz="2000">
                <a:solidFill>
                  <a:srgbClr val="5F3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/>
              <a:t>Кому подойдет специальный налоговый режим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EBC99A4-A43C-4418-B56D-E7B5B3AC5365}"/>
              </a:ext>
            </a:extLst>
          </p:cNvPr>
          <p:cNvSpPr txBox="1">
            <a:spLocks/>
          </p:cNvSpPr>
          <p:nvPr/>
        </p:nvSpPr>
        <p:spPr>
          <a:xfrm>
            <a:off x="1102341" y="2186379"/>
            <a:ext cx="8596668" cy="4501468"/>
          </a:xfrm>
          <a:prstGeom prst="rect">
            <a:avLst/>
          </a:prstGeom>
        </p:spPr>
        <p:txBody>
          <a:bodyPr vert="horz" lIns="75511" tIns="37756" rIns="75511" bIns="37756" rtlCol="0">
            <a:normAutofit/>
          </a:bodyPr>
          <a:lstStyle>
            <a:defPPr>
              <a:defRPr lang="ru-RU"/>
            </a:defPPr>
            <a:lvl1pPr marL="342900" indent="-342900" algn="just" defTabSz="755112" eaLnBrk="1" fontAlgn="auto" latinLnBrk="0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>
                <a:solidFill>
                  <a:srgbClr val="5F382A"/>
                </a:solidFill>
                <a:latin typeface="+mn-lt"/>
                <a:cs typeface="+mn-cs"/>
              </a:defRPr>
            </a:lvl1pPr>
            <a:lvl2pPr marL="377556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2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marL="755112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marL="1132667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marL="1510223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marL="1887779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marL="2265335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marL="2642890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marL="3020446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dirty="0"/>
              <a:t>Удаленная работа через электронные площадки</a:t>
            </a:r>
          </a:p>
          <a:p>
            <a:r>
              <a:rPr lang="ru-RU" dirty="0"/>
              <a:t>Оказание косметических услуг</a:t>
            </a:r>
          </a:p>
          <a:p>
            <a:r>
              <a:rPr lang="ru-RU" dirty="0"/>
              <a:t>Сдача квартиры в аренду посуточно или на долгий срок</a:t>
            </a:r>
          </a:p>
          <a:p>
            <a:r>
              <a:rPr lang="ru-RU" dirty="0"/>
              <a:t>Услуги по перевозке пассажиров и грузов</a:t>
            </a:r>
          </a:p>
          <a:p>
            <a:r>
              <a:rPr lang="ru-RU" dirty="0"/>
              <a:t>Продажа продукции собственного производства</a:t>
            </a:r>
          </a:p>
          <a:p>
            <a:r>
              <a:rPr lang="ru-RU" dirty="0"/>
              <a:t>Фото- и видеосъемка на заказ</a:t>
            </a:r>
          </a:p>
          <a:p>
            <a:r>
              <a:rPr lang="ru-RU" dirty="0"/>
              <a:t>Проведение мероприятий и праздников</a:t>
            </a:r>
          </a:p>
          <a:p>
            <a:r>
              <a:rPr lang="ru-RU" dirty="0"/>
              <a:t>Юридические консультации и ведение бухгалтерии</a:t>
            </a:r>
          </a:p>
          <a:p>
            <a:r>
              <a:rPr lang="ru-RU" dirty="0"/>
              <a:t>Строительные работы и ремонт помещений</a:t>
            </a:r>
          </a:p>
          <a:p>
            <a:r>
              <a:rPr lang="ru-RU" dirty="0"/>
              <a:t>Налог на профессиональный доход можно платить и при осуществлении других видов деятельности, если соблюдаются все условия, предусмотренные Федеральным законом от 27.11.2018 № 422-ФЗ.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16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5DD623-5BBD-4B10-9524-16DF43DD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32A12E4-DF7B-4860-A178-C9DECFC0D921}"/>
              </a:ext>
            </a:extLst>
          </p:cNvPr>
          <p:cNvSpPr txBox="1">
            <a:spLocks/>
          </p:cNvSpPr>
          <p:nvPr/>
        </p:nvSpPr>
        <p:spPr>
          <a:xfrm>
            <a:off x="736136" y="1124744"/>
            <a:ext cx="9069850" cy="1071154"/>
          </a:xfrm>
          <a:prstGeom prst="rect">
            <a:avLst/>
          </a:prstGeom>
        </p:spPr>
        <p:txBody>
          <a:bodyPr vert="horz" lIns="75511" tIns="37756" rIns="75511" bIns="37756" rtlCol="0" anchor="ctr">
            <a:normAutofit/>
          </a:bodyPr>
          <a:lstStyle>
            <a:defPPr>
              <a:defRPr lang="ru-RU"/>
            </a:defPPr>
            <a:lvl1pPr algn="ctr" defTabSz="755112" eaLnBrk="1" fontAlgn="auto" latinLnBrk="0" hangingPunct="1">
              <a:spcAft>
                <a:spcPts val="0"/>
              </a:spcAft>
              <a:buNone/>
              <a:defRPr sz="2500">
                <a:solidFill>
                  <a:srgbClr val="5F3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Кто НЕ имеет права применять специальный налоговый режим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BB7D78A-6AC2-4D68-9404-7FE316E3FEB2}"/>
              </a:ext>
            </a:extLst>
          </p:cNvPr>
          <p:cNvSpPr txBox="1">
            <a:spLocks/>
          </p:cNvSpPr>
          <p:nvPr/>
        </p:nvSpPr>
        <p:spPr>
          <a:xfrm>
            <a:off x="864987" y="1888253"/>
            <a:ext cx="9438681" cy="5277393"/>
          </a:xfrm>
          <a:prstGeom prst="rect">
            <a:avLst/>
          </a:prstGeom>
        </p:spPr>
        <p:txBody>
          <a:bodyPr vert="horz" lIns="75511" tIns="37756" rIns="75511" bIns="37756" rtlCol="0">
            <a:normAutofit/>
          </a:bodyPr>
          <a:lstStyle>
            <a:defPPr>
              <a:defRPr lang="ru-RU"/>
            </a:defPPr>
            <a:lvl1pPr marL="342900" indent="-342900" algn="just" defTabSz="755112" eaLnBrk="1" fontAlgn="auto" latinLnBrk="0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800">
                <a:solidFill>
                  <a:srgbClr val="5F382A"/>
                </a:solidFill>
                <a:latin typeface="+mn-lt"/>
                <a:cs typeface="+mn-cs"/>
              </a:defRPr>
            </a:lvl1pPr>
            <a:lvl2pPr marL="377556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2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marL="755112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marL="1132667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marL="1510223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marL="1887779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marL="2265335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marL="2642890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marL="3020446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sz="1500" dirty="0"/>
              <a:t> лица, осуществляющие реализацию подакцизных товаров и товаров, подлежащих обязательной маркировке средствами идентификации в соответствии с законодательством Российской Федерации;</a:t>
            </a:r>
          </a:p>
          <a:p>
            <a:r>
              <a:rPr lang="ru-RU" sz="1500" dirty="0"/>
              <a:t>лица, осуществляющие перепродажу товаров, имущественных прав, за исключением продажи имущества, использовавшегося ими для личных, домашних и (или) иных подобных нужд;</a:t>
            </a:r>
          </a:p>
          <a:p>
            <a:r>
              <a:rPr lang="ru-RU" sz="1500" dirty="0"/>
              <a:t>лица, занимающиеся добычей и (или) реализацией полезных ископаемых;</a:t>
            </a:r>
          </a:p>
          <a:p>
            <a:r>
              <a:rPr lang="ru-RU" sz="1500" dirty="0"/>
              <a:t>лица, имеющие работников, с которыми они состоят в трудовых отношениях;</a:t>
            </a:r>
          </a:p>
          <a:p>
            <a:r>
              <a:rPr lang="ru-RU" sz="1500" dirty="0"/>
              <a:t>лица, ведущие предпринимательскую деятельность в интересах другого лица на основе договоров поручения, договоров комиссии либо агентских договоров, если иное не предусмотрено пунктом 6 настоящей части;</a:t>
            </a:r>
          </a:p>
          <a:p>
            <a:r>
              <a:rPr lang="ru-RU" sz="1500" dirty="0"/>
              <a:t>лица, оказывающие услуги по доставке товаров с приемом (передачей) платежей за указанные товары в интересах других лиц, за исключением оказания таких услуг при условии применения налогоплательщиком зарегистрированной продавцом товаров контрольно-кассовой техники при расчетах с покупателями (заказчиками) за указанные товары в соответствии с действующим законодательством о применении контрольно-кассовой техники;</a:t>
            </a:r>
          </a:p>
          <a:p>
            <a:r>
              <a:rPr lang="ru-RU" sz="1500" dirty="0"/>
              <a:t>лица, применяющие иные специальные налоговые режимы или ведущие предпринимательскую деятельность, доходы от которой облагаются налогом на доходы физических лиц, за исключением случаев, предусмотренных частью 4 статьи 15 настоящего Федерального закона;</a:t>
            </a:r>
          </a:p>
          <a:p>
            <a:r>
              <a:rPr lang="ru-RU" sz="1500" dirty="0"/>
              <a:t>налогоплательщики, у которых доходы, учитываемые при определении налоговой базы, превысили в текущем календарном году 2,4 миллиона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16513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5DD623-5BBD-4B10-9524-16DF43DD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90830E5-09AF-4471-88DC-A7AD6A1E895F}"/>
              </a:ext>
            </a:extLst>
          </p:cNvPr>
          <p:cNvSpPr txBox="1">
            <a:spLocks/>
          </p:cNvSpPr>
          <p:nvPr/>
        </p:nvSpPr>
        <p:spPr>
          <a:xfrm>
            <a:off x="648147" y="1268760"/>
            <a:ext cx="9577064" cy="1045029"/>
          </a:xfrm>
          <a:prstGeom prst="rect">
            <a:avLst/>
          </a:prstGeom>
        </p:spPr>
        <p:txBody>
          <a:bodyPr vert="horz" lIns="75511" tIns="37756" rIns="75511" bIns="37756" rtlCol="0" anchor="ctr">
            <a:normAutofit/>
          </a:bodyPr>
          <a:lstStyle>
            <a:defPPr>
              <a:defRPr lang="ru-RU"/>
            </a:defPPr>
            <a:lvl1pPr algn="ctr" defTabSz="755112" eaLnBrk="1" fontAlgn="auto" latinLnBrk="0" hangingPunct="1">
              <a:spcAft>
                <a:spcPts val="0"/>
              </a:spcAft>
              <a:buNone/>
              <a:defRPr sz="2500">
                <a:solidFill>
                  <a:srgbClr val="5F3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Для целей настоящего Федерального закона НЕ признаются объектом налогообложения доходы: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4EA38A8-0A2E-4DEE-B0DF-1ED8282628E4}"/>
              </a:ext>
            </a:extLst>
          </p:cNvPr>
          <p:cNvSpPr txBox="1">
            <a:spLocks/>
          </p:cNvSpPr>
          <p:nvPr/>
        </p:nvSpPr>
        <p:spPr>
          <a:xfrm>
            <a:off x="936179" y="2319951"/>
            <a:ext cx="9217024" cy="5133703"/>
          </a:xfrm>
          <a:prstGeom prst="rect">
            <a:avLst/>
          </a:prstGeom>
        </p:spPr>
        <p:txBody>
          <a:bodyPr vert="horz" lIns="75511" tIns="37756" rIns="75511" bIns="37756" rtlCol="0">
            <a:normAutofit/>
          </a:bodyPr>
          <a:lstStyle>
            <a:defPPr>
              <a:defRPr lang="ru-RU"/>
            </a:defPPr>
            <a:lvl1pPr marL="342900" indent="-342900" algn="just" defTabSz="755112" eaLnBrk="1" fontAlgn="auto" latinLnBrk="0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500">
                <a:solidFill>
                  <a:srgbClr val="5F382A"/>
                </a:solidFill>
                <a:latin typeface="+mn-lt"/>
                <a:cs typeface="+mn-cs"/>
              </a:defRPr>
            </a:lvl1pPr>
            <a:lvl2pPr marL="377556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2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marL="755112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marL="1132667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marL="1510223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marL="1887779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marL="2265335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marL="2642890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marL="3020446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sz="1300" dirty="0"/>
              <a:t>получаемые в рамках трудовых отношений;</a:t>
            </a:r>
          </a:p>
          <a:p>
            <a:r>
              <a:rPr lang="ru-RU" sz="1300" dirty="0"/>
              <a:t>от продажи недвижимого имущества, транспортных средств;</a:t>
            </a:r>
          </a:p>
          <a:p>
            <a:r>
              <a:rPr lang="ru-RU" sz="1300" dirty="0"/>
              <a:t>от передачи имущественных прав на недвижимое имущество (за исключением аренды (найма) жилых помещений);</a:t>
            </a:r>
          </a:p>
          <a:p>
            <a:r>
              <a:rPr lang="ru-RU" sz="1300" dirty="0"/>
              <a:t>государственных и муниципальных служащих, за исключением доходов от сдачи в аренду (наем) жилых помещений;</a:t>
            </a:r>
          </a:p>
          <a:p>
            <a:r>
              <a:rPr lang="ru-RU" sz="1300" dirty="0"/>
              <a:t>от продажи имущества, использовавшегося налогоплательщиками для личных, домашних и (или) иных подобных нужд;</a:t>
            </a:r>
          </a:p>
          <a:p>
            <a:r>
              <a:rPr lang="ru-RU" sz="1300" dirty="0"/>
              <a:t>от реализации долей в уставном (складочном) капитале организаций, паев в паевых фондах кооперативов и паевых инвестиционных фондах, ценных бумаг и производных финансовых инструментов;</a:t>
            </a:r>
          </a:p>
          <a:p>
            <a:r>
              <a:rPr lang="ru-RU" sz="1300" dirty="0"/>
              <a:t>от ведения деятельности в рамках договора простого товарищества (договора о совместной деятельности) или договора доверительного управления имуществом;</a:t>
            </a:r>
          </a:p>
          <a:p>
            <a:r>
              <a:rPr lang="ru-RU" sz="1300" dirty="0"/>
              <a:t>от оказания (выполнения) физическими лицами услуг (работ) по гражданско-правовым договорам при условии, что заказчиками услуг (работ) выступают работодатели указанных физических лиц или лица, бывшие их работодателями менее двух лет назад;</a:t>
            </a:r>
          </a:p>
          <a:p>
            <a:r>
              <a:rPr lang="ru-RU" sz="1300" dirty="0"/>
              <a:t>от уступки (переуступки) прав требований;</a:t>
            </a:r>
          </a:p>
          <a:p>
            <a:r>
              <a:rPr lang="ru-RU" sz="1300" dirty="0"/>
              <a:t>в натуральной форме;</a:t>
            </a:r>
          </a:p>
          <a:p>
            <a:r>
              <a:rPr lang="ru-RU" sz="1300" dirty="0"/>
              <a:t>от арбитражного управления, от деятельности медиатора, оценочной деятельности, деятельности нотариуса, занимающегося частной практикой, адвокатской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85386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5DD623-5BBD-4B10-9524-16DF43DD7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5800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0D6228E-69B9-4D30-88A1-DCA99042AA59}"/>
              </a:ext>
            </a:extLst>
          </p:cNvPr>
          <p:cNvSpPr txBox="1">
            <a:spLocks/>
          </p:cNvSpPr>
          <p:nvPr/>
        </p:nvSpPr>
        <p:spPr>
          <a:xfrm>
            <a:off x="1512243" y="1124744"/>
            <a:ext cx="7632848" cy="1140823"/>
          </a:xfrm>
          <a:prstGeom prst="rect">
            <a:avLst/>
          </a:prstGeom>
        </p:spPr>
        <p:txBody>
          <a:bodyPr vert="horz" lIns="75511" tIns="37756" rIns="75511" bIns="37756" rtlCol="0" anchor="ctr">
            <a:normAutofit/>
          </a:bodyPr>
          <a:lstStyle>
            <a:defPPr>
              <a:defRPr lang="ru-RU"/>
            </a:defPPr>
            <a:lvl1pPr algn="ctr" defTabSz="755112" eaLnBrk="1" fontAlgn="auto" latinLnBrk="0" hangingPunct="1">
              <a:spcAft>
                <a:spcPts val="0"/>
              </a:spcAft>
              <a:buNone/>
              <a:defRPr sz="2500">
                <a:solidFill>
                  <a:srgbClr val="5F3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Регистрация. КАК СТАТЬ НАЛОГОПЛАТЕЛЬЩИКОМ                                                 НАЛОГА НА ПРОФЕССИОНАЛЬНЫЙ ДОХОД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1DA6501-6E23-4B4F-A80F-1D23DA8F6124}"/>
              </a:ext>
            </a:extLst>
          </p:cNvPr>
          <p:cNvSpPr txBox="1">
            <a:spLocks/>
          </p:cNvSpPr>
          <p:nvPr/>
        </p:nvSpPr>
        <p:spPr>
          <a:xfrm>
            <a:off x="1152203" y="2145155"/>
            <a:ext cx="8596668" cy="2796014"/>
          </a:xfrm>
          <a:prstGeom prst="rect">
            <a:avLst/>
          </a:prstGeom>
        </p:spPr>
        <p:txBody>
          <a:bodyPr vert="horz" lIns="75511" tIns="37756" rIns="75511" bIns="37756" rtlCol="0">
            <a:normAutofit lnSpcReduction="10000"/>
          </a:bodyPr>
          <a:lstStyle>
            <a:defPPr>
              <a:defRPr lang="ru-RU"/>
            </a:defPPr>
            <a:lvl1pPr marL="342900" indent="-342900" algn="just" defTabSz="755112" eaLnBrk="1" fontAlgn="auto" latinLnBrk="0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300">
                <a:solidFill>
                  <a:srgbClr val="5F382A"/>
                </a:solidFill>
                <a:latin typeface="+mn-lt"/>
                <a:cs typeface="+mn-cs"/>
              </a:defRPr>
            </a:lvl1pPr>
            <a:lvl2pPr marL="377556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2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marL="755112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marL="1132667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marL="1510223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marL="1887779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marL="2265335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marL="2642890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marL="3020446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r>
              <a:rPr lang="ru-RU" sz="1500" dirty="0"/>
              <a:t>Регистрация в приложении "Мой налог" занимает несколько минут. Заполнять заявление на бумаге и посещать инспекцию не нужно. Доступны несколько способов:</a:t>
            </a:r>
          </a:p>
          <a:p>
            <a:r>
              <a:rPr lang="ru-RU" sz="1500" dirty="0"/>
              <a:t>с использованием паспорта для сканирования и проверки, а также фотографии, которую можно сделать прямо на камеру смартфона;</a:t>
            </a:r>
          </a:p>
          <a:p>
            <a:r>
              <a:rPr lang="ru-RU" sz="1500" dirty="0"/>
              <a:t>c использованием ИНН и пароля, которые используются для доступа в личный кабинет физлица на сайте nalog.ru;</a:t>
            </a:r>
          </a:p>
          <a:p>
            <a:r>
              <a:rPr lang="ru-RU" sz="1500" dirty="0"/>
              <a:t>с помощью учетной записи Единого портала государственных и муниципальных услуг.</a:t>
            </a:r>
          </a:p>
          <a:p>
            <a:r>
              <a:rPr lang="ru-RU" sz="1500" dirty="0"/>
              <a:t>Через уполномоченные банки</a:t>
            </a:r>
          </a:p>
          <a:p>
            <a:r>
              <a:rPr lang="ru-RU" sz="1500" dirty="0"/>
              <a:t>Регистрация занимает несколько минут. Заполнять заявление на бумаге не нужно. При регистрации в приложении «Мой налог» понадобится только паспорт для сканирования и проверки, а также фотография, которую можно сделать прямо на камеру смартфона.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5FCB24F-0D7A-4CCE-942F-D93341368AFC}"/>
              </a:ext>
            </a:extLst>
          </p:cNvPr>
          <p:cNvSpPr txBox="1">
            <a:spLocks/>
          </p:cNvSpPr>
          <p:nvPr/>
        </p:nvSpPr>
        <p:spPr>
          <a:xfrm>
            <a:off x="1102341" y="4836674"/>
            <a:ext cx="8596668" cy="432048"/>
          </a:xfrm>
          <a:prstGeom prst="rect">
            <a:avLst/>
          </a:prstGeom>
        </p:spPr>
        <p:txBody>
          <a:bodyPr vert="horz" lIns="75511" tIns="37756" rIns="75511" bIns="37756" rtlCol="0" anchor="ctr">
            <a:normAutofit lnSpcReduction="10000"/>
          </a:bodyPr>
          <a:lstStyle>
            <a:defPPr>
              <a:defRPr lang="ru-RU"/>
            </a:defPPr>
            <a:lvl1pPr algn="ctr" defTabSz="755112" eaLnBrk="1" fontAlgn="auto" latinLnBrk="0" hangingPunct="1">
              <a:spcAft>
                <a:spcPts val="0"/>
              </a:spcAft>
              <a:buNone/>
              <a:defRPr sz="2500">
                <a:solidFill>
                  <a:srgbClr val="5F38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«Какие взносы платит самозанятый гражданин»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BB4C619A-BEBE-4159-8063-A803F8A809EE}"/>
              </a:ext>
            </a:extLst>
          </p:cNvPr>
          <p:cNvSpPr txBox="1">
            <a:spLocks/>
          </p:cNvSpPr>
          <p:nvPr/>
        </p:nvSpPr>
        <p:spPr>
          <a:xfrm>
            <a:off x="720156" y="5363605"/>
            <a:ext cx="9649072" cy="1408011"/>
          </a:xfrm>
          <a:prstGeom prst="rect">
            <a:avLst/>
          </a:prstGeom>
        </p:spPr>
        <p:txBody>
          <a:bodyPr vert="horz" lIns="75511" tIns="37756" rIns="75511" bIns="37756" rtlCol="0">
            <a:normAutofit/>
          </a:bodyPr>
          <a:lstStyle>
            <a:defPPr>
              <a:defRPr lang="ru-RU"/>
            </a:defPPr>
            <a:lvl1pPr marL="342900" indent="-342900" algn="just" defTabSz="755112" eaLnBrk="1" fontAlgn="auto" latinLnBrk="0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 sz="1600">
                <a:solidFill>
                  <a:srgbClr val="5F382A"/>
                </a:solidFill>
                <a:latin typeface="+mn-lt"/>
                <a:cs typeface="+mn-cs"/>
              </a:defRPr>
            </a:lvl1pPr>
            <a:lvl2pPr marL="377556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2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2pPr>
            <a:lvl3pPr marL="755112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3pPr>
            <a:lvl4pPr marL="1132667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4pPr>
            <a:lvl5pPr marL="1510223" indent="0" algn="ctr" defTabSz="755112" eaLnBrk="1" latinLnBrk="0" hangingPunct="1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5pPr>
            <a:lvl6pPr marL="1887779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6pPr>
            <a:lvl7pPr marL="2265335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7pPr>
            <a:lvl8pPr marL="2642890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8pPr>
            <a:lvl9pPr marL="3020446" indent="0" algn="ctr" defTabSz="755112">
              <a:spcBef>
                <a:spcPct val="20000"/>
              </a:spcBef>
              <a:buFont typeface="Arial" pitchFamily="34" charset="0"/>
              <a:buNone/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Самозанятый гражданин или ИП на НПД (налог на профессиональную деятельность) страховые взносы не платит, платежи в ПФР РФ тоже не платит, самозанятым предоставили возможность копить на пенсию самостоятельно. Здесь необходимо отметить, что самозанятому никто не оплатит больничный и рассчитывать на большую пенсию, если только  он сам не перечислял в пенсионный фонд, не приходится.</a:t>
            </a:r>
          </a:p>
        </p:txBody>
      </p:sp>
    </p:spTree>
    <p:extLst>
      <p:ext uri="{BB962C8B-B14F-4D97-AF65-F5344CB8AC3E}">
        <p14:creationId xmlns:p14="http://schemas.microsoft.com/office/powerpoint/2010/main" val="1560320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Минэк20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Минэк2016" id="{AB017207-53ED-41E9-A0CE-095873F4D09C}" vid="{FEAE2900-24A1-420D-8E0D-782A4B2BEE6E}"/>
    </a:ext>
  </a:extLst>
</a:theme>
</file>

<file path=ppt/theme/theme2.xml><?xml version="1.0" encoding="utf-8"?>
<a:theme xmlns:a="http://schemas.openxmlformats.org/drawingml/2006/main" name="Шмуц-ли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нутренние страницы 2">
  <a:themeElements>
    <a:clrScheme name="MEDRF">
      <a:dk1>
        <a:srgbClr val="000000"/>
      </a:dk1>
      <a:lt1>
        <a:srgbClr val="FFFFFF"/>
      </a:lt1>
      <a:dk2>
        <a:srgbClr val="0065BD"/>
      </a:dk2>
      <a:lt2>
        <a:srgbClr val="FFFFFF"/>
      </a:lt2>
      <a:accent1>
        <a:srgbClr val="D8D8D8"/>
      </a:accent1>
      <a:accent2>
        <a:srgbClr val="0065BD"/>
      </a:accent2>
      <a:accent3>
        <a:srgbClr val="00A1DE"/>
      </a:accent3>
      <a:accent4>
        <a:srgbClr val="009B48"/>
      </a:accent4>
      <a:accent5>
        <a:srgbClr val="FED100"/>
      </a:accent5>
      <a:accent6>
        <a:srgbClr val="D52B1E"/>
      </a:accent6>
      <a:hlink>
        <a:srgbClr val="0065BD"/>
      </a:hlink>
      <a:folHlink>
        <a:srgbClr val="D52B1E"/>
      </a:folHlink>
    </a:clrScheme>
    <a:fontScheme name="MED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инэко 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Минэко 2017" id="{4DD7B926-B821-43E1-BBBD-365164AD2EE9}" vid="{636A4370-B6FC-4EB0-AE99-D8B88AC77221}"/>
    </a:ext>
  </a:extLst>
</a:theme>
</file>

<file path=ppt/theme/theme5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Минэк2016</Template>
  <TotalTime>55774</TotalTime>
  <Words>1872</Words>
  <Application>Microsoft Office PowerPoint</Application>
  <PresentationFormat>Произвольный</PresentationFormat>
  <Paragraphs>134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Arial</vt:lpstr>
      <vt:lpstr>Calibri</vt:lpstr>
      <vt:lpstr>Lucida Grande</vt:lpstr>
      <vt:lpstr>Stem</vt:lpstr>
      <vt:lpstr>Stem Medium</vt:lpstr>
      <vt:lpstr>Times New Roman</vt:lpstr>
      <vt:lpstr>Wingdings</vt:lpstr>
      <vt:lpstr>Тема Минэк2016</vt:lpstr>
      <vt:lpstr>Шмуц-лист</vt:lpstr>
      <vt:lpstr>1_Внутренние страницы 2</vt:lpstr>
      <vt:lpstr>Минэко 2017</vt:lpstr>
      <vt:lpstr>1_Тема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Сокращение сроков формирования Формализованного итогового решения.</dc:title>
  <dc:creator>Воронцова Анастасия Андреевна</dc:creator>
  <cp:lastModifiedBy>Vladimir Bi</cp:lastModifiedBy>
  <cp:revision>778</cp:revision>
  <cp:lastPrinted>2018-11-26T07:00:47Z</cp:lastPrinted>
  <dcterms:created xsi:type="dcterms:W3CDTF">2017-04-10T17:00:47Z</dcterms:created>
  <dcterms:modified xsi:type="dcterms:W3CDTF">2020-11-27T14:48:20Z</dcterms:modified>
</cp:coreProperties>
</file>