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8" r:id="rId2"/>
    <p:sldId id="289" r:id="rId3"/>
    <p:sldId id="257" r:id="rId4"/>
    <p:sldId id="287" r:id="rId5"/>
    <p:sldId id="288" r:id="rId6"/>
    <p:sldId id="290" r:id="rId7"/>
    <p:sldId id="295" r:id="rId8"/>
    <p:sldId id="297" r:id="rId9"/>
    <p:sldId id="269" r:id="rId10"/>
    <p:sldId id="268" r:id="rId11"/>
    <p:sldId id="267" r:id="rId12"/>
    <p:sldId id="266" r:id="rId13"/>
    <p:sldId id="264" r:id="rId14"/>
    <p:sldId id="263" r:id="rId15"/>
    <p:sldId id="262" r:id="rId16"/>
    <p:sldId id="273" r:id="rId17"/>
    <p:sldId id="303" r:id="rId18"/>
    <p:sldId id="304" r:id="rId19"/>
    <p:sldId id="279" r:id="rId20"/>
    <p:sldId id="281" r:id="rId21"/>
    <p:sldId id="25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E72E0-6E68-4B58-A8E4-EFB5CDA137C6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5A509-C215-4198-9F5B-908AF41BF6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666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52C9A-9019-4AE3-BA05-64089B21768A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A093-1056-4A9E-BBB2-6FCAA06E5E83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4F5E-14BC-441B-BDB2-44B041A55B55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9679-F666-4FB6-B6F7-1FF3170F90E5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8B6D-4F26-44D1-9DA3-AAB4E6446180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A1B6-39B7-4417-AC61-816585F8DEA6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2AD41-7C1D-47A8-BFAD-52BC473B118F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0EDD-3175-4005-9563-C9468B7BAC76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CB6EE-7B3F-4D23-9664-406863310254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BC0E-2622-4B32-A9B1-7FA1B8828DD8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230A-2A44-46E9-BDA1-D754D73EB80D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F244B-2673-4D6C-8BDD-268F0AFFD4FB}" type="datetime1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2366C-96F6-4600-ACB5-8320FFF1A8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11494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Муниципальное </a:t>
            </a:r>
            <a:r>
              <a:rPr lang="ru-RU" b="1" dirty="0"/>
              <a:t>образование </a:t>
            </a:r>
            <a:r>
              <a:rPr lang="ru-RU" b="1" dirty="0" smtClean="0"/>
              <a:t>г.Ковров</a:t>
            </a: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 «Реализация»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полугодие 2019 года.</a:t>
            </a:r>
          </a:p>
          <a:p>
            <a:pPr algn="ctr">
              <a:buNone/>
            </a:pPr>
            <a:r>
              <a:rPr lang="ru-RU" sz="1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«О выполнении Указа </a:t>
            </a:r>
            <a:r>
              <a:rPr lang="ru-RU" sz="1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Президента Российской </a:t>
            </a:r>
            <a:r>
              <a:rPr lang="ru-RU" sz="1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Федерации от </a:t>
            </a:r>
            <a:r>
              <a:rPr lang="ru-RU" sz="1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 мая 2018 г. № 204 «О национальных целях и стратегических задачах </a:t>
            </a:r>
            <a:r>
              <a:rPr lang="ru-RU" sz="1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развития Российской </a:t>
            </a:r>
            <a:r>
              <a:rPr lang="ru-RU" sz="1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Федерации на период до 2024 года</a:t>
            </a:r>
            <a:r>
              <a:rPr lang="ru-RU" sz="1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муниципальной </a:t>
            </a:r>
            <a:r>
              <a:rPr lang="ru-RU" sz="1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составляющей </a:t>
            </a:r>
            <a:r>
              <a:rPr lang="ru-RU" sz="1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региональных проектов</a:t>
            </a:r>
            <a:r>
              <a:rPr lang="ru-RU" sz="1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составе </a:t>
            </a:r>
            <a:r>
              <a:rPr lang="ru-RU" sz="1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национальных проектов на территории города </a:t>
            </a:r>
            <a:r>
              <a:rPr lang="ru-RU" sz="17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Коврова</a:t>
            </a:r>
            <a:r>
              <a:rPr lang="ru-RU" sz="1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2019 год.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Г.Ковров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85728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48 региональных проектов предусмотрено участие муниципального образования г.Ковров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разных формах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15 проектах.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Предусмотрена доля участия муниципалитета в региональных проектах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31% 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5786454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5114948"/>
          </a:xfrm>
        </p:spPr>
        <p:txBody>
          <a:bodyPr>
            <a:normAutofit fontScale="25000" lnSpcReduction="20000"/>
          </a:bodyPr>
          <a:lstStyle/>
          <a:p>
            <a:pPr lvl="0"/>
            <a:endParaRPr lang="ru-RU" sz="4800" b="1" u="sng" dirty="0" smtClean="0"/>
          </a:p>
          <a:p>
            <a:pPr lvl="0">
              <a:buNone/>
            </a:pPr>
            <a:r>
              <a:rPr lang="ru-RU" sz="11200" b="1" u="sng" dirty="0" smtClean="0">
                <a:latin typeface="Times New Roman" pitchFamily="18" charset="0"/>
                <a:cs typeface="Times New Roman" pitchFamily="18" charset="0"/>
              </a:rPr>
              <a:t>Прямое участие</a:t>
            </a:r>
            <a:r>
              <a:rPr lang="ru-RU" sz="8800" b="1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за счет средств федерального, областного и местного бюджетов) : </a:t>
            </a:r>
          </a:p>
          <a:p>
            <a:pPr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В рамках национальных проектов в 2019 году финансируются мероприятия по 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региональным проектам (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33%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>
              <a:buNone/>
            </a:pP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Национальный проект «Демография»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   региональный проект «Спорт-норма жизни » - с объемом финансирования 8677,5 тыс.рублей из них за  счет межбюджетных трансфертов из областного бюджета 8503,5 тыс.рублей и за счет местного бюджета 174,0 тыс. рублей на приобретение спортивного оборудования и инвентаря.</a:t>
            </a:r>
          </a:p>
          <a:p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Национальный проект «Образование»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Char char="-"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региональный проект «Современная школа» - с объемом финансирования 2696,0 тыс.рублей из местного бюджета. </a:t>
            </a:r>
          </a:p>
          <a:p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8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67" y="5929330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5043510"/>
          </a:xfrm>
        </p:spPr>
        <p:txBody>
          <a:bodyPr>
            <a:normAutofit fontScale="25000" lnSpcReduction="20000"/>
          </a:bodyPr>
          <a:lstStyle/>
          <a:p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Национальный проект «Культура»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   - региональный проект 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«Культурная среда» 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 с объемом финансирования 8199,2 тыс.рублей из них за  счет межбюджетных трансфертов из областного бюджета 7789,2 тыс.рублей и за счет местного бюджета 410,0 тыс. рублей на государственную поддержку отрасли культуры на приобретение музыкальных инструментов,.</a:t>
            </a:r>
          </a:p>
          <a:p>
            <a:pPr lvl="1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   - региональный проект 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«Творческие люди» 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- 1000,0 тыс. рублей гранты на поддержку любительских творческих коллективов.</a:t>
            </a:r>
          </a:p>
          <a:p>
            <a:pPr lvl="0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Национальный проект «Жилье и городская среда»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   - региональный проект 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«Формирование комфортной городской среды» 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 - с объемом финансирования 53005,0 тыс.рублей из них за счет межбюджетных трансфертов из областного бюджета 44605,0 тыс.рублей и за счет местного бюджета 8400,0 тыс.рублей</a:t>
            </a:r>
          </a:p>
          <a:p>
            <a:pPr lvl="1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67" y="6000768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endParaRPr lang="ru-RU" sz="4800" b="1" dirty="0" smtClean="0"/>
          </a:p>
          <a:p>
            <a:pPr lvl="0">
              <a:buNone/>
            </a:pPr>
            <a:r>
              <a:rPr lang="ru-RU" sz="4800" b="1" dirty="0" smtClean="0"/>
              <a:t>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Косвенное участие </a:t>
            </a:r>
          </a:p>
          <a:p>
            <a:pPr lvl="0"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предписано в 10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региональных проектах (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67%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lvl="2"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Образование.</a:t>
            </a:r>
          </a:p>
          <a:p>
            <a:pPr lvl="2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Успех каждого ребенка.</a:t>
            </a:r>
          </a:p>
          <a:p>
            <a:pPr lvl="2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Поддержка семей, имеющих детей.</a:t>
            </a:r>
          </a:p>
          <a:p>
            <a:pPr lvl="2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Цифровая образовательная среда.</a:t>
            </a:r>
          </a:p>
          <a:p>
            <a:pPr lvl="2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Учитель будущего.</a:t>
            </a:r>
          </a:p>
          <a:p>
            <a:pPr lvl="2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Социальная активность</a:t>
            </a:r>
          </a:p>
          <a:p>
            <a:pPr lvl="2">
              <a:buNone/>
            </a:pP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Культура.</a:t>
            </a:r>
          </a:p>
          <a:p>
            <a:pPr lvl="2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Цифровая культура.</a:t>
            </a:r>
          </a:p>
          <a:p>
            <a:pPr algn="ctr">
              <a:buNone/>
            </a:pP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5786454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Жилье и городская среда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устойчивого сокращения непригодного для проживания жилищного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фонда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Здравоохранение.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Борьба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сердечно-сосудистыми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заболеваниями.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единого цифрового контура в здравоохранении на основе единой государственной информационной системы здравоохранения (ЕГИСЗ).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Демография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Старшее поколение</a:t>
            </a: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5786454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ru-RU" dirty="0" smtClean="0"/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текущий момент разработано и утверждено у Главы города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муниципальных проектов.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 lvl="2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Управление образования -5</a:t>
            </a:r>
          </a:p>
          <a:p>
            <a:pPr lvl="2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Управление городского хозяйства -1</a:t>
            </a:r>
          </a:p>
          <a:p>
            <a:pPr lvl="1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остальным проектам предусматривается разработка дорожных карт с предоставлением их в администрацию ВО. </a:t>
            </a:r>
          </a:p>
          <a:p>
            <a:pPr algn="ctr">
              <a:buNone/>
            </a:pP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5786454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72072"/>
          </a:xfrm>
        </p:spPr>
        <p:txBody>
          <a:bodyPr>
            <a:normAutofit fontScale="40000" lnSpcReduction="20000"/>
          </a:bodyPr>
          <a:lstStyle/>
          <a:p>
            <a:pPr lvl="0"/>
            <a:endParaRPr lang="ru-RU" sz="4800" b="1" dirty="0" smtClean="0"/>
          </a:p>
          <a:p>
            <a:pPr lvl="0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                           Что предлагается сделать.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       Разработать </a:t>
            </a:r>
          </a:p>
          <a:p>
            <a:pPr lvl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дорожных карт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. Из них:</a:t>
            </a:r>
          </a:p>
          <a:p>
            <a:pPr lvl="1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МКУ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г.Коврова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«Управление физической культуры и спорта» - 1</a:t>
            </a:r>
          </a:p>
          <a:p>
            <a:pPr lvl="1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МКУ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г.Коврова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«Управление культуры и молодежной политики» -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Управление городского хозяйства – 1</a:t>
            </a:r>
          </a:p>
          <a:p>
            <a:pPr lvl="1"/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Предложение (заявку) на включение в региональный проект «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Безопасные и качественные автомобильные дороги Владимирской области».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  Управление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хозяйства</a:t>
            </a: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5786454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Проблемные вопросы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возникающие при реализации мероприятий региональных проектов, разработанных в рамках национальных проектов: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Отсутствие правовых актов, определяющих роль муниципальных образований в процессе реализации национальных проектов,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Муниципальное образование г.Ковров не включено в число участников регионального проекта «Безопасные и качественные дороги Владимирской области»;</a:t>
            </a:r>
          </a:p>
          <a:p>
            <a:pPr algn="ctr">
              <a:buNone/>
            </a:pP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5786454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5043510"/>
          </a:xfrm>
        </p:spPr>
        <p:txBody>
          <a:bodyPr>
            <a:normAutofit fontScale="92500" lnSpcReduction="20000"/>
          </a:bodyPr>
          <a:lstStyle/>
          <a:p>
            <a:pPr marL="342900" lvl="2" indent="-342900" algn="ctr">
              <a:buNone/>
            </a:pPr>
            <a:endParaRPr lang="ru-RU" dirty="0" smtClean="0"/>
          </a:p>
          <a:p>
            <a:pPr marL="457200" lvl="2" indent="-457200">
              <a:buAutoNum type="arabicPeriod" startAt="3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бюджете муниципального образования г.Ковров иногда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сложно обеспечить уровень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расходных обязательств в отношении субсидий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из областного бюджета по отдельным мероприятиям в случаях высокой доли (процента) участия или большого общего объема вложений.</a:t>
            </a:r>
          </a:p>
          <a:p>
            <a:pPr marL="457200" lvl="2" indent="-457200">
              <a:buAutoNum type="arabicPeriod" startAt="3"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2" indent="-45720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.     Отсутствие установленных, согласованных целевых показателей региональных проектов по органам местного самоуправления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Владимирской области делает процесс разработки муниципальных проектов (планирования мероприятий до 2024 года) весьма затруднительным, как в разработке, так и в согласовании их с соответствующими департаментами администрации Владимирской области. </a:t>
            </a:r>
          </a:p>
          <a:p>
            <a:pPr algn="ctr">
              <a:buNone/>
            </a:pP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67" y="6167583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829196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Постановлением администрации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г.Коврова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от 31.07.2019 года №1814 «Об организации проектной деятельности в администрации муниципального образования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г.Ковров».</a:t>
            </a:r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    Установлено, что функции</a:t>
            </a:r>
          </a:p>
          <a:p>
            <a:pPr algn="ctr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муниципального Проектного офиса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на территории муниципального образования г.Ковров 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осуществляет Управление экономики, имущественных и земельных отношений администрации муниципального образования г.Ковров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7000" dirty="0" smtClean="0">
                <a:latin typeface="Times New Roman" pitchFamily="18" charset="0"/>
                <a:cs typeface="Times New Roman" pitchFamily="18" charset="0"/>
              </a:rPr>
            </a:br>
            <a:endParaRPr lang="ru-RU" sz="7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Национальные проекты являются основным инструментом достижения целей развития страны, определенных Указом Президента РФ от 7 мая 2018 года №204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 национальных целях и стратегических задачах развития Российской Федерации на период до 2024 года»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5786454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507209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Проектного комитета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муниципальном образовании г.Ковров.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Зотов Анатолий Владимирович -  Глава города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Коврова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председатель комитета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Морозов Юрий Алексеевич -  первый заместитель Главы администрации города по ЖКХ, строительству и развитию инфраструктуры 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заместитель председателя комитета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Ефимова Наталья Вячеславовна -  начальник отдела экономики, инвестиций и развития предпринимательства,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ответственный секретарь комитета.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Члены комитета: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Герасимовская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Галина Николаевна  - И.О Первого заместителя главы администрации города по экономике и финансам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Нечваль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Максим Юрьевич - заместитель Главы администрации города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Степанова Светлана Константиновна -  заместитель Главы администрации города по социальным вопросам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Никитин Александр Анатольевич  -    советник Главы города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Хапалов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Сергей Рудольфович -  начальник Управления экономики, имущественных и земельных отношений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руководитель муниципального Проектного офиса.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Зотова Ирина Николаевна  - Председатель Совета народных депутатов города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Коврова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0"/>
            <a:ext cx="1071570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82184"/>
            <a:ext cx="9786910" cy="7340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endParaRPr lang="ru-RU" sz="4800" b="1" dirty="0" smtClean="0"/>
          </a:p>
          <a:p>
            <a:pPr lvl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Общие сведения.</a:t>
            </a:r>
            <a:endParaRPr lang="ru-RU" sz="4800" dirty="0" smtClean="0">
              <a:solidFill>
                <a:srgbClr val="FF0000"/>
              </a:solidFill>
            </a:endParaRPr>
          </a:p>
          <a:p>
            <a:r>
              <a:rPr lang="ru-RU" sz="4800" b="1" dirty="0" smtClean="0"/>
              <a:t>Национальные проекты (всего)  - 12;    Объем вложений – 25,7 трлн.руб.</a:t>
            </a:r>
          </a:p>
          <a:p>
            <a:r>
              <a:rPr lang="ru-RU" sz="4800" b="1" dirty="0" smtClean="0"/>
              <a:t>Федеральные проекты (всего) – 67        Объем вложений – 25,7 трлн.руб.</a:t>
            </a:r>
          </a:p>
          <a:p>
            <a:r>
              <a:rPr lang="ru-RU" sz="4800" b="1" dirty="0" smtClean="0"/>
              <a:t>Региональные проекты  - 48 Объем вложений – 7 217,76 млн.руб.(бюджет на 2019 год).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Срок реализации национальных проектов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2019 – 2024гг</a:t>
            </a: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5786454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Участие регионов в реализации федеральных проектов осуществляется за счет 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«региональных проектов»,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для чего вводится соответствующее понятие. </a:t>
            </a: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67" y="5929330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конца 2018 года Правительство РФ, с учетом предложений субъектов РФ, провело детализацию нацпроектов по каждому субъекту РФ в части выполнения задач и достижения целей  и целевых показателей нацпроектов, а также объемов их финансирования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67" y="5929330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Взаимодействие между федеральными органами исполнительной власти, ответственными за реализацию нацпроектов, и субъектами Российской Федерации осуществляется путем </a:t>
            </a:r>
            <a:r>
              <a:rPr lang="ru-RU" sz="4800" b="1" dirty="0" smtClean="0"/>
              <a:t>заключения соглашений</a:t>
            </a:r>
            <a:r>
              <a:rPr lang="ru-RU" sz="4800" dirty="0" smtClean="0"/>
              <a:t>, в которых закреплены целевые показатели для регионов и размер финансовой помощи со стороны федерального бюджета.</a:t>
            </a:r>
          </a:p>
          <a:p>
            <a:pPr algn="ctr">
              <a:buNone/>
            </a:pP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67" y="5929330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06971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7000" b="1" dirty="0">
                <a:latin typeface="Times New Roman" pitchFamily="18" charset="0"/>
                <a:cs typeface="Times New Roman" pitchFamily="18" charset="0"/>
              </a:rPr>
              <a:t>Роль муниципального образования </a:t>
            </a:r>
            <a:r>
              <a:rPr lang="ru-RU" sz="7000" b="1" dirty="0" err="1">
                <a:latin typeface="Times New Roman" pitchFamily="18" charset="0"/>
                <a:cs typeface="Times New Roman" pitchFamily="18" charset="0"/>
              </a:rPr>
              <a:t>г.Ковров</a:t>
            </a:r>
            <a:r>
              <a:rPr lang="ru-RU" sz="7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в части реализации национальных проектов на территории Владимирской области </a:t>
            </a:r>
            <a:r>
              <a:rPr lang="ru-RU" sz="7000" b="1" dirty="0">
                <a:latin typeface="Times New Roman" pitchFamily="18" charset="0"/>
                <a:cs typeface="Times New Roman" pitchFamily="18" charset="0"/>
              </a:rPr>
              <a:t>заключается в выполнении мероприятий, направленных на реализацию региональных проектов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, разработанных в целях реализации национальных проектов </a:t>
            </a:r>
            <a:endParaRPr lang="ru-RU" sz="7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Взаимодействие между Администрацией Владимирской области, ответственной за реализацию региональных проектов, разработанных в целях реализации  нацпроектов, и администрацией города Ковров осуществляется путем 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заключения соглашений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, в которых </a:t>
            </a:r>
            <a:r>
              <a:rPr lang="ru-RU" sz="7000" b="1" dirty="0" smtClean="0">
                <a:latin typeface="Times New Roman" pitchFamily="18" charset="0"/>
                <a:cs typeface="Times New Roman" pitchFamily="18" charset="0"/>
              </a:rPr>
              <a:t>закреплены целевые показатели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для города и размер финансовой помощи со стороны федерального и регионального бюджетов.</a:t>
            </a:r>
          </a:p>
          <a:p>
            <a:pPr algn="ctr">
              <a:buNone/>
            </a:pP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1143008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67" y="5929330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Областной проектный офис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в лице комитета проектной деятельности администрации ВО определил региональные проекты, в которых предусматривается участие органов местного самоуправления в двух видах:</a:t>
            </a:r>
          </a:p>
          <a:p>
            <a:pPr lvl="5"/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рямое участие</a:t>
            </a:r>
          </a:p>
          <a:p>
            <a:pPr lvl="5"/>
            <a:r>
              <a:rPr lang="ru-RU" sz="51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освенное участие </a:t>
            </a: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7" name="Рисунок 6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867" y="5929330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           </a:t>
            </a:r>
            <a:r>
              <a:rPr lang="ru-RU" sz="3200" b="1" dirty="0" smtClean="0"/>
              <a:t>Муниципальное образование г.Ковров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	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 направлениям национальных проектов предусмотрено участие Муниципального образования г.Ковров,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 разных формах,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в 5 из 12.</a:t>
            </a:r>
          </a:p>
          <a:p>
            <a:pPr>
              <a:buNone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Участие ОМСУ не предусмотрено (в 2019 г.) в следующих национальных проектах:</a:t>
            </a:r>
          </a:p>
          <a:p>
            <a:pPr lvl="2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Малое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среднее предпринимательство и поддержка индивидуальной предпринимательской инициативы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Безопасные и качественные автомобильные дороги</a:t>
            </a:r>
          </a:p>
          <a:p>
            <a:pPr lvl="2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Экология</a:t>
            </a:r>
          </a:p>
          <a:p>
            <a:pPr lvl="2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Цифровая экономика Российской Федерации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Повышение производительности труда и поддержка занятости;</a:t>
            </a:r>
          </a:p>
          <a:p>
            <a:pPr lvl="2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Международная кооперация и экспорт;</a:t>
            </a:r>
          </a:p>
          <a:p>
            <a:pPr lvl="2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kovrov-gorod.ru/images/log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0"/>
            <a:ext cx="128588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kamzkh.ru/wp-content/uploads/2019/06/2106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5786454"/>
            <a:ext cx="1000133" cy="69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366C-96F6-4600-ACB5-8320FFF1A85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1080</Words>
  <Application>Microsoft Office PowerPoint</Application>
  <PresentationFormat>Экран (4:3)</PresentationFormat>
  <Paragraphs>154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           Муниципальное образование г.Ковров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А.А. Никитин</dc:creator>
  <cp:lastModifiedBy>А.А. Никитин</cp:lastModifiedBy>
  <cp:revision>95</cp:revision>
  <dcterms:created xsi:type="dcterms:W3CDTF">2019-07-10T07:36:36Z</dcterms:created>
  <dcterms:modified xsi:type="dcterms:W3CDTF">2019-09-11T11:41:22Z</dcterms:modified>
</cp:coreProperties>
</file>